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5143500" type="screen16x9"/>
  <p:notesSz cx="7023100" cy="9309100"/>
  <p:embeddedFontLst>
    <p:embeddedFont>
      <p:font typeface="Calibri" panose="020F0502020204030204" pitchFamily="34" charset="0"/>
      <p:regular r:id="rId45"/>
      <p:bold r:id="rId46"/>
      <p:italic r:id="rId47"/>
      <p:boldItalic r:id="rId48"/>
    </p:embeddedFont>
    <p:embeddedFont>
      <p:font typeface="Caveat" panose="020B0604020202020204" charset="0"/>
      <p:regular r:id="rId49"/>
      <p:bold r:id="rId50"/>
    </p:embeddedFont>
    <p:embeddedFont>
      <p:font typeface="Century Gothic" panose="020B0502020202020204" pitchFamily="34" charset="0"/>
      <p:regular r:id="rId51"/>
      <p:bold r:id="rId52"/>
      <p:italic r:id="rId53"/>
      <p:boldItalic r:id="rId54"/>
    </p:embeddedFont>
    <p:embeddedFont>
      <p:font typeface="Comfortaa" panose="020B0604020202020204" charset="0"/>
      <p:regular r:id="rId55"/>
      <p:bold r:id="rId56"/>
    </p:embeddedFont>
    <p:embeddedFont>
      <p:font typeface="Comfortaa SemiBold" panose="020B0604020202020204" charset="0"/>
      <p:regular r:id="rId57"/>
      <p:bold r:id="rId58"/>
    </p:embeddedFont>
    <p:embeddedFont>
      <p:font typeface="Georgia" panose="02040502050405020303" pitchFamily="18" charset="0"/>
      <p:regular r:id="rId59"/>
      <p:bold r:id="rId60"/>
      <p:italic r:id="rId61"/>
      <p:boldItalic r:id="rId62"/>
    </p:embeddedFont>
    <p:embeddedFont>
      <p:font typeface="Lexend" panose="020B0604020202020204" charset="0"/>
      <p:regular r:id="rId63"/>
      <p:bold r:id="rId64"/>
    </p:embeddedFont>
    <p:embeddedFont>
      <p:font typeface="Lobster" panose="020B0604020202020204" charset="0"/>
      <p:regular r:id="rId65"/>
    </p:embeddedFont>
    <p:embeddedFont>
      <p:font typeface="Lora" pitchFamily="2" charset="0"/>
      <p:regular r:id="rId66"/>
      <p:bold r:id="rId67"/>
      <p:italic r:id="rId68"/>
      <p:boldItalic r:id="rId69"/>
    </p:embeddedFont>
    <p:embeddedFont>
      <p:font typeface="Noto Sans" panose="020B0502040504020204" pitchFamily="34" charset="0"/>
      <p:regular r:id="rId70"/>
      <p:bold r:id="rId71"/>
      <p:italic r:id="rId72"/>
      <p:boldItalic r:id="rId73"/>
    </p:embeddedFont>
    <p:embeddedFont>
      <p:font typeface="Open Sans" panose="020B0606030504020204" pitchFamily="34" charset="0"/>
      <p:regular r:id="rId74"/>
      <p:bold r:id="rId75"/>
      <p:italic r:id="rId76"/>
      <p:boldItalic r:id="rId77"/>
    </p:embeddedFont>
    <p:embeddedFont>
      <p:font typeface="Pacifico" panose="020B0604020202020204" charset="0"/>
      <p:regular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g3PZlCLYAYWXDs1/INBngARQHlR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E30657-BB62-424D-87B2-4CB542FEC32E}">
  <a:tblStyle styleId="{1CE30657-BB62-424D-87B2-4CB542FEC32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562"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font" Target="fonts/font36.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customschemas.google.com/relationships/presentationmetadata" Target="meta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 Target="slides/slide5.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theme" Target="theme/theme1.xml"/><Relationship Id="rId61" Type="http://schemas.openxmlformats.org/officeDocument/2006/relationships/font" Target="fonts/font17.fntdata"/><Relationship Id="rId82" Type="http://schemas.openxmlformats.org/officeDocument/2006/relationships/font" Target="fonts/font3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1-19T19:53:38.295" idx="1">
    <p:pos x="1197" y="571"/>
    <p:text>Thank you for removing the red side panes. This is a good poster in many ways, with the diagrams telling a good story left to right. Might I suggest adding two more best practices pioster?  Maybe an electrical computer engineering topic and a civil/construction topic?  Thank you!</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rb8vag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c773936eaf_0_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Look at this notes section for more context as you go through these slides on your own :)</a:t>
            </a:r>
            <a:endParaRPr>
              <a:solidFill>
                <a:schemeClr val="dk1"/>
              </a:solidFill>
            </a:endParaRPr>
          </a:p>
          <a:p>
            <a:pPr marL="0" indent="0">
              <a:buClr>
                <a:schemeClr val="dk1"/>
              </a:buClr>
              <a:buNone/>
            </a:pPr>
            <a:endParaRPr sz="1400">
              <a:solidFill>
                <a:schemeClr val="dk1"/>
              </a:solidFill>
              <a:highlight>
                <a:srgbClr val="F5F6F8"/>
              </a:highlight>
              <a:latin typeface="Roboto"/>
              <a:ea typeface="Roboto"/>
              <a:cs typeface="Roboto"/>
              <a:sym typeface="Roboto"/>
            </a:endParaRPr>
          </a:p>
        </p:txBody>
      </p:sp>
      <p:sp>
        <p:nvSpPr>
          <p:cNvPr id="161" name="Google Shape;161;g2c773936eaf_0_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c773936eaf_0_81: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Will go over these in more detail in next slide</a:t>
            </a:r>
            <a:endParaRPr>
              <a:solidFill>
                <a:schemeClr val="dk1"/>
              </a:solidFill>
            </a:endParaRPr>
          </a:p>
          <a:p>
            <a:pPr marL="0" indent="0">
              <a:buNone/>
            </a:pPr>
            <a:endParaRPr/>
          </a:p>
        </p:txBody>
      </p:sp>
      <p:sp>
        <p:nvSpPr>
          <p:cNvPr id="251" name="Google Shape;251;g2c773936eaf_0_8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c773936eaf_0_93: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solidFill>
                  <a:schemeClr val="dk1"/>
                </a:solidFill>
              </a:rPr>
              <a:t>This might look like a background paragraph or a problem statement but introduction section works to introduce the problem your design solves</a:t>
            </a:r>
            <a:endParaRPr>
              <a:solidFill>
                <a:schemeClr val="dk1"/>
              </a:solidFill>
            </a:endParaRPr>
          </a:p>
          <a:p>
            <a:pPr marL="466618" indent="-304598">
              <a:buClr>
                <a:schemeClr val="dk1"/>
              </a:buClr>
            </a:pPr>
            <a:r>
              <a:rPr lang="en">
                <a:solidFill>
                  <a:schemeClr val="dk1"/>
                </a:solidFill>
              </a:rPr>
              <a:t>This involves talking about the background context/client need and any relevant design objectives: What real world issue were you inspired to solve through your design/what it is solving? What were the needs of your audience or client?  Essentially, WHAT IS THE PROBLEM? </a:t>
            </a:r>
            <a:endParaRPr>
              <a:solidFill>
                <a:schemeClr val="dk1"/>
              </a:solidFill>
            </a:endParaRPr>
          </a:p>
          <a:p>
            <a:pPr marL="466618" indent="-304598">
              <a:buClr>
                <a:schemeClr val="dk1"/>
              </a:buClr>
            </a:pPr>
            <a:r>
              <a:rPr lang="en">
                <a:solidFill>
                  <a:schemeClr val="dk1"/>
                </a:solidFill>
              </a:rPr>
              <a:t>Plan around 2-3 key points, Use your design objectives to organize</a:t>
            </a:r>
            <a:endParaRPr>
              <a:solidFill>
                <a:schemeClr val="dk1"/>
              </a:solidFill>
            </a:endParaRPr>
          </a:p>
          <a:p>
            <a:pPr marL="466618" indent="-304598">
              <a:buClr>
                <a:schemeClr val="dk1"/>
              </a:buClr>
            </a:pPr>
            <a:r>
              <a:rPr lang="en">
                <a:solidFill>
                  <a:schemeClr val="dk1"/>
                </a:solidFill>
              </a:rPr>
              <a:t>Include a hook or appeal to get viewers interested. Why should people care about the reason for your design?</a:t>
            </a:r>
            <a:endParaRPr/>
          </a:p>
        </p:txBody>
      </p:sp>
      <p:sp>
        <p:nvSpPr>
          <p:cNvPr id="264" name="Google Shape;264;g2c773936eaf_0_9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c773936eaf_0_98: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Will go over these in more detail in next slides</a:t>
            </a:r>
            <a:endParaRPr>
              <a:solidFill>
                <a:schemeClr val="dk1"/>
              </a:solidFill>
            </a:endParaRPr>
          </a:p>
          <a:p>
            <a:pPr marL="0" indent="0">
              <a:buNone/>
            </a:pPr>
            <a:endParaRPr/>
          </a:p>
        </p:txBody>
      </p:sp>
      <p:sp>
        <p:nvSpPr>
          <p:cNvPr id="270" name="Google Shape;270;g2c773936eaf_0_9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c773936eaf_0_11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solidFill>
                  <a:schemeClr val="dk1"/>
                </a:solidFill>
              </a:rPr>
              <a:t>Through your design you should also include a section that defines the methods to your solution: This might look like a methods/materials section or a section that speaks to design constraints. Ultimately, you want to still speak to how are you solving the problem with your design and what methods did you use to do so. With this you might consider prior market approaches. What has already been done?</a:t>
            </a:r>
            <a:endParaRPr>
              <a:solidFill>
                <a:schemeClr val="dk1"/>
              </a:solidFill>
            </a:endParaRPr>
          </a:p>
          <a:p>
            <a:pPr marL="466618" indent="-304598">
              <a:buClr>
                <a:schemeClr val="dk1"/>
              </a:buClr>
            </a:pPr>
            <a:r>
              <a:rPr lang="en">
                <a:solidFill>
                  <a:schemeClr val="dk1"/>
                </a:solidFill>
              </a:rPr>
              <a:t>You might include the software and prototyping methods as well as any materials that you used that were relevant in building your design </a:t>
            </a:r>
            <a:endParaRPr>
              <a:solidFill>
                <a:schemeClr val="dk1"/>
              </a:solidFill>
            </a:endParaRPr>
          </a:p>
          <a:p>
            <a:pPr marL="466618" indent="-304598">
              <a:buClr>
                <a:schemeClr val="dk1"/>
              </a:buClr>
            </a:pPr>
            <a:r>
              <a:rPr lang="en">
                <a:solidFill>
                  <a:schemeClr val="dk1"/>
                </a:solidFill>
              </a:rPr>
              <a:t>You can also mention why you chose that approach which will give you more credibility as the person presenting the design </a:t>
            </a:r>
            <a:endParaRPr>
              <a:solidFill>
                <a:schemeClr val="dk1"/>
              </a:solidFill>
            </a:endParaRPr>
          </a:p>
          <a:p>
            <a:pPr marL="466618" indent="-304598">
              <a:buClr>
                <a:schemeClr val="dk1"/>
              </a:buClr>
            </a:pPr>
            <a:r>
              <a:rPr lang="en">
                <a:solidFill>
                  <a:schemeClr val="dk1"/>
                </a:solidFill>
              </a:rPr>
              <a:t>You can also include any challenges you may have faced which also helps demonstrate the problem solving aspect of you project/and where there is potential room for improvement</a:t>
            </a:r>
            <a:endParaRPr/>
          </a:p>
        </p:txBody>
      </p:sp>
      <p:sp>
        <p:nvSpPr>
          <p:cNvPr id="283" name="Google Shape;283;g2c773936eaf_0_11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773936eaf_0_11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Will go over these in more detail in next slides</a:t>
            </a:r>
            <a:endParaRPr>
              <a:solidFill>
                <a:schemeClr val="dk1"/>
              </a:solidFill>
            </a:endParaRPr>
          </a:p>
          <a:p>
            <a:pPr marL="0" indent="0">
              <a:buNone/>
            </a:pPr>
            <a:endParaRPr/>
          </a:p>
        </p:txBody>
      </p:sp>
      <p:sp>
        <p:nvSpPr>
          <p:cNvPr id="291" name="Google Shape;291;g2c773936eaf_0_11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c773936eaf_0_129: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solidFill>
                  <a:schemeClr val="dk1"/>
                </a:solidFill>
                <a:latin typeface="Roboto"/>
                <a:ea typeface="Roboto"/>
                <a:cs typeface="Roboto"/>
                <a:sym typeface="Roboto"/>
              </a:rPr>
              <a:t>Remember, this is what draws attention to your poster!</a:t>
            </a:r>
            <a:endParaRPr>
              <a:solidFill>
                <a:schemeClr val="dk1"/>
              </a:solidFill>
              <a:latin typeface="Roboto"/>
              <a:ea typeface="Roboto"/>
              <a:cs typeface="Roboto"/>
              <a:sym typeface="Roboto"/>
            </a:endParaRPr>
          </a:p>
          <a:p>
            <a:pPr marL="0" indent="0">
              <a:buNone/>
            </a:pPr>
            <a:endParaRPr>
              <a:solidFill>
                <a:schemeClr val="dk1"/>
              </a:solidFill>
              <a:latin typeface="Roboto"/>
              <a:ea typeface="Roboto"/>
              <a:cs typeface="Roboto"/>
              <a:sym typeface="Roboto"/>
            </a:endParaRPr>
          </a:p>
          <a:p>
            <a:pPr marL="0" indent="0">
              <a:buNone/>
            </a:pPr>
            <a:r>
              <a:rPr lang="en">
                <a:solidFill>
                  <a:schemeClr val="dk1"/>
                </a:solidFill>
                <a:latin typeface="Roboto"/>
                <a:ea typeface="Roboto"/>
                <a:cs typeface="Roboto"/>
                <a:sym typeface="Roboto"/>
              </a:rPr>
              <a:t>Use legends and captions. People need to know what they're looking at. Have you ever looked at a graph and not known what you were looking at? Try not to be that kind of presenter.</a:t>
            </a:r>
            <a:endParaRPr>
              <a:solidFill>
                <a:schemeClr val="dk1"/>
              </a:solidFill>
              <a:latin typeface="Roboto"/>
              <a:ea typeface="Roboto"/>
              <a:cs typeface="Roboto"/>
              <a:sym typeface="Roboto"/>
            </a:endParaRPr>
          </a:p>
          <a:p>
            <a:pPr marL="0" indent="0">
              <a:buClr>
                <a:schemeClr val="dk1"/>
              </a:buClr>
              <a:buNone/>
            </a:pPr>
            <a:endParaRPr>
              <a:solidFill>
                <a:schemeClr val="dk1"/>
              </a:solidFill>
            </a:endParaRPr>
          </a:p>
          <a:p>
            <a:pPr marL="0" indent="0">
              <a:buNone/>
            </a:pPr>
            <a:endParaRPr/>
          </a:p>
        </p:txBody>
      </p:sp>
      <p:sp>
        <p:nvSpPr>
          <p:cNvPr id="304" name="Google Shape;304;g2c773936eaf_0_1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c773936eaf_0_135: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Will go over these in more detail in next slides</a:t>
            </a:r>
            <a:endParaRPr>
              <a:solidFill>
                <a:schemeClr val="dk1"/>
              </a:solidFill>
            </a:endParaRPr>
          </a:p>
          <a:p>
            <a:pPr marL="0" indent="0">
              <a:buNone/>
            </a:pPr>
            <a:endParaRPr/>
          </a:p>
        </p:txBody>
      </p:sp>
      <p:sp>
        <p:nvSpPr>
          <p:cNvPr id="311" name="Google Shape;311;g2c773936eaf_0_13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c773936eaf_0_14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solidFill>
                  <a:schemeClr val="dk1"/>
                </a:solidFill>
                <a:latin typeface="Roboto"/>
                <a:ea typeface="Roboto"/>
                <a:cs typeface="Roboto"/>
                <a:sym typeface="Roboto"/>
              </a:rPr>
              <a:t>Ideally, someone could take this and help it come to fruition so it’s helpful you give those recommendations and next steps. </a:t>
            </a:r>
            <a:endParaRPr>
              <a:solidFill>
                <a:schemeClr val="dk1"/>
              </a:solidFill>
              <a:latin typeface="Roboto"/>
              <a:ea typeface="Roboto"/>
              <a:cs typeface="Roboto"/>
              <a:sym typeface="Roboto"/>
            </a:endParaRPr>
          </a:p>
          <a:p>
            <a:pPr marL="0" indent="0">
              <a:buNone/>
            </a:pPr>
            <a:endParaRPr>
              <a:solidFill>
                <a:schemeClr val="dk1"/>
              </a:solidFill>
              <a:latin typeface="Roboto"/>
              <a:ea typeface="Roboto"/>
              <a:cs typeface="Roboto"/>
              <a:sym typeface="Roboto"/>
            </a:endParaRPr>
          </a:p>
          <a:p>
            <a:pPr marL="0" indent="0">
              <a:buNone/>
            </a:pPr>
            <a:r>
              <a:rPr lang="en">
                <a:solidFill>
                  <a:schemeClr val="dk1"/>
                </a:solidFill>
                <a:latin typeface="Roboto"/>
                <a:ea typeface="Roboto"/>
                <a:cs typeface="Roboto"/>
                <a:sym typeface="Roboto"/>
              </a:rPr>
              <a:t>You might also consider these questions: how is your design potentially better or more effective to what exists now?</a:t>
            </a:r>
            <a:endParaRPr>
              <a:solidFill>
                <a:schemeClr val="dk1"/>
              </a:solidFill>
              <a:latin typeface="Roboto"/>
              <a:ea typeface="Roboto"/>
              <a:cs typeface="Roboto"/>
              <a:sym typeface="Roboto"/>
            </a:endParaRPr>
          </a:p>
          <a:p>
            <a:pPr marL="0" indent="0">
              <a:buNone/>
            </a:pPr>
            <a:endParaRPr>
              <a:solidFill>
                <a:schemeClr val="dk1"/>
              </a:solidFill>
              <a:highlight>
                <a:schemeClr val="lt1"/>
              </a:highlight>
              <a:latin typeface="Roboto"/>
              <a:ea typeface="Roboto"/>
              <a:cs typeface="Roboto"/>
              <a:sym typeface="Roboto"/>
            </a:endParaRPr>
          </a:p>
          <a:p>
            <a:pPr marL="0" indent="0">
              <a:buNone/>
            </a:pPr>
            <a:endParaRPr>
              <a:solidFill>
                <a:schemeClr val="dk1"/>
              </a:solidFill>
              <a:highlight>
                <a:schemeClr val="lt1"/>
              </a:highlight>
              <a:latin typeface="Roboto"/>
              <a:ea typeface="Roboto"/>
              <a:cs typeface="Roboto"/>
              <a:sym typeface="Roboto"/>
            </a:endParaRPr>
          </a:p>
          <a:p>
            <a:pPr marL="0" indent="0">
              <a:buNone/>
            </a:pPr>
            <a:endParaRPr/>
          </a:p>
        </p:txBody>
      </p:sp>
      <p:sp>
        <p:nvSpPr>
          <p:cNvPr id="324" name="Google Shape;324;g2c773936eaf_0_14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c773936eaf_0_152: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
        <p:nvSpPr>
          <p:cNvPr id="330" name="Google Shape;330;g2c773936eaf_0_15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773936eaf_0_163: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solidFill>
                <a:schemeClr val="dk1"/>
              </a:solidFill>
              <a:highlight>
                <a:schemeClr val="lt1"/>
              </a:highlight>
              <a:latin typeface="Roboto"/>
              <a:ea typeface="Roboto"/>
              <a:cs typeface="Roboto"/>
              <a:sym typeface="Roboto"/>
            </a:endParaRPr>
          </a:p>
          <a:p>
            <a:pPr marL="0" indent="0">
              <a:buClr>
                <a:schemeClr val="dk1"/>
              </a:buClr>
              <a:buNone/>
            </a:pPr>
            <a:endParaRPr>
              <a:solidFill>
                <a:schemeClr val="dk1"/>
              </a:solidFill>
            </a:endParaRPr>
          </a:p>
          <a:p>
            <a:pPr marL="0" indent="0">
              <a:buNone/>
            </a:pPr>
            <a:endParaRPr/>
          </a:p>
        </p:txBody>
      </p:sp>
      <p:sp>
        <p:nvSpPr>
          <p:cNvPr id="342" name="Google Shape;342;g2c773936eaf_0_16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c773936eaf_0_4: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endParaRPr/>
          </a:p>
        </p:txBody>
      </p:sp>
      <p:sp>
        <p:nvSpPr>
          <p:cNvPr id="166" name="Google Shape;166;g2c773936eaf_0_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c773936eaf_0_17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
        <p:nvSpPr>
          <p:cNvPr id="350" name="Google Shape;350;g2c773936eaf_0_17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c773936eaf_0_17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Visuals have the most impact and they’re the first thing our eyes jump to. Make sure your visuals have significance and prioritize presenting them in a logical, meaningful way.</a:t>
            </a:r>
            <a:endParaRPr>
              <a:solidFill>
                <a:schemeClr val="dk1"/>
              </a:solidFill>
            </a:endParaRPr>
          </a:p>
          <a:p>
            <a:pPr marL="0" indent="0">
              <a:buClr>
                <a:schemeClr val="dk1"/>
              </a:buClr>
              <a:buNone/>
            </a:pPr>
            <a:endParaRPr>
              <a:solidFill>
                <a:schemeClr val="dk1"/>
              </a:solidFill>
            </a:endParaRPr>
          </a:p>
          <a:p>
            <a:pPr marL="0" indent="0">
              <a:buNone/>
            </a:pPr>
            <a:endParaRPr/>
          </a:p>
        </p:txBody>
      </p:sp>
      <p:sp>
        <p:nvSpPr>
          <p:cNvPr id="358" name="Google Shape;358;g2c773936eaf_0_17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c773936eaf_0_19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2c773936eaf_0_19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Example from a former peer. Remember, there is no such thing as a perfect poster, but we can aim for clearer, effective presentation. This is an example of something to aim for.</a:t>
            </a:r>
            <a:endParaRPr>
              <a:solidFill>
                <a:schemeClr val="dk1"/>
              </a:solidFill>
            </a:endParaRPr>
          </a:p>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c773936eaf_0_19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2c773936eaf_0_19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Example from a former peer. Remember, there is no such thing as a perfect poster, but we can aim for clearer, effective presentation. This is an example of something to aim for.</a:t>
            </a:r>
            <a:endParaRPr>
              <a:solidFill>
                <a:schemeClr val="dk1"/>
              </a:solidFill>
            </a:endParaRPr>
          </a:p>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c773936eaf_0_204: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
        <p:nvSpPr>
          <p:cNvPr id="388" name="Google Shape;388;g2c773936eaf_0_20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773936eaf_0_209: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buSzPts val="1400"/>
              <a:buNone/>
            </a:pPr>
            <a:r>
              <a:rPr lang="en"/>
              <a:t>The Writing Center can help you make your written content more concise and easier to read so you can paste it on your poster in an organized fashion. We can help you with research papers and statements of purpose if you’re applying for grad school too!</a:t>
            </a:r>
            <a:endParaRPr/>
          </a:p>
        </p:txBody>
      </p:sp>
      <p:sp>
        <p:nvSpPr>
          <p:cNvPr id="394" name="Google Shape;394;g2c773936eaf_0_20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c773936eaf_0_21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
        <p:nvSpPr>
          <p:cNvPr id="403" name="Google Shape;403;g2c773936eaf_0_21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bf5f093c0e_0_4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bf5f093c0e_0_4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t>We are now going to transition into the design portion of this workshop. </a:t>
            </a:r>
            <a:endParaRPr/>
          </a:p>
          <a:p>
            <a:pPr marL="0" indent="0">
              <a:buNone/>
            </a:pPr>
            <a:r>
              <a:rPr lang="en"/>
              <a:t>-You do not need to be an artist to create a visually appealing poster</a:t>
            </a:r>
            <a:endParaRPr/>
          </a:p>
          <a:p>
            <a:pPr marL="0" indent="0">
              <a:buNone/>
            </a:pPr>
            <a:r>
              <a:rPr lang="en"/>
              <a:t>-Hopefully through sharing these tips you’re able to go into this design process more confidently</a:t>
            </a:r>
            <a:endParaRPr/>
          </a:p>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6cbf370bdc_0_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g26cbf370bdc_0_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304598"/>
            <a:r>
              <a:rPr lang="en"/>
              <a:t>Mention Agenda</a:t>
            </a:r>
            <a:endParaRPr/>
          </a:p>
          <a:p>
            <a:pPr marL="466618"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25: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t>Before we dive into any of our design tips and best practices, what do you think of this poster? </a:t>
            </a:r>
            <a:endParaRPr/>
          </a:p>
          <a:p>
            <a:pPr marL="0" indent="0">
              <a:buNone/>
            </a:pPr>
            <a:endParaRPr/>
          </a:p>
          <a:p>
            <a:pPr marL="0" indent="0">
              <a:buNone/>
            </a:pPr>
            <a:r>
              <a:rPr lang="en"/>
              <a:t>What do you like or dislike about it?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c773936eaf_0_1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t>Remember, posters help represent you and your research and/or institution, demonstrate your expertise, allow you to practice public speaking, share your ideas, and possibly create future collaborations </a:t>
            </a:r>
            <a:endParaRPr/>
          </a:p>
          <a:p>
            <a:pPr marL="0" indent="0">
              <a:buClr>
                <a:schemeClr val="dk1"/>
              </a:buClr>
              <a:buNone/>
            </a:pPr>
            <a:endParaRPr/>
          </a:p>
          <a:p>
            <a:pPr marL="0" indent="0">
              <a:buNone/>
            </a:pPr>
            <a:endParaRPr/>
          </a:p>
        </p:txBody>
      </p:sp>
      <p:sp>
        <p:nvSpPr>
          <p:cNvPr id="180" name="Google Shape;180;g2c773936eaf_0_1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15e04d462a_0_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g215e04d462a_0_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304598"/>
            <a:r>
              <a:rPr lang="en"/>
              <a:t>All that being said, one of the first design elements I want to touch on is Poster Layout.</a:t>
            </a:r>
            <a:endParaRPr/>
          </a:p>
          <a:p>
            <a:pPr marL="466618" indent="-304598"/>
            <a:r>
              <a:rPr lang="en"/>
              <a:t>This will affect a lot of the checkboxes we saw on the previous slide: legibility, approachability, etc.</a:t>
            </a:r>
            <a:endParaRPr/>
          </a:p>
          <a:p>
            <a:pPr marL="466618" indent="-304598"/>
            <a:r>
              <a:rPr lang="en"/>
              <a:t>What you are looking at is a copy of the traditional poster layout that has been used over the last couple decades.</a:t>
            </a:r>
            <a:endParaRPr/>
          </a:p>
          <a:p>
            <a:pPr marL="466618" indent="-304598"/>
            <a:r>
              <a:rPr lang="en"/>
              <a:t>Break down layout, Pros v Cons, slight differences depending on area of study.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23: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304598"/>
            <a:r>
              <a:rPr lang="en"/>
              <a:t>Why a poster?</a:t>
            </a:r>
            <a:endParaRPr/>
          </a:p>
          <a:p>
            <a:pPr marL="933237" lvl="1" indent="-304598"/>
            <a:r>
              <a:rPr lang="en"/>
              <a:t>Explain where posters have been historically used</a:t>
            </a:r>
            <a:endParaRPr/>
          </a:p>
          <a:p>
            <a:pPr marL="933237" lvl="1" indent="-304598"/>
            <a:r>
              <a:rPr lang="en"/>
              <a:t>Allows you to network with people in your field</a:t>
            </a:r>
            <a:endParaRPr/>
          </a:p>
          <a:p>
            <a:pPr marL="933237" lvl="1" indent="-304598"/>
            <a:r>
              <a:rPr lang="en"/>
              <a:t>A way to advertise your work and talk to ppl</a:t>
            </a:r>
            <a:endParaRPr/>
          </a:p>
          <a:p>
            <a:pPr marL="933237" lvl="1" indent="-304598"/>
            <a:r>
              <a:rPr lang="en">
                <a:solidFill>
                  <a:schemeClr val="dk1"/>
                </a:solidFill>
              </a:rPr>
              <a:t>It’s required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101ded04ad_1_6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g2101ded04ad_1_6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466618" indent="-304598"/>
            <a:r>
              <a:rPr lang="en"/>
              <a:t>Why a poster?</a:t>
            </a:r>
            <a:endParaRPr/>
          </a:p>
          <a:p>
            <a:pPr marL="933237" lvl="1" indent="-304598"/>
            <a:r>
              <a:rPr lang="en"/>
              <a:t>Explain where posters have been historically used</a:t>
            </a:r>
            <a:endParaRPr/>
          </a:p>
          <a:p>
            <a:pPr marL="933237" lvl="1" indent="-304598"/>
            <a:r>
              <a:rPr lang="en"/>
              <a:t>Allows you to network with people in your field</a:t>
            </a:r>
            <a:endParaRPr/>
          </a:p>
          <a:p>
            <a:pPr marL="933237" lvl="1" indent="-304598"/>
            <a:r>
              <a:rPr lang="en"/>
              <a:t>A way to advertise your work and talk to ppl</a:t>
            </a:r>
            <a:endParaRPr/>
          </a:p>
          <a:p>
            <a:pPr marL="933237" lvl="1" indent="-304598"/>
            <a:r>
              <a:rPr lang="en">
                <a:solidFill>
                  <a:schemeClr val="dk1"/>
                </a:solidFill>
              </a:rPr>
              <a:t>It’s required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36: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16fa939857_0_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g216fa939857_0_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t>When it comes to colors, keep it simple! It’s easy to overthink what colors to use and how many of them.</a:t>
            </a:r>
            <a:endParaRPr/>
          </a:p>
          <a:p>
            <a:pPr marL="0" indent="0">
              <a:buNone/>
            </a:pPr>
            <a:endParaRPr/>
          </a:p>
          <a:p>
            <a:pPr marL="0" indent="0">
              <a:buNone/>
            </a:pPr>
            <a:r>
              <a:rPr lang="en"/>
              <a:t>I recommend playing it safe and sticking to 3-5 colors max. I always like to start with a color that sets the tone or kind of matches the theme of my project. I will then find two other colors that will work well with it.</a:t>
            </a:r>
            <a:endParaRPr/>
          </a:p>
          <a:p>
            <a:pPr marL="0" indent="0">
              <a:buNone/>
            </a:pPr>
            <a:endParaRPr/>
          </a:p>
          <a:p>
            <a:pPr marL="0" indent="0">
              <a:buNone/>
            </a:pPr>
            <a:r>
              <a:rPr lang="en"/>
              <a:t>The most prominent “color” on your poster will typically be your background color. Try to pick something that is easy to create contrast with, lighter shades work great here OR you keep it simple with a white background, OR a dark colored background, just be sure to use light colored fonts to create enough contrast.</a:t>
            </a:r>
            <a:endParaRPr/>
          </a:p>
          <a:p>
            <a:pPr marL="0" indent="0">
              <a:buNone/>
            </a:pPr>
            <a:endParaRPr/>
          </a:p>
          <a:p>
            <a:pPr marL="0" indent="0">
              <a:buNone/>
            </a:pPr>
            <a:r>
              <a:rPr lang="en"/>
              <a:t>Stay away from saturated colors for your background!!! These will significantly decrease the legibility of your text and can make it difficult to add elements like images, icons, logos, etc.</a:t>
            </a:r>
            <a:endParaRPr/>
          </a:p>
          <a:p>
            <a:pPr marL="0" indent="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88e7832b2a_1_2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88e7832b2a_1_23: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2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28: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p29: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t>-What purpose does the image serve?</a:t>
            </a:r>
            <a:endParaRPr/>
          </a:p>
          <a:p>
            <a:pPr marL="0" indent="0">
              <a:buNone/>
            </a:pPr>
            <a:r>
              <a:rPr lang="en"/>
              <a:t>	-Don’t add images or charts that people will ignore</a:t>
            </a:r>
            <a:endParaRPr/>
          </a:p>
          <a:p>
            <a:pPr marL="0" indent="0">
              <a:buNone/>
            </a:pPr>
            <a:r>
              <a:rPr lang="en"/>
              <a:t>-Does it help you convey your message?</a:t>
            </a:r>
            <a:endParaRPr/>
          </a:p>
          <a:p>
            <a:pPr marL="0" indent="0">
              <a:buNone/>
            </a:pPr>
            <a:r>
              <a:rPr lang="en"/>
              <a:t>-Resolution for both charts and images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3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t>This poster incorporates all of the tips that i’ve shared with you today. </a:t>
            </a:r>
            <a:endParaRPr/>
          </a:p>
          <a:p>
            <a:pPr marL="0" indent="0">
              <a:buNone/>
            </a:pPr>
            <a:r>
              <a:rPr lang="en"/>
              <a:t>-Layout is easy to follow</a:t>
            </a:r>
            <a:endParaRPr/>
          </a:p>
          <a:p>
            <a:pPr marL="0" indent="0">
              <a:buNone/>
            </a:pPr>
            <a:r>
              <a:rPr lang="en"/>
              <a:t>-Great use of visual aids which help communicate the information</a:t>
            </a:r>
            <a:endParaRPr/>
          </a:p>
          <a:p>
            <a:pPr marL="0" indent="0">
              <a:buNone/>
            </a:pPr>
            <a:r>
              <a:rPr lang="en"/>
              <a:t>-all pictures and charts are labeled</a:t>
            </a:r>
            <a:endParaRPr/>
          </a:p>
          <a:p>
            <a:pPr marL="0" indent="0">
              <a:buNone/>
            </a:pPr>
            <a:r>
              <a:rPr lang="en"/>
              <a:t>-colors theme is simple and is easy to read, same with fonts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773936eaf_0_23: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
        <p:nvSpPr>
          <p:cNvPr id="187" name="Google Shape;187;g2c773936eaf_0_2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8" name="Google Shape;648;p33: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a:t>Feedback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c773936eaf_0_28: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sz="1200">
              <a:solidFill>
                <a:schemeClr val="dk1"/>
              </a:solidFill>
              <a:latin typeface="Roboto"/>
              <a:ea typeface="Roboto"/>
              <a:cs typeface="Roboto"/>
              <a:sym typeface="Roboto"/>
            </a:endParaRPr>
          </a:p>
        </p:txBody>
      </p:sp>
      <p:sp>
        <p:nvSpPr>
          <p:cNvPr id="193" name="Google Shape;193;g2c773936eaf_0_2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773936eaf_0_38: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
        <p:nvSpPr>
          <p:cNvPr id="204" name="Google Shape;204;g2c773936eaf_0_3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c773936eaf_0_52: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r>
              <a:rPr lang="en" sz="1200">
                <a:solidFill>
                  <a:schemeClr val="dk1"/>
                </a:solidFill>
                <a:latin typeface="Roboto"/>
                <a:ea typeface="Roboto"/>
                <a:cs typeface="Roboto"/>
                <a:sym typeface="Roboto"/>
              </a:rPr>
              <a:t>Considering these questions can help make sure you are optimizing the content you are including on your poster and also help you out in your “sales pitch”! </a:t>
            </a:r>
            <a:endParaRPr sz="1200">
              <a:solidFill>
                <a:schemeClr val="dk1"/>
              </a:solidFill>
              <a:latin typeface="Roboto"/>
              <a:ea typeface="Roboto"/>
              <a:cs typeface="Roboto"/>
              <a:sym typeface="Roboto"/>
            </a:endParaRPr>
          </a:p>
          <a:p>
            <a:pPr marL="0" indent="0">
              <a:buClr>
                <a:schemeClr val="dk1"/>
              </a:buClr>
              <a:buNone/>
            </a:pPr>
            <a:endParaRPr sz="1200">
              <a:solidFill>
                <a:schemeClr val="dk1"/>
              </a:solidFill>
              <a:highlight>
                <a:schemeClr val="lt1"/>
              </a:highlight>
              <a:latin typeface="Roboto"/>
              <a:ea typeface="Roboto"/>
              <a:cs typeface="Roboto"/>
              <a:sym typeface="Roboto"/>
            </a:endParaRPr>
          </a:p>
          <a:p>
            <a:pPr marL="0" indent="0">
              <a:buNone/>
            </a:pPr>
            <a:endParaRPr sz="1200">
              <a:solidFill>
                <a:schemeClr val="dk1"/>
              </a:solidFill>
              <a:highlight>
                <a:schemeClr val="lt1"/>
              </a:highlight>
              <a:latin typeface="Roboto"/>
              <a:ea typeface="Roboto"/>
              <a:cs typeface="Roboto"/>
              <a:sym typeface="Roboto"/>
            </a:endParaRPr>
          </a:p>
        </p:txBody>
      </p:sp>
      <p:sp>
        <p:nvSpPr>
          <p:cNvPr id="219" name="Google Shape;219;g2c773936eaf_0_5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c773936eaf_0_57: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None/>
            </a:pPr>
            <a:endParaRPr/>
          </a:p>
        </p:txBody>
      </p:sp>
      <p:sp>
        <p:nvSpPr>
          <p:cNvPr id="225" name="Google Shape;225;g2c773936eaf_0_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c773936eaf_0_70:notes"/>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p>
            <a:pPr marL="0" indent="0">
              <a:buClr>
                <a:schemeClr val="dk1"/>
              </a:buClr>
              <a:buNone/>
            </a:pPr>
            <a:r>
              <a:rPr lang="en">
                <a:solidFill>
                  <a:schemeClr val="dk1"/>
                </a:solidFill>
              </a:rPr>
              <a:t>Title and name of institution printed nice and clear at the top in bigger font</a:t>
            </a:r>
            <a:endParaRPr>
              <a:solidFill>
                <a:schemeClr val="dk1"/>
              </a:solidFill>
            </a:endParaRPr>
          </a:p>
          <a:p>
            <a:pPr marL="0" indent="0">
              <a:buNone/>
            </a:pPr>
            <a:endParaRPr/>
          </a:p>
        </p:txBody>
      </p:sp>
      <p:sp>
        <p:nvSpPr>
          <p:cNvPr id="239" name="Google Shape;239;g2c773936eaf_0_7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B10202"/>
        </a:solidFill>
        <a:effectLst/>
      </p:bgPr>
    </p:bg>
    <p:spTree>
      <p:nvGrpSpPr>
        <p:cNvPr id="1" name="Shape 9"/>
        <p:cNvGrpSpPr/>
        <p:nvPr/>
      </p:nvGrpSpPr>
      <p:grpSpPr>
        <a:xfrm>
          <a:off x="0" y="0"/>
          <a:ext cx="0" cy="0"/>
          <a:chOff x="0" y="0"/>
          <a:chExt cx="0" cy="0"/>
        </a:xfrm>
      </p:grpSpPr>
      <p:sp>
        <p:nvSpPr>
          <p:cNvPr id="10" name="Google Shape;10;g1dfea77f656_0_431"/>
          <p:cNvSpPr txBox="1">
            <a:spLocks noGrp="1"/>
          </p:cNvSpPr>
          <p:nvPr>
            <p:ph type="ctrTitle"/>
          </p:nvPr>
        </p:nvSpPr>
        <p:spPr>
          <a:xfrm>
            <a:off x="3058435" y="2769763"/>
            <a:ext cx="4990800" cy="1790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4500"/>
              <a:buFont typeface="Arial"/>
              <a:buNone/>
              <a:defRPr sz="45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1" name="Google Shape;11;g1dfea77f656_0_431" descr="A picture containing drawing&#10;&#10;Description automatically generated"/>
          <p:cNvPicPr preferRelativeResize="0"/>
          <p:nvPr/>
        </p:nvPicPr>
        <p:blipFill rotWithShape="1">
          <a:blip r:embed="rId2">
            <a:alphaModFix/>
          </a:blip>
          <a:srcRect l="5313" t="9927" r="10616" b="17292"/>
          <a:stretch/>
        </p:blipFill>
        <p:spPr>
          <a:xfrm>
            <a:off x="150018" y="176582"/>
            <a:ext cx="4071940" cy="25931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g1dfea77f656_0_46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9" name="Google Shape;49;g1dfea77f656_0_4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g1dfea77f656_0_4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g1dfea77f656_0_4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3" name="Google Shape;53;g1dfea77f656_0_4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g1dfea77f656_0_4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g1dfea77f656_0_47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7" name="Google Shape;57;g1dfea77f656_0_47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8" name="Google Shape;58;g1dfea77f656_0_4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g1dfea77f656_0_4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g1dfea77f656_0_4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sp>
        <p:nvSpPr>
          <p:cNvPr id="63" name="Google Shape;63;g1dfea77f656_0_48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4" name="Google Shape;64;g1dfea77f656_0_48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 name="Google Shape;65;g1dfea77f656_0_4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g1dfea77f656_0_48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8" name="Google Shape;68;g1dfea77f656_0_4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
        <p:cNvGrpSpPr/>
        <p:nvPr/>
      </p:nvGrpSpPr>
      <p:grpSpPr>
        <a:xfrm>
          <a:off x="0" y="0"/>
          <a:ext cx="0" cy="0"/>
          <a:chOff x="0" y="0"/>
          <a:chExt cx="0" cy="0"/>
        </a:xfrm>
      </p:grpSpPr>
      <p:sp>
        <p:nvSpPr>
          <p:cNvPr id="70" name="Google Shape;70;g1dfea77f656_0_4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g1dfea77f656_0_49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2" name="Google Shape;72;g1dfea77f656_0_49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3" name="Google Shape;73;g1dfea77f656_0_49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4" name="Google Shape;74;g1dfea77f656_0_4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
        <p:cNvGrpSpPr/>
        <p:nvPr/>
      </p:nvGrpSpPr>
      <p:grpSpPr>
        <a:xfrm>
          <a:off x="0" y="0"/>
          <a:ext cx="0" cy="0"/>
          <a:chOff x="0" y="0"/>
          <a:chExt cx="0" cy="0"/>
        </a:xfrm>
      </p:grpSpPr>
      <p:sp>
        <p:nvSpPr>
          <p:cNvPr id="76" name="Google Shape;76;g1dfea77f656_0_49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7" name="Google Shape;77;g1dfea77f656_0_4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8"/>
        <p:cNvGrpSpPr/>
        <p:nvPr/>
      </p:nvGrpSpPr>
      <p:grpSpPr>
        <a:xfrm>
          <a:off x="0" y="0"/>
          <a:ext cx="0" cy="0"/>
          <a:chOff x="0" y="0"/>
          <a:chExt cx="0" cy="0"/>
        </a:xfrm>
      </p:grpSpPr>
      <p:sp>
        <p:nvSpPr>
          <p:cNvPr id="79" name="Google Shape;79;g1dfea77f656_0_50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0" name="Google Shape;80;g1dfea77f656_0_50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81" name="Google Shape;81;g1dfea77f656_0_5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4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88" name="Google Shape;88;p4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9" name="Google Shape;8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ext with image on right 70/30" type="twoObj">
  <p:cSld name="TWO_OBJECTS">
    <p:spTree>
      <p:nvGrpSpPr>
        <p:cNvPr id="1" name="Shape 12"/>
        <p:cNvGrpSpPr/>
        <p:nvPr/>
      </p:nvGrpSpPr>
      <p:grpSpPr>
        <a:xfrm>
          <a:off x="0" y="0"/>
          <a:ext cx="0" cy="0"/>
          <a:chOff x="0" y="0"/>
          <a:chExt cx="0" cy="0"/>
        </a:xfrm>
      </p:grpSpPr>
      <p:sp>
        <p:nvSpPr>
          <p:cNvPr id="13" name="Google Shape;13;g1dfea77f656_0_434"/>
          <p:cNvSpPr txBox="1">
            <a:spLocks noGrp="1"/>
          </p:cNvSpPr>
          <p:nvPr>
            <p:ph type="title"/>
          </p:nvPr>
        </p:nvSpPr>
        <p:spPr>
          <a:xfrm>
            <a:off x="202981" y="210782"/>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B20201"/>
              </a:buClr>
              <a:buSzPts val="3300"/>
              <a:buFont typeface="Arial"/>
              <a:buNone/>
              <a:defRPr b="1"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g1dfea77f656_0_434"/>
          <p:cNvSpPr txBox="1">
            <a:spLocks noGrp="1"/>
          </p:cNvSpPr>
          <p:nvPr>
            <p:ph type="body" idx="1"/>
          </p:nvPr>
        </p:nvSpPr>
        <p:spPr>
          <a:xfrm>
            <a:off x="628650" y="1369219"/>
            <a:ext cx="50199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0"/>
              </a:spcBef>
              <a:spcAft>
                <a:spcPts val="0"/>
              </a:spcAft>
              <a:buClr>
                <a:schemeClr val="dk1"/>
              </a:buClr>
              <a:buSzPts val="2000"/>
              <a:buFont typeface="Noto Sans"/>
              <a:buNone/>
              <a:defRPr sz="2000" b="0" i="0" u="none" strike="noStrike" cap="none">
                <a:solidFill>
                  <a:schemeClr val="dk1"/>
                </a:solidFill>
                <a:latin typeface="Arial"/>
                <a:ea typeface="Arial"/>
                <a:cs typeface="Arial"/>
                <a:sym typeface="Arial"/>
              </a:defRPr>
            </a:lvl1pPr>
            <a:lvl2pPr marL="914400" marR="0" lvl="1" indent="-355600" algn="l">
              <a:lnSpc>
                <a:spcPct val="100000"/>
              </a:lnSpc>
              <a:spcBef>
                <a:spcPts val="1400"/>
              </a:spcBef>
              <a:spcAft>
                <a:spcPts val="0"/>
              </a:spcAft>
              <a:buClr>
                <a:schemeClr val="dk1"/>
              </a:buClr>
              <a:buSzPts val="2000"/>
              <a:buFont typeface="Noto Sans"/>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5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3pPr>
            <a:lvl4pPr marL="1828800" marR="0" lvl="3" indent="-323850" algn="l">
              <a:lnSpc>
                <a:spcPct val="100000"/>
              </a:lnSpc>
              <a:spcBef>
                <a:spcPts val="5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5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 name="Google Shape;15;g1dfea77f656_0_434"/>
          <p:cNvSpPr txBox="1">
            <a:spLocks noGrp="1"/>
          </p:cNvSpPr>
          <p:nvPr>
            <p:ph type="body" idx="2"/>
          </p:nvPr>
        </p:nvSpPr>
        <p:spPr>
          <a:xfrm>
            <a:off x="6005513" y="1369219"/>
            <a:ext cx="25098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0"/>
              </a:spcBef>
              <a:spcAft>
                <a:spcPts val="0"/>
              </a:spcAft>
              <a:buClr>
                <a:schemeClr val="dk1"/>
              </a:buClr>
              <a:buSzPts val="2100"/>
              <a:buFont typeface="Noto Sans"/>
              <a:buNone/>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14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6" name="Google Shape;16;g1dfea77f656_0_434" descr="A close up of a sign&#10;&#10;Description automatically generated"/>
          <p:cNvPicPr preferRelativeResize="0"/>
          <p:nvPr/>
        </p:nvPicPr>
        <p:blipFill rotWithShape="1">
          <a:blip r:embed="rId2">
            <a:alphaModFix amt="50000"/>
          </a:blip>
          <a:srcRect l="6972" t="13571" r="10321" b="28230"/>
          <a:stretch/>
        </p:blipFill>
        <p:spPr>
          <a:xfrm>
            <a:off x="72915" y="4486286"/>
            <a:ext cx="1111470" cy="55834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B10202"/>
        </a:solidFill>
        <a:effectLst/>
      </p:bgPr>
    </p:bg>
    <p:spTree>
      <p:nvGrpSpPr>
        <p:cNvPr id="1" name="Shape 92"/>
        <p:cNvGrpSpPr/>
        <p:nvPr/>
      </p:nvGrpSpPr>
      <p:grpSpPr>
        <a:xfrm>
          <a:off x="0" y="0"/>
          <a:ext cx="0" cy="0"/>
          <a:chOff x="0" y="0"/>
          <a:chExt cx="0" cy="0"/>
        </a:xfrm>
      </p:grpSpPr>
      <p:sp>
        <p:nvSpPr>
          <p:cNvPr id="93" name="Google Shape;93;p39"/>
          <p:cNvSpPr txBox="1">
            <a:spLocks noGrp="1"/>
          </p:cNvSpPr>
          <p:nvPr>
            <p:ph type="ctrTitle"/>
          </p:nvPr>
        </p:nvSpPr>
        <p:spPr>
          <a:xfrm>
            <a:off x="3058435" y="2769763"/>
            <a:ext cx="4990800" cy="17907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4500"/>
              <a:buFont typeface="Arial"/>
              <a:buNone/>
              <a:defRPr sz="4500" b="1" i="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94" name="Google Shape;94;p39" descr="A picture containing drawing&#10;&#10;Description automatically generated"/>
          <p:cNvPicPr preferRelativeResize="0"/>
          <p:nvPr/>
        </p:nvPicPr>
        <p:blipFill rotWithShape="1">
          <a:blip r:embed="rId2">
            <a:alphaModFix/>
          </a:blip>
          <a:srcRect l="5313" t="9926" r="10617" b="17298"/>
          <a:stretch/>
        </p:blipFill>
        <p:spPr>
          <a:xfrm>
            <a:off x="150018" y="176582"/>
            <a:ext cx="4071940" cy="259318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ext with image on right 70/30" type="twoObj">
  <p:cSld name="TWO_OBJECTS">
    <p:spTree>
      <p:nvGrpSpPr>
        <p:cNvPr id="1" name="Shape 95"/>
        <p:cNvGrpSpPr/>
        <p:nvPr/>
      </p:nvGrpSpPr>
      <p:grpSpPr>
        <a:xfrm>
          <a:off x="0" y="0"/>
          <a:ext cx="0" cy="0"/>
          <a:chOff x="0" y="0"/>
          <a:chExt cx="0" cy="0"/>
        </a:xfrm>
      </p:grpSpPr>
      <p:sp>
        <p:nvSpPr>
          <p:cNvPr id="96" name="Google Shape;96;p40"/>
          <p:cNvSpPr txBox="1">
            <a:spLocks noGrp="1"/>
          </p:cNvSpPr>
          <p:nvPr>
            <p:ph type="title"/>
          </p:nvPr>
        </p:nvSpPr>
        <p:spPr>
          <a:xfrm>
            <a:off x="202981" y="210782"/>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B20201"/>
              </a:buClr>
              <a:buSzPts val="3300"/>
              <a:buFont typeface="Arial"/>
              <a:buNone/>
              <a:defRPr b="1" i="0">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7" name="Google Shape;97;p40"/>
          <p:cNvSpPr txBox="1">
            <a:spLocks noGrp="1"/>
          </p:cNvSpPr>
          <p:nvPr>
            <p:ph type="body" idx="1"/>
          </p:nvPr>
        </p:nvSpPr>
        <p:spPr>
          <a:xfrm>
            <a:off x="628650" y="1369219"/>
            <a:ext cx="5019900" cy="3263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chemeClr val="dk1"/>
              </a:buClr>
              <a:buSzPts val="2000"/>
              <a:buFont typeface="Noto Sans"/>
              <a:buNone/>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1400"/>
              </a:spcBef>
              <a:spcAft>
                <a:spcPts val="0"/>
              </a:spcAft>
              <a:buClr>
                <a:schemeClr val="dk1"/>
              </a:buClr>
              <a:buSzPts val="2000"/>
              <a:buFont typeface="Noto Sans"/>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5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8" name="Google Shape;98;p40"/>
          <p:cNvSpPr txBox="1">
            <a:spLocks noGrp="1"/>
          </p:cNvSpPr>
          <p:nvPr>
            <p:ph type="body" idx="2"/>
          </p:nvPr>
        </p:nvSpPr>
        <p:spPr>
          <a:xfrm>
            <a:off x="6005513" y="1369219"/>
            <a:ext cx="2509800" cy="3263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chemeClr val="dk1"/>
              </a:buClr>
              <a:buSzPts val="2100"/>
              <a:buFont typeface="Noto Sans"/>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14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99" name="Google Shape;99;p40" descr="A close up of a sign&#10;&#10;Description automatically generated"/>
          <p:cNvPicPr preferRelativeResize="0"/>
          <p:nvPr/>
        </p:nvPicPr>
        <p:blipFill rotWithShape="1">
          <a:blip r:embed="rId2">
            <a:alphaModFix amt="50000"/>
          </a:blip>
          <a:srcRect l="6972" t="13571" r="10321" b="28231"/>
          <a:stretch/>
        </p:blipFill>
        <p:spPr>
          <a:xfrm>
            <a:off x="72915" y="4486286"/>
            <a:ext cx="1111470" cy="55834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lumns of texr">
  <p:cSld name="Two columns of texr">
    <p:spTree>
      <p:nvGrpSpPr>
        <p:cNvPr id="1" name="Shape 100"/>
        <p:cNvGrpSpPr/>
        <p:nvPr/>
      </p:nvGrpSpPr>
      <p:grpSpPr>
        <a:xfrm>
          <a:off x="0" y="0"/>
          <a:ext cx="0" cy="0"/>
          <a:chOff x="0" y="0"/>
          <a:chExt cx="0" cy="0"/>
        </a:xfrm>
      </p:grpSpPr>
      <p:sp>
        <p:nvSpPr>
          <p:cNvPr id="101" name="Google Shape;101;p41"/>
          <p:cNvSpPr txBox="1">
            <a:spLocks noGrp="1"/>
          </p:cNvSpPr>
          <p:nvPr>
            <p:ph type="title"/>
          </p:nvPr>
        </p:nvSpPr>
        <p:spPr>
          <a:xfrm>
            <a:off x="104522" y="242313"/>
            <a:ext cx="7886700" cy="9942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B20201"/>
              </a:buClr>
              <a:buSzPts val="3300"/>
              <a:buFont typeface="Arial"/>
              <a:buNone/>
              <a:defRPr b="1" i="0">
                <a:solidFill>
                  <a:srgbClr val="B2020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 name="Google Shape;102;p41"/>
          <p:cNvSpPr txBox="1">
            <a:spLocks noGrp="1"/>
          </p:cNvSpPr>
          <p:nvPr>
            <p:ph type="body" idx="1"/>
          </p:nvPr>
        </p:nvSpPr>
        <p:spPr>
          <a:xfrm>
            <a:off x="628650" y="1369219"/>
            <a:ext cx="3657600" cy="3263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chemeClr val="dk1"/>
              </a:buClr>
              <a:buSzPts val="2000"/>
              <a:buFont typeface="Noto Sans"/>
              <a:buNone/>
              <a:defRPr sz="2000" b="0" i="0" u="none" strike="noStrike" cap="none">
                <a:solidFill>
                  <a:schemeClr val="dk1"/>
                </a:solidFill>
                <a:latin typeface="Arial"/>
                <a:ea typeface="Arial"/>
                <a:cs typeface="Arial"/>
                <a:sym typeface="Arial"/>
              </a:defRPr>
            </a:lvl1pPr>
            <a:lvl2pPr marL="914400" marR="0" lvl="1" indent="-361950" algn="l" rtl="0">
              <a:lnSpc>
                <a:spcPct val="100000"/>
              </a:lnSpc>
              <a:spcBef>
                <a:spcPts val="1400"/>
              </a:spcBef>
              <a:spcAft>
                <a:spcPts val="0"/>
              </a:spcAft>
              <a:buClr>
                <a:schemeClr val="dk1"/>
              </a:buClr>
              <a:buSzPts val="2100"/>
              <a:buFont typeface="Noto Sans"/>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6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6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6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03" name="Google Shape;103;p41" descr="A close up of a sign&#10;&#10;Description automatically generated"/>
          <p:cNvPicPr preferRelativeResize="0"/>
          <p:nvPr/>
        </p:nvPicPr>
        <p:blipFill rotWithShape="1">
          <a:blip r:embed="rId2">
            <a:alphaModFix amt="50000"/>
          </a:blip>
          <a:srcRect l="6972" t="13571" r="10321" b="28231"/>
          <a:stretch/>
        </p:blipFill>
        <p:spPr>
          <a:xfrm>
            <a:off x="72915" y="4486286"/>
            <a:ext cx="1111470" cy="558341"/>
          </a:xfrm>
          <a:prstGeom prst="rect">
            <a:avLst/>
          </a:prstGeom>
          <a:noFill/>
          <a:ln>
            <a:noFill/>
          </a:ln>
        </p:spPr>
      </p:pic>
      <p:sp>
        <p:nvSpPr>
          <p:cNvPr id="104" name="Google Shape;104;p41"/>
          <p:cNvSpPr txBox="1">
            <a:spLocks noGrp="1"/>
          </p:cNvSpPr>
          <p:nvPr>
            <p:ph type="body" idx="2"/>
          </p:nvPr>
        </p:nvSpPr>
        <p:spPr>
          <a:xfrm>
            <a:off x="4857752" y="1369219"/>
            <a:ext cx="3657600" cy="3263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chemeClr val="dk1"/>
              </a:buClr>
              <a:buSzPts val="2000"/>
              <a:buFont typeface="Noto Sans"/>
              <a:buNone/>
              <a:defRPr sz="2000" b="0" i="0" u="none" strike="noStrike" cap="none">
                <a:solidFill>
                  <a:schemeClr val="dk1"/>
                </a:solidFill>
                <a:latin typeface="Arial"/>
                <a:ea typeface="Arial"/>
                <a:cs typeface="Arial"/>
                <a:sym typeface="Arial"/>
              </a:defRPr>
            </a:lvl1pPr>
            <a:lvl2pPr marL="914400" marR="0" lvl="1" indent="-361950" algn="l" rtl="0">
              <a:lnSpc>
                <a:spcPct val="100000"/>
              </a:lnSpc>
              <a:spcBef>
                <a:spcPts val="1400"/>
              </a:spcBef>
              <a:spcAft>
                <a:spcPts val="0"/>
              </a:spcAft>
              <a:buClr>
                <a:schemeClr val="dk1"/>
              </a:buClr>
              <a:buSzPts val="2100"/>
              <a:buFont typeface="Noto Sans"/>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6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6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6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ntence/Paragraph Content" type="obj">
  <p:cSld name="OBJECT">
    <p:spTree>
      <p:nvGrpSpPr>
        <p:cNvPr id="1" name="Shape 105"/>
        <p:cNvGrpSpPr/>
        <p:nvPr/>
      </p:nvGrpSpPr>
      <p:grpSpPr>
        <a:xfrm>
          <a:off x="0" y="0"/>
          <a:ext cx="0" cy="0"/>
          <a:chOff x="0" y="0"/>
          <a:chExt cx="0" cy="0"/>
        </a:xfrm>
      </p:grpSpPr>
      <p:sp>
        <p:nvSpPr>
          <p:cNvPr id="106" name="Google Shape;106;p42"/>
          <p:cNvSpPr txBox="1">
            <a:spLocks noGrp="1"/>
          </p:cNvSpPr>
          <p:nvPr>
            <p:ph type="title"/>
          </p:nvPr>
        </p:nvSpPr>
        <p:spPr>
          <a:xfrm>
            <a:off x="104522" y="242313"/>
            <a:ext cx="7886700" cy="9942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B20201"/>
              </a:buClr>
              <a:buSzPts val="3300"/>
              <a:buFont typeface="Arial"/>
              <a:buNone/>
              <a:defRPr b="1" i="0">
                <a:solidFill>
                  <a:srgbClr val="B2020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4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chemeClr val="dk1"/>
              </a:buClr>
              <a:buSzPts val="2000"/>
              <a:buFont typeface="Noto Sans"/>
              <a:buNone/>
              <a:defRPr sz="2000" b="0" i="0" u="none" strike="noStrike" cap="none">
                <a:solidFill>
                  <a:schemeClr val="dk1"/>
                </a:solidFill>
                <a:latin typeface="Arial"/>
                <a:ea typeface="Arial"/>
                <a:cs typeface="Arial"/>
                <a:sym typeface="Arial"/>
              </a:defRPr>
            </a:lvl1pPr>
            <a:lvl2pPr marL="914400" marR="0" lvl="1" indent="-361950" algn="l" rtl="0">
              <a:lnSpc>
                <a:spcPct val="100000"/>
              </a:lnSpc>
              <a:spcBef>
                <a:spcPts val="1400"/>
              </a:spcBef>
              <a:spcAft>
                <a:spcPts val="0"/>
              </a:spcAft>
              <a:buClr>
                <a:schemeClr val="dk1"/>
              </a:buClr>
              <a:buSzPts val="2100"/>
              <a:buFont typeface="Noto Sans"/>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6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6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6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08" name="Google Shape;108;p42" descr="A close up of a sign&#10;&#10;Description automatically generated"/>
          <p:cNvPicPr preferRelativeResize="0"/>
          <p:nvPr/>
        </p:nvPicPr>
        <p:blipFill rotWithShape="1">
          <a:blip r:embed="rId2">
            <a:alphaModFix amt="50000"/>
          </a:blip>
          <a:srcRect l="6972" t="13571" r="10321" b="28231"/>
          <a:stretch/>
        </p:blipFill>
        <p:spPr>
          <a:xfrm>
            <a:off x="72915" y="4486286"/>
            <a:ext cx="1111470" cy="55834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inal Slide 1: Questions and concerns">
  <p:cSld name="Final Slide 1: Questions and concerns">
    <p:spTree>
      <p:nvGrpSpPr>
        <p:cNvPr id="1" name="Shape 109"/>
        <p:cNvGrpSpPr/>
        <p:nvPr/>
      </p:nvGrpSpPr>
      <p:grpSpPr>
        <a:xfrm>
          <a:off x="0" y="0"/>
          <a:ext cx="0" cy="0"/>
          <a:chOff x="0" y="0"/>
          <a:chExt cx="0" cy="0"/>
        </a:xfrm>
      </p:grpSpPr>
      <p:pic>
        <p:nvPicPr>
          <p:cNvPr id="110" name="Google Shape;110;p43" descr="A close up of a sign&#10;&#10;Description automatically generated"/>
          <p:cNvPicPr preferRelativeResize="0"/>
          <p:nvPr/>
        </p:nvPicPr>
        <p:blipFill rotWithShape="1">
          <a:blip r:embed="rId2">
            <a:alphaModFix amt="50000"/>
          </a:blip>
          <a:srcRect l="6972" t="13571" r="10321" b="28231"/>
          <a:stretch/>
        </p:blipFill>
        <p:spPr>
          <a:xfrm>
            <a:off x="72915" y="4486286"/>
            <a:ext cx="1111470" cy="558341"/>
          </a:xfrm>
          <a:prstGeom prst="rect">
            <a:avLst/>
          </a:prstGeom>
          <a:noFill/>
          <a:ln>
            <a:noFill/>
          </a:ln>
        </p:spPr>
      </p:pic>
      <p:pic>
        <p:nvPicPr>
          <p:cNvPr id="111" name="Google Shape;111;p43" descr="Several hands raised and ready to answer a question"/>
          <p:cNvPicPr preferRelativeResize="0"/>
          <p:nvPr/>
        </p:nvPicPr>
        <p:blipFill rotWithShape="1">
          <a:blip r:embed="rId3">
            <a:alphaModFix/>
          </a:blip>
          <a:srcRect/>
          <a:stretch/>
        </p:blipFill>
        <p:spPr>
          <a:xfrm>
            <a:off x="630412" y="1711203"/>
            <a:ext cx="3803761" cy="2475138"/>
          </a:xfrm>
          <a:prstGeom prst="rect">
            <a:avLst/>
          </a:prstGeom>
          <a:noFill/>
          <a:ln>
            <a:noFill/>
          </a:ln>
        </p:spPr>
      </p:pic>
      <p:sp>
        <p:nvSpPr>
          <p:cNvPr id="112" name="Google Shape;112;p43"/>
          <p:cNvSpPr txBox="1"/>
          <p:nvPr/>
        </p:nvSpPr>
        <p:spPr>
          <a:xfrm>
            <a:off x="4709833" y="1700930"/>
            <a:ext cx="3884400" cy="2511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2100"/>
              <a:buFont typeface="Arial"/>
              <a:buNone/>
            </a:pPr>
            <a:r>
              <a:rPr lang="en" sz="2100" b="0" i="0" u="none" strike="noStrike" cap="none">
                <a:solidFill>
                  <a:schemeClr val="dk1"/>
                </a:solidFill>
                <a:latin typeface="Arial"/>
                <a:ea typeface="Arial"/>
                <a:cs typeface="Arial"/>
                <a:sym typeface="Arial"/>
              </a:rPr>
              <a:t>We’d love to hear from you, whether it’s to answer questions or receive feedback so we can better better serve you.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1400"/>
              </a:spcBef>
              <a:spcAft>
                <a:spcPts val="0"/>
              </a:spcAft>
              <a:buClr>
                <a:srgbClr val="262626"/>
              </a:buClr>
              <a:buSzPts val="2100"/>
              <a:buFont typeface="Arial"/>
              <a:buNone/>
            </a:pPr>
            <a:r>
              <a:rPr lang="en" sz="2100" b="1" i="1" u="none" strike="noStrike" cap="none">
                <a:solidFill>
                  <a:srgbClr val="262626"/>
                </a:solidFill>
                <a:latin typeface="Arial"/>
                <a:ea typeface="Arial"/>
                <a:cs typeface="Arial"/>
                <a:sym typeface="Arial"/>
              </a:rPr>
              <a:t>Email us: </a:t>
            </a:r>
            <a:r>
              <a:rPr lang="en" sz="2100" b="0" i="1" u="none" strike="noStrike" cap="none">
                <a:solidFill>
                  <a:srgbClr val="262626"/>
                </a:solidFill>
                <a:latin typeface="Arial"/>
                <a:ea typeface="Arial"/>
                <a:cs typeface="Arial"/>
                <a:sym typeface="Arial"/>
              </a:rPr>
              <a:t>writingcenter@unlv.edu</a:t>
            </a:r>
            <a:endParaRPr sz="2100" b="0" i="1" u="none" strike="noStrike" cap="none">
              <a:solidFill>
                <a:srgbClr val="262626"/>
              </a:solidFill>
              <a:latin typeface="Arial"/>
              <a:ea typeface="Arial"/>
              <a:cs typeface="Arial"/>
              <a:sym typeface="Arial"/>
            </a:endParaRPr>
          </a:p>
        </p:txBody>
      </p:sp>
      <p:sp>
        <p:nvSpPr>
          <p:cNvPr id="113" name="Google Shape;113;p43"/>
          <p:cNvSpPr txBox="1"/>
          <p:nvPr/>
        </p:nvSpPr>
        <p:spPr>
          <a:xfrm>
            <a:off x="304800" y="409575"/>
            <a:ext cx="84963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rgbClr val="B20201"/>
                </a:solidFill>
                <a:latin typeface="Arial"/>
                <a:ea typeface="Arial"/>
                <a:cs typeface="Arial"/>
                <a:sym typeface="Arial"/>
              </a:rPr>
              <a:t>Questions, Corrections, or Concerns?</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inal Slide 3: Quick Questions">
  <p:cSld name="Final Slide 3: Quick Questions">
    <p:spTree>
      <p:nvGrpSpPr>
        <p:cNvPr id="1" name="Shape 114"/>
        <p:cNvGrpSpPr/>
        <p:nvPr/>
      </p:nvGrpSpPr>
      <p:grpSpPr>
        <a:xfrm>
          <a:off x="0" y="0"/>
          <a:ext cx="0" cy="0"/>
          <a:chOff x="0" y="0"/>
          <a:chExt cx="0" cy="0"/>
        </a:xfrm>
      </p:grpSpPr>
      <p:pic>
        <p:nvPicPr>
          <p:cNvPr id="115" name="Google Shape;115;p44" descr="A close up of a sign&#10;&#10;Description automatically generated"/>
          <p:cNvPicPr preferRelativeResize="0"/>
          <p:nvPr/>
        </p:nvPicPr>
        <p:blipFill rotWithShape="1">
          <a:blip r:embed="rId2">
            <a:alphaModFix amt="50000"/>
          </a:blip>
          <a:srcRect l="6972" t="13571" r="10321" b="28231"/>
          <a:stretch/>
        </p:blipFill>
        <p:spPr>
          <a:xfrm>
            <a:off x="72915" y="4486286"/>
            <a:ext cx="1111470" cy="558341"/>
          </a:xfrm>
          <a:prstGeom prst="rect">
            <a:avLst/>
          </a:prstGeom>
          <a:noFill/>
          <a:ln>
            <a:noFill/>
          </a:ln>
        </p:spPr>
      </p:pic>
      <p:sp>
        <p:nvSpPr>
          <p:cNvPr id="116" name="Google Shape;116;p44"/>
          <p:cNvSpPr txBox="1"/>
          <p:nvPr/>
        </p:nvSpPr>
        <p:spPr>
          <a:xfrm>
            <a:off x="4709833" y="1416057"/>
            <a:ext cx="3884400" cy="2963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2100"/>
              <a:buFont typeface="Arial"/>
              <a:buNone/>
            </a:pPr>
            <a:r>
              <a:rPr lang="en" sz="2100" b="0" i="0" u="none" strike="noStrike" cap="none">
                <a:solidFill>
                  <a:schemeClr val="dk1"/>
                </a:solidFill>
                <a:latin typeface="Arial"/>
                <a:ea typeface="Arial"/>
                <a:cs typeface="Arial"/>
                <a:sym typeface="Arial"/>
              </a:rPr>
              <a:t>If you have a Quick Question that we can answer in 10 minutes or less, get in touch!</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140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Email or send us a Google Chat: </a:t>
            </a:r>
            <a:r>
              <a:rPr lang="en" sz="1800" b="0" i="0" u="none" strike="noStrike" cap="none">
                <a:solidFill>
                  <a:schemeClr val="dk1"/>
                </a:solidFill>
                <a:latin typeface="Arial"/>
                <a:ea typeface="Arial"/>
                <a:cs typeface="Arial"/>
                <a:sym typeface="Arial"/>
              </a:rPr>
              <a:t>writingcenter@unlv.edu</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140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Call us: </a:t>
            </a:r>
            <a:r>
              <a:rPr lang="en" sz="1800" b="0" i="0" u="none" strike="noStrike" cap="none">
                <a:solidFill>
                  <a:schemeClr val="dk1"/>
                </a:solidFill>
                <a:latin typeface="Arial"/>
                <a:ea typeface="Arial"/>
                <a:cs typeface="Arial"/>
                <a:sym typeface="Arial"/>
              </a:rPr>
              <a:t>(702) 895-3908</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140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Drop in: </a:t>
            </a:r>
            <a:r>
              <a:rPr lang="en" sz="1800" b="0" i="0" u="none" strike="noStrike" cap="none">
                <a:solidFill>
                  <a:schemeClr val="dk1"/>
                </a:solidFill>
                <a:latin typeface="Arial"/>
                <a:ea typeface="Arial"/>
                <a:cs typeface="Arial"/>
                <a:sym typeface="Arial"/>
              </a:rPr>
              <a:t>Main Location – Central Desert Complex Building 3 (CDC3)</a:t>
            </a:r>
            <a:endParaRPr sz="1100" b="0" i="0" u="none" strike="noStrike" cap="none">
              <a:solidFill>
                <a:srgbClr val="000000"/>
              </a:solidFill>
              <a:latin typeface="Arial"/>
              <a:ea typeface="Arial"/>
              <a:cs typeface="Arial"/>
              <a:sym typeface="Arial"/>
            </a:endParaRPr>
          </a:p>
        </p:txBody>
      </p:sp>
      <p:pic>
        <p:nvPicPr>
          <p:cNvPr id="117" name="Google Shape;117;p44" descr="Quizzical burrowing owl looking forward"/>
          <p:cNvPicPr preferRelativeResize="0"/>
          <p:nvPr/>
        </p:nvPicPr>
        <p:blipFill rotWithShape="1">
          <a:blip r:embed="rId3">
            <a:alphaModFix/>
          </a:blip>
          <a:srcRect/>
          <a:stretch/>
        </p:blipFill>
        <p:spPr>
          <a:xfrm>
            <a:off x="630412" y="1566452"/>
            <a:ext cx="3803756" cy="2642322"/>
          </a:xfrm>
          <a:prstGeom prst="rect">
            <a:avLst/>
          </a:prstGeom>
          <a:noFill/>
          <a:ln>
            <a:noFill/>
          </a:ln>
        </p:spPr>
      </p:pic>
      <p:sp>
        <p:nvSpPr>
          <p:cNvPr id="118" name="Google Shape;118;p44"/>
          <p:cNvSpPr txBox="1"/>
          <p:nvPr/>
        </p:nvSpPr>
        <p:spPr>
          <a:xfrm>
            <a:off x="304800" y="390525"/>
            <a:ext cx="84963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rgbClr val="B20201"/>
                </a:solidFill>
                <a:latin typeface="Arial"/>
                <a:ea typeface="Arial"/>
                <a:cs typeface="Arial"/>
                <a:sym typeface="Arial"/>
              </a:rPr>
              <a:t>Have a Quick Question?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rgbClr val="414141"/>
        </a:solidFill>
        <a:effectLst/>
      </p:bgPr>
    </p:bg>
    <p:spTree>
      <p:nvGrpSpPr>
        <p:cNvPr id="1" name="Shape 119"/>
        <p:cNvGrpSpPr/>
        <p:nvPr/>
      </p:nvGrpSpPr>
      <p:grpSpPr>
        <a:xfrm>
          <a:off x="0" y="0"/>
          <a:ext cx="0" cy="0"/>
          <a:chOff x="0" y="0"/>
          <a:chExt cx="0" cy="0"/>
        </a:xfrm>
      </p:grpSpPr>
      <p:sp>
        <p:nvSpPr>
          <p:cNvPr id="120" name="Google Shape;120;p4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B20201"/>
              </a:buClr>
              <a:buSzPts val="2400"/>
              <a:buFont typeface="Arial"/>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4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marR="0" lvl="0" indent="-381000" algn="l" rtl="0">
              <a:lnSpc>
                <a:spcPct val="90000"/>
              </a:lnSpc>
              <a:spcBef>
                <a:spcPts val="800"/>
              </a:spcBef>
              <a:spcAft>
                <a:spcPts val="0"/>
              </a:spcAft>
              <a:buClr>
                <a:schemeClr val="lt1"/>
              </a:buClr>
              <a:buSzPts val="2400"/>
              <a:buFont typeface="Noto Sans"/>
              <a:buChar char="●"/>
              <a:defRPr sz="2400" b="0" i="0" u="none" strike="noStrike" cap="none">
                <a:solidFill>
                  <a:schemeClr val="dk1"/>
                </a:solidFill>
                <a:latin typeface="Arial"/>
                <a:ea typeface="Arial"/>
                <a:cs typeface="Arial"/>
                <a:sym typeface="Arial"/>
              </a:defRPr>
            </a:lvl1pPr>
            <a:lvl2pPr marL="914400" marR="0" lvl="1" indent="-361950" algn="l" rtl="0">
              <a:lnSpc>
                <a:spcPct val="90000"/>
              </a:lnSpc>
              <a:spcBef>
                <a:spcPts val="400"/>
              </a:spcBef>
              <a:spcAft>
                <a:spcPts val="0"/>
              </a:spcAft>
              <a:buClr>
                <a:schemeClr val="lt1"/>
              </a:buClr>
              <a:buSzPts val="2100"/>
              <a:buFont typeface="Noto Sans"/>
              <a:buChar char="●"/>
              <a:defRPr sz="2100" b="0" i="0" u="none" strike="noStrike" cap="none">
                <a:solidFill>
                  <a:schemeClr val="dk1"/>
                </a:solidFill>
                <a:latin typeface="Arial"/>
                <a:ea typeface="Arial"/>
                <a:cs typeface="Arial"/>
                <a:sym typeface="Arial"/>
              </a:defRPr>
            </a:lvl2pPr>
            <a:lvl3pPr marL="1371600" marR="0" lvl="2" indent="-342900" algn="l" rtl="0">
              <a:lnSpc>
                <a:spcPct val="90000"/>
              </a:lnSpc>
              <a:spcBef>
                <a:spcPts val="400"/>
              </a:spcBef>
              <a:spcAft>
                <a:spcPts val="0"/>
              </a:spcAft>
              <a:buClr>
                <a:schemeClr val="lt1"/>
              </a:buClr>
              <a:buSzPts val="1800"/>
              <a:buFont typeface="Noto Sans"/>
              <a:buChar char="●"/>
              <a:defRPr sz="1800" b="0" i="0" u="none" strike="noStrike" cap="none">
                <a:solidFill>
                  <a:schemeClr val="dk1"/>
                </a:solidFill>
                <a:latin typeface="Arial"/>
                <a:ea typeface="Arial"/>
                <a:cs typeface="Arial"/>
                <a:sym typeface="Arial"/>
              </a:defRPr>
            </a:lvl3pPr>
            <a:lvl4pPr marL="1828800" marR="0" lvl="3" indent="-323850" algn="l" rtl="0">
              <a:lnSpc>
                <a:spcPct val="90000"/>
              </a:lnSpc>
              <a:spcBef>
                <a:spcPts val="400"/>
              </a:spcBef>
              <a:spcAft>
                <a:spcPts val="0"/>
              </a:spcAft>
              <a:buClr>
                <a:schemeClr val="lt1"/>
              </a:buClr>
              <a:buSzPts val="1500"/>
              <a:buFont typeface="Noto Sans"/>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400"/>
              </a:spcBef>
              <a:spcAft>
                <a:spcPts val="0"/>
              </a:spcAft>
              <a:buClr>
                <a:schemeClr val="lt1"/>
              </a:buClr>
              <a:buSzPts val="1500"/>
              <a:buFont typeface="Noto Sans"/>
              <a:buChar char="●"/>
              <a:defRPr sz="1500" b="0" i="0" u="none" strike="noStrike" cap="none">
                <a:solidFill>
                  <a:schemeClr val="dk1"/>
                </a:solidFill>
                <a:latin typeface="Arial"/>
                <a:ea typeface="Arial"/>
                <a:cs typeface="Arial"/>
                <a:sym typeface="Arial"/>
              </a:defRPr>
            </a:lvl5pPr>
            <a:lvl6pPr marL="2743200" marR="0" lvl="5" indent="-323850" algn="l" rtl="0">
              <a:lnSpc>
                <a:spcPct val="90000"/>
              </a:lnSpc>
              <a:spcBef>
                <a:spcPts val="4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90000"/>
              </a:lnSpc>
              <a:spcBef>
                <a:spcPts val="4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90000"/>
              </a:lnSpc>
              <a:spcBef>
                <a:spcPts val="4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90000"/>
              </a:lnSpc>
              <a:spcBef>
                <a:spcPts val="4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2" name="Google Shape;122;p4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chemeClr val="lt1"/>
              </a:buClr>
              <a:buSzPts val="1200"/>
              <a:buFont typeface="Noto Sans"/>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lt1"/>
              </a:buClr>
              <a:buSzPts val="1100"/>
              <a:buFont typeface="Noto Sans"/>
              <a:buNone/>
              <a:defRPr sz="11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lt1"/>
              </a:buClr>
              <a:buSzPts val="900"/>
              <a:buFont typeface="Noto Sans"/>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lt1"/>
              </a:buClr>
              <a:buSzPts val="800"/>
              <a:buFont typeface="Noto Sans"/>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lt1"/>
              </a:buClr>
              <a:buSzPts val="800"/>
              <a:buFont typeface="Noto Sans"/>
              <a:buNone/>
              <a:defRPr sz="800" b="0"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dk1"/>
                </a:solidFill>
                <a:latin typeface="Arial"/>
                <a:ea typeface="Arial"/>
                <a:cs typeface="Arial"/>
                <a:sym typeface="Arial"/>
              </a:defRPr>
            </a:lvl9pPr>
          </a:lstStyle>
          <a:p>
            <a:endParaRPr/>
          </a:p>
        </p:txBody>
      </p:sp>
      <p:pic>
        <p:nvPicPr>
          <p:cNvPr id="123" name="Google Shape;123;p45" descr="A picture containing drawing&#10;&#10;Description automatically generated"/>
          <p:cNvPicPr preferRelativeResize="0"/>
          <p:nvPr/>
        </p:nvPicPr>
        <p:blipFill rotWithShape="1">
          <a:blip r:embed="rId2">
            <a:alphaModFix amt="50000"/>
          </a:blip>
          <a:srcRect l="7758" t="12752" r="10827" b="28934"/>
          <a:stretch/>
        </p:blipFill>
        <p:spPr>
          <a:xfrm>
            <a:off x="74106" y="4516402"/>
            <a:ext cx="1111470" cy="56839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
        <p:cNvGrpSpPr/>
        <p:nvPr/>
      </p:nvGrpSpPr>
      <p:grpSpPr>
        <a:xfrm>
          <a:off x="0" y="0"/>
          <a:ext cx="0" cy="0"/>
          <a:chOff x="0" y="0"/>
          <a:chExt cx="0" cy="0"/>
        </a:xfrm>
      </p:grpSpPr>
      <p:sp>
        <p:nvSpPr>
          <p:cNvPr id="125" name="Google Shape;125;p4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26" name="Google Shape;126;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
        <p:cNvGrpSpPr/>
        <p:nvPr/>
      </p:nvGrpSpPr>
      <p:grpSpPr>
        <a:xfrm>
          <a:off x="0" y="0"/>
          <a:ext cx="0" cy="0"/>
          <a:chOff x="0" y="0"/>
          <a:chExt cx="0" cy="0"/>
        </a:xfrm>
      </p:grpSpPr>
      <p:sp>
        <p:nvSpPr>
          <p:cNvPr id="128" name="Google Shape;128;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9" name="Google Shape;129;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30" name="Google Shape;13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lumns of texr">
  <p:cSld name="Two columns of texr">
    <p:spTree>
      <p:nvGrpSpPr>
        <p:cNvPr id="1" name="Shape 17"/>
        <p:cNvGrpSpPr/>
        <p:nvPr/>
      </p:nvGrpSpPr>
      <p:grpSpPr>
        <a:xfrm>
          <a:off x="0" y="0"/>
          <a:ext cx="0" cy="0"/>
          <a:chOff x="0" y="0"/>
          <a:chExt cx="0" cy="0"/>
        </a:xfrm>
      </p:grpSpPr>
      <p:sp>
        <p:nvSpPr>
          <p:cNvPr id="18" name="Google Shape;18;g1dfea77f656_0_439"/>
          <p:cNvSpPr txBox="1">
            <a:spLocks noGrp="1"/>
          </p:cNvSpPr>
          <p:nvPr>
            <p:ph type="title"/>
          </p:nvPr>
        </p:nvSpPr>
        <p:spPr>
          <a:xfrm>
            <a:off x="104522" y="242313"/>
            <a:ext cx="78867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B20201"/>
              </a:buClr>
              <a:buSzPts val="3300"/>
              <a:buFont typeface="Arial"/>
              <a:buNone/>
              <a:defRPr b="1" i="0">
                <a:solidFill>
                  <a:srgbClr val="B2020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g1dfea77f656_0_439"/>
          <p:cNvSpPr txBox="1">
            <a:spLocks noGrp="1"/>
          </p:cNvSpPr>
          <p:nvPr>
            <p:ph type="body" idx="1"/>
          </p:nvPr>
        </p:nvSpPr>
        <p:spPr>
          <a:xfrm>
            <a:off x="628650" y="1369219"/>
            <a:ext cx="36576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0"/>
              </a:spcBef>
              <a:spcAft>
                <a:spcPts val="0"/>
              </a:spcAft>
              <a:buClr>
                <a:schemeClr val="dk1"/>
              </a:buClr>
              <a:buSzPts val="2000"/>
              <a:buFont typeface="Noto Sans"/>
              <a:buNone/>
              <a:defRPr sz="2000" b="0" i="0" u="none" strike="noStrike" cap="none">
                <a:solidFill>
                  <a:schemeClr val="dk1"/>
                </a:solidFill>
                <a:latin typeface="Arial"/>
                <a:ea typeface="Arial"/>
                <a:cs typeface="Arial"/>
                <a:sym typeface="Arial"/>
              </a:defRPr>
            </a:lvl1pPr>
            <a:lvl2pPr marL="914400" marR="0" lvl="1" indent="-361950" algn="l">
              <a:lnSpc>
                <a:spcPct val="100000"/>
              </a:lnSpc>
              <a:spcBef>
                <a:spcPts val="1400"/>
              </a:spcBef>
              <a:spcAft>
                <a:spcPts val="0"/>
              </a:spcAft>
              <a:buClr>
                <a:schemeClr val="dk1"/>
              </a:buClr>
              <a:buSzPts val="2100"/>
              <a:buFont typeface="Noto Sans"/>
              <a:buChar char="▪"/>
              <a:defRPr sz="21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6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3pPr>
            <a:lvl4pPr marL="1828800" marR="0" lvl="3" indent="-323850" algn="l">
              <a:lnSpc>
                <a:spcPct val="100000"/>
              </a:lnSpc>
              <a:spcBef>
                <a:spcPts val="6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6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0" name="Google Shape;20;g1dfea77f656_0_439" descr="A close up of a sign&#10;&#10;Description automatically generated"/>
          <p:cNvPicPr preferRelativeResize="0"/>
          <p:nvPr/>
        </p:nvPicPr>
        <p:blipFill rotWithShape="1">
          <a:blip r:embed="rId2">
            <a:alphaModFix amt="50000"/>
          </a:blip>
          <a:srcRect l="6972" t="13571" r="10321" b="28230"/>
          <a:stretch/>
        </p:blipFill>
        <p:spPr>
          <a:xfrm>
            <a:off x="72915" y="4486286"/>
            <a:ext cx="1111470" cy="558341"/>
          </a:xfrm>
          <a:prstGeom prst="rect">
            <a:avLst/>
          </a:prstGeom>
          <a:noFill/>
          <a:ln>
            <a:noFill/>
          </a:ln>
        </p:spPr>
      </p:pic>
      <p:sp>
        <p:nvSpPr>
          <p:cNvPr id="21" name="Google Shape;21;g1dfea77f656_0_439"/>
          <p:cNvSpPr txBox="1">
            <a:spLocks noGrp="1"/>
          </p:cNvSpPr>
          <p:nvPr>
            <p:ph type="body" idx="2"/>
          </p:nvPr>
        </p:nvSpPr>
        <p:spPr>
          <a:xfrm>
            <a:off x="4857752" y="1369219"/>
            <a:ext cx="36576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0"/>
              </a:spcBef>
              <a:spcAft>
                <a:spcPts val="0"/>
              </a:spcAft>
              <a:buClr>
                <a:schemeClr val="dk1"/>
              </a:buClr>
              <a:buSzPts val="2000"/>
              <a:buFont typeface="Noto Sans"/>
              <a:buNone/>
              <a:defRPr sz="2000" b="0" i="0" u="none" strike="noStrike" cap="none">
                <a:solidFill>
                  <a:schemeClr val="dk1"/>
                </a:solidFill>
                <a:latin typeface="Arial"/>
                <a:ea typeface="Arial"/>
                <a:cs typeface="Arial"/>
                <a:sym typeface="Arial"/>
              </a:defRPr>
            </a:lvl1pPr>
            <a:lvl2pPr marL="914400" marR="0" lvl="1" indent="-361950" algn="l">
              <a:lnSpc>
                <a:spcPct val="100000"/>
              </a:lnSpc>
              <a:spcBef>
                <a:spcPts val="1400"/>
              </a:spcBef>
              <a:spcAft>
                <a:spcPts val="0"/>
              </a:spcAft>
              <a:buClr>
                <a:schemeClr val="dk1"/>
              </a:buClr>
              <a:buSzPts val="2100"/>
              <a:buFont typeface="Noto Sans"/>
              <a:buChar char="▪"/>
              <a:defRPr sz="21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6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3pPr>
            <a:lvl4pPr marL="1828800" marR="0" lvl="3" indent="-323850" algn="l">
              <a:lnSpc>
                <a:spcPct val="100000"/>
              </a:lnSpc>
              <a:spcBef>
                <a:spcPts val="6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6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sp>
        <p:nvSpPr>
          <p:cNvPr id="132" name="Google Shape;132;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3" name="Google Shape;133;p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34" name="Google Shape;134;p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35" name="Google Shape;135;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8" name="Google Shape;13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9"/>
        <p:cNvGrpSpPr/>
        <p:nvPr/>
      </p:nvGrpSpPr>
      <p:grpSpPr>
        <a:xfrm>
          <a:off x="0" y="0"/>
          <a:ext cx="0" cy="0"/>
          <a:chOff x="0" y="0"/>
          <a:chExt cx="0" cy="0"/>
        </a:xfrm>
      </p:grpSpPr>
      <p:sp>
        <p:nvSpPr>
          <p:cNvPr id="140" name="Google Shape;140;p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41" name="Google Shape;141;p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2" name="Google Shape;14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3"/>
        <p:cNvGrpSpPr/>
        <p:nvPr/>
      </p:nvGrpSpPr>
      <p:grpSpPr>
        <a:xfrm>
          <a:off x="0" y="0"/>
          <a:ext cx="0" cy="0"/>
          <a:chOff x="0" y="0"/>
          <a:chExt cx="0" cy="0"/>
        </a:xfrm>
      </p:grpSpPr>
      <p:sp>
        <p:nvSpPr>
          <p:cNvPr id="144" name="Google Shape;144;p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45" name="Google Shape;145;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6"/>
        <p:cNvGrpSpPr/>
        <p:nvPr/>
      </p:nvGrpSpPr>
      <p:grpSpPr>
        <a:xfrm>
          <a:off x="0" y="0"/>
          <a:ext cx="0" cy="0"/>
          <a:chOff x="0" y="0"/>
          <a:chExt cx="0" cy="0"/>
        </a:xfrm>
      </p:grpSpPr>
      <p:sp>
        <p:nvSpPr>
          <p:cNvPr id="147" name="Google Shape;147;p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49" name="Google Shape;149;p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0" name="Google Shape;150;p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51" name="Google Shape;151;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2"/>
        <p:cNvGrpSpPr/>
        <p:nvPr/>
      </p:nvGrpSpPr>
      <p:grpSpPr>
        <a:xfrm>
          <a:off x="0" y="0"/>
          <a:ext cx="0" cy="0"/>
          <a:chOff x="0" y="0"/>
          <a:chExt cx="0" cy="0"/>
        </a:xfrm>
      </p:grpSpPr>
      <p:sp>
        <p:nvSpPr>
          <p:cNvPr id="153" name="Google Shape;153;p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154" name="Google Shape;154;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5"/>
        <p:cNvGrpSpPr/>
        <p:nvPr/>
      </p:nvGrpSpPr>
      <p:grpSpPr>
        <a:xfrm>
          <a:off x="0" y="0"/>
          <a:ext cx="0" cy="0"/>
          <a:chOff x="0" y="0"/>
          <a:chExt cx="0" cy="0"/>
        </a:xfrm>
      </p:grpSpPr>
      <p:sp>
        <p:nvSpPr>
          <p:cNvPr id="156" name="Google Shape;156;p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57" name="Google Shape;157;p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58" name="Google Shape;158;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ntence/Paragraph Content" type="obj">
  <p:cSld name="OBJECT">
    <p:spTree>
      <p:nvGrpSpPr>
        <p:cNvPr id="1" name="Shape 22"/>
        <p:cNvGrpSpPr/>
        <p:nvPr/>
      </p:nvGrpSpPr>
      <p:grpSpPr>
        <a:xfrm>
          <a:off x="0" y="0"/>
          <a:ext cx="0" cy="0"/>
          <a:chOff x="0" y="0"/>
          <a:chExt cx="0" cy="0"/>
        </a:xfrm>
      </p:grpSpPr>
      <p:sp>
        <p:nvSpPr>
          <p:cNvPr id="23" name="Google Shape;23;g1dfea77f656_0_444"/>
          <p:cNvSpPr txBox="1">
            <a:spLocks noGrp="1"/>
          </p:cNvSpPr>
          <p:nvPr>
            <p:ph type="title"/>
          </p:nvPr>
        </p:nvSpPr>
        <p:spPr>
          <a:xfrm>
            <a:off x="104522" y="242313"/>
            <a:ext cx="78867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B20201"/>
              </a:buClr>
              <a:buSzPts val="3300"/>
              <a:buFont typeface="Arial"/>
              <a:buNone/>
              <a:defRPr b="1" i="0">
                <a:solidFill>
                  <a:srgbClr val="B2020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g1dfea77f656_0_44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0"/>
              </a:spcBef>
              <a:spcAft>
                <a:spcPts val="0"/>
              </a:spcAft>
              <a:buClr>
                <a:schemeClr val="dk1"/>
              </a:buClr>
              <a:buSzPts val="2000"/>
              <a:buFont typeface="Noto Sans"/>
              <a:buNone/>
              <a:defRPr sz="2000" b="0" i="0" u="none" strike="noStrike" cap="none">
                <a:solidFill>
                  <a:schemeClr val="dk1"/>
                </a:solidFill>
                <a:latin typeface="Arial"/>
                <a:ea typeface="Arial"/>
                <a:cs typeface="Arial"/>
                <a:sym typeface="Arial"/>
              </a:defRPr>
            </a:lvl1pPr>
            <a:lvl2pPr marL="914400" marR="0" lvl="1" indent="-361950" algn="l">
              <a:lnSpc>
                <a:spcPct val="100000"/>
              </a:lnSpc>
              <a:spcBef>
                <a:spcPts val="1400"/>
              </a:spcBef>
              <a:spcAft>
                <a:spcPts val="0"/>
              </a:spcAft>
              <a:buClr>
                <a:schemeClr val="dk1"/>
              </a:buClr>
              <a:buSzPts val="2100"/>
              <a:buFont typeface="Noto Sans"/>
              <a:buChar char="▪"/>
              <a:defRPr sz="21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600"/>
              </a:spcBef>
              <a:spcAft>
                <a:spcPts val="0"/>
              </a:spcAft>
              <a:buClr>
                <a:schemeClr val="dk1"/>
              </a:buClr>
              <a:buSzPts val="1800"/>
              <a:buFont typeface="Noto Sans"/>
              <a:buChar char="▪"/>
              <a:defRPr sz="1800" b="0" i="0" u="none" strike="noStrike" cap="none">
                <a:solidFill>
                  <a:schemeClr val="dk1"/>
                </a:solidFill>
                <a:latin typeface="Calibri"/>
                <a:ea typeface="Calibri"/>
                <a:cs typeface="Calibri"/>
                <a:sym typeface="Calibri"/>
              </a:defRPr>
            </a:lvl3pPr>
            <a:lvl4pPr marL="1828800" marR="0" lvl="3" indent="-323850" algn="l">
              <a:lnSpc>
                <a:spcPct val="100000"/>
              </a:lnSpc>
              <a:spcBef>
                <a:spcPts val="600"/>
              </a:spcBef>
              <a:spcAft>
                <a:spcPts val="0"/>
              </a:spcAft>
              <a:buClr>
                <a:schemeClr val="dk1"/>
              </a:buClr>
              <a:buSzPts val="1500"/>
              <a:buFont typeface="Noto Sans"/>
              <a:buChar char="▪"/>
              <a:defRPr sz="15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600"/>
              </a:spcBef>
              <a:spcAft>
                <a:spcPts val="0"/>
              </a:spcAft>
              <a:buClr>
                <a:schemeClr val="dk1"/>
              </a:buClr>
              <a:buSzPts val="1400"/>
              <a:buFont typeface="Noto Sans"/>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5" name="Google Shape;25;g1dfea77f656_0_444" descr="A close up of a sign&#10;&#10;Description automatically generated"/>
          <p:cNvPicPr preferRelativeResize="0"/>
          <p:nvPr/>
        </p:nvPicPr>
        <p:blipFill rotWithShape="1">
          <a:blip r:embed="rId2">
            <a:alphaModFix amt="50000"/>
          </a:blip>
          <a:srcRect l="6972" t="13571" r="10321" b="28230"/>
          <a:stretch/>
        </p:blipFill>
        <p:spPr>
          <a:xfrm>
            <a:off x="72915" y="4486286"/>
            <a:ext cx="1111470" cy="5583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inal Slide 1: Questions and concerns">
  <p:cSld name="Final Slide 1: Questions and concerns">
    <p:spTree>
      <p:nvGrpSpPr>
        <p:cNvPr id="1" name="Shape 26"/>
        <p:cNvGrpSpPr/>
        <p:nvPr/>
      </p:nvGrpSpPr>
      <p:grpSpPr>
        <a:xfrm>
          <a:off x="0" y="0"/>
          <a:ext cx="0" cy="0"/>
          <a:chOff x="0" y="0"/>
          <a:chExt cx="0" cy="0"/>
        </a:xfrm>
      </p:grpSpPr>
      <p:pic>
        <p:nvPicPr>
          <p:cNvPr id="27" name="Google Shape;27;g1dfea77f656_0_448" descr="A close up of a sign&#10;&#10;Description automatically generated"/>
          <p:cNvPicPr preferRelativeResize="0"/>
          <p:nvPr/>
        </p:nvPicPr>
        <p:blipFill rotWithShape="1">
          <a:blip r:embed="rId2">
            <a:alphaModFix amt="50000"/>
          </a:blip>
          <a:srcRect l="6972" t="13571" r="10321" b="28230"/>
          <a:stretch/>
        </p:blipFill>
        <p:spPr>
          <a:xfrm>
            <a:off x="72915" y="4486286"/>
            <a:ext cx="1111470" cy="558341"/>
          </a:xfrm>
          <a:prstGeom prst="rect">
            <a:avLst/>
          </a:prstGeom>
          <a:noFill/>
          <a:ln>
            <a:noFill/>
          </a:ln>
        </p:spPr>
      </p:pic>
      <p:pic>
        <p:nvPicPr>
          <p:cNvPr id="28" name="Google Shape;28;g1dfea77f656_0_448" descr="Several hands raised and ready to answer a question"/>
          <p:cNvPicPr preferRelativeResize="0"/>
          <p:nvPr/>
        </p:nvPicPr>
        <p:blipFill rotWithShape="1">
          <a:blip r:embed="rId3">
            <a:alphaModFix/>
          </a:blip>
          <a:srcRect/>
          <a:stretch/>
        </p:blipFill>
        <p:spPr>
          <a:xfrm>
            <a:off x="630412" y="1711203"/>
            <a:ext cx="3803761" cy="2475138"/>
          </a:xfrm>
          <a:prstGeom prst="rect">
            <a:avLst/>
          </a:prstGeom>
          <a:noFill/>
          <a:ln>
            <a:noFill/>
          </a:ln>
        </p:spPr>
      </p:pic>
      <p:sp>
        <p:nvSpPr>
          <p:cNvPr id="29" name="Google Shape;29;g1dfea77f656_0_448"/>
          <p:cNvSpPr txBox="1"/>
          <p:nvPr/>
        </p:nvSpPr>
        <p:spPr>
          <a:xfrm>
            <a:off x="4709833" y="1700930"/>
            <a:ext cx="3884400" cy="2511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2100"/>
              <a:buFont typeface="Arial"/>
              <a:buNone/>
            </a:pPr>
            <a:r>
              <a:rPr lang="en" sz="2100" b="0" i="0" u="none" strike="noStrike" cap="none">
                <a:solidFill>
                  <a:schemeClr val="dk1"/>
                </a:solidFill>
                <a:latin typeface="Arial"/>
                <a:ea typeface="Arial"/>
                <a:cs typeface="Arial"/>
                <a:sym typeface="Arial"/>
              </a:rPr>
              <a:t>We’d love to hear from you, whether it’s to answer questions or receive feedback so we can better better serve you.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1400"/>
              </a:spcBef>
              <a:spcAft>
                <a:spcPts val="0"/>
              </a:spcAft>
              <a:buClr>
                <a:srgbClr val="262626"/>
              </a:buClr>
              <a:buSzPts val="2100"/>
              <a:buFont typeface="Arial"/>
              <a:buNone/>
            </a:pPr>
            <a:r>
              <a:rPr lang="en" sz="2100" b="1" i="1" u="none" strike="noStrike" cap="none">
                <a:solidFill>
                  <a:srgbClr val="262626"/>
                </a:solidFill>
                <a:latin typeface="Arial"/>
                <a:ea typeface="Arial"/>
                <a:cs typeface="Arial"/>
                <a:sym typeface="Arial"/>
              </a:rPr>
              <a:t>Email us: </a:t>
            </a:r>
            <a:r>
              <a:rPr lang="en" sz="2100" b="0" i="1" u="none" strike="noStrike" cap="none">
                <a:solidFill>
                  <a:srgbClr val="262626"/>
                </a:solidFill>
                <a:latin typeface="Arial"/>
                <a:ea typeface="Arial"/>
                <a:cs typeface="Arial"/>
                <a:sym typeface="Arial"/>
              </a:rPr>
              <a:t>writingcenter@unlv.edu</a:t>
            </a:r>
            <a:endParaRPr sz="2100" b="0" i="1" u="none" strike="noStrike" cap="none">
              <a:solidFill>
                <a:srgbClr val="262626"/>
              </a:solidFill>
              <a:latin typeface="Arial"/>
              <a:ea typeface="Arial"/>
              <a:cs typeface="Arial"/>
              <a:sym typeface="Arial"/>
            </a:endParaRPr>
          </a:p>
        </p:txBody>
      </p:sp>
      <p:sp>
        <p:nvSpPr>
          <p:cNvPr id="30" name="Google Shape;30;g1dfea77f656_0_448"/>
          <p:cNvSpPr txBox="1"/>
          <p:nvPr/>
        </p:nvSpPr>
        <p:spPr>
          <a:xfrm>
            <a:off x="304800" y="409575"/>
            <a:ext cx="84963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rgbClr val="B20201"/>
                </a:solidFill>
                <a:latin typeface="Arial"/>
                <a:ea typeface="Arial"/>
                <a:cs typeface="Arial"/>
                <a:sym typeface="Arial"/>
              </a:rPr>
              <a:t>Questions, Corrections, or Concerns?</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inal Slide 3: Quick Questions">
  <p:cSld name="Final Slide 3: Quick Questions">
    <p:spTree>
      <p:nvGrpSpPr>
        <p:cNvPr id="1" name="Shape 31"/>
        <p:cNvGrpSpPr/>
        <p:nvPr/>
      </p:nvGrpSpPr>
      <p:grpSpPr>
        <a:xfrm>
          <a:off x="0" y="0"/>
          <a:ext cx="0" cy="0"/>
          <a:chOff x="0" y="0"/>
          <a:chExt cx="0" cy="0"/>
        </a:xfrm>
      </p:grpSpPr>
      <p:pic>
        <p:nvPicPr>
          <p:cNvPr id="32" name="Google Shape;32;g1dfea77f656_0_453" descr="A close up of a sign&#10;&#10;Description automatically generated"/>
          <p:cNvPicPr preferRelativeResize="0"/>
          <p:nvPr/>
        </p:nvPicPr>
        <p:blipFill rotWithShape="1">
          <a:blip r:embed="rId2">
            <a:alphaModFix amt="50000"/>
          </a:blip>
          <a:srcRect l="6972" t="13571" r="10321" b="28230"/>
          <a:stretch/>
        </p:blipFill>
        <p:spPr>
          <a:xfrm>
            <a:off x="72915" y="4486286"/>
            <a:ext cx="1111470" cy="558341"/>
          </a:xfrm>
          <a:prstGeom prst="rect">
            <a:avLst/>
          </a:prstGeom>
          <a:noFill/>
          <a:ln>
            <a:noFill/>
          </a:ln>
        </p:spPr>
      </p:pic>
      <p:sp>
        <p:nvSpPr>
          <p:cNvPr id="33" name="Google Shape;33;g1dfea77f656_0_453"/>
          <p:cNvSpPr txBox="1"/>
          <p:nvPr/>
        </p:nvSpPr>
        <p:spPr>
          <a:xfrm>
            <a:off x="4709833" y="1416057"/>
            <a:ext cx="3884400" cy="2963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2100"/>
              <a:buFont typeface="Arial"/>
              <a:buNone/>
            </a:pPr>
            <a:r>
              <a:rPr lang="en" sz="2100" b="0" i="0" u="none" strike="noStrike" cap="none">
                <a:solidFill>
                  <a:schemeClr val="dk1"/>
                </a:solidFill>
                <a:latin typeface="Arial"/>
                <a:ea typeface="Arial"/>
                <a:cs typeface="Arial"/>
                <a:sym typeface="Arial"/>
              </a:rPr>
              <a:t>If you have a Quick Question that we can answer in 10 minutes or less, get in touch!</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140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Email or send us a Google Chat: </a:t>
            </a:r>
            <a:r>
              <a:rPr lang="en" sz="1800" b="0" i="0" u="none" strike="noStrike" cap="none">
                <a:solidFill>
                  <a:schemeClr val="dk1"/>
                </a:solidFill>
                <a:latin typeface="Arial"/>
                <a:ea typeface="Arial"/>
                <a:cs typeface="Arial"/>
                <a:sym typeface="Arial"/>
              </a:rPr>
              <a:t>writingcenter@unlv.edu</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140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Call us: </a:t>
            </a:r>
            <a:r>
              <a:rPr lang="en" sz="1800" b="0" i="0" u="none" strike="noStrike" cap="none">
                <a:solidFill>
                  <a:schemeClr val="dk1"/>
                </a:solidFill>
                <a:latin typeface="Arial"/>
                <a:ea typeface="Arial"/>
                <a:cs typeface="Arial"/>
                <a:sym typeface="Arial"/>
              </a:rPr>
              <a:t>(702) 895-3908</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140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Drop in: </a:t>
            </a:r>
            <a:r>
              <a:rPr lang="en" sz="1800" b="0" i="0" u="none" strike="noStrike" cap="none">
                <a:solidFill>
                  <a:schemeClr val="dk1"/>
                </a:solidFill>
                <a:latin typeface="Arial"/>
                <a:ea typeface="Arial"/>
                <a:cs typeface="Arial"/>
                <a:sym typeface="Arial"/>
              </a:rPr>
              <a:t>Main Location – Central Desert Complex Building 3 (CDC3)</a:t>
            </a:r>
            <a:endParaRPr sz="1100" b="0" i="0" u="none" strike="noStrike" cap="none">
              <a:solidFill>
                <a:srgbClr val="000000"/>
              </a:solidFill>
              <a:latin typeface="Arial"/>
              <a:ea typeface="Arial"/>
              <a:cs typeface="Arial"/>
              <a:sym typeface="Arial"/>
            </a:endParaRPr>
          </a:p>
        </p:txBody>
      </p:sp>
      <p:pic>
        <p:nvPicPr>
          <p:cNvPr id="34" name="Google Shape;34;g1dfea77f656_0_453" descr="Quizzical burrowing owl looking forward"/>
          <p:cNvPicPr preferRelativeResize="0"/>
          <p:nvPr/>
        </p:nvPicPr>
        <p:blipFill rotWithShape="1">
          <a:blip r:embed="rId3">
            <a:alphaModFix/>
          </a:blip>
          <a:srcRect/>
          <a:stretch/>
        </p:blipFill>
        <p:spPr>
          <a:xfrm>
            <a:off x="630412" y="1566452"/>
            <a:ext cx="3803756" cy="2642322"/>
          </a:xfrm>
          <a:prstGeom prst="rect">
            <a:avLst/>
          </a:prstGeom>
          <a:noFill/>
          <a:ln>
            <a:noFill/>
          </a:ln>
        </p:spPr>
      </p:pic>
      <p:sp>
        <p:nvSpPr>
          <p:cNvPr id="35" name="Google Shape;35;g1dfea77f656_0_453"/>
          <p:cNvSpPr txBox="1"/>
          <p:nvPr/>
        </p:nvSpPr>
        <p:spPr>
          <a:xfrm>
            <a:off x="304800" y="390525"/>
            <a:ext cx="84963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rgbClr val="B20201"/>
                </a:solidFill>
                <a:latin typeface="Arial"/>
                <a:ea typeface="Arial"/>
                <a:cs typeface="Arial"/>
                <a:sym typeface="Arial"/>
              </a:rPr>
              <a:t>Have a Quick Question?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rgbClr val="414141"/>
        </a:solidFill>
        <a:effectLst/>
      </p:bgPr>
    </p:bg>
    <p:spTree>
      <p:nvGrpSpPr>
        <p:cNvPr id="1" name="Shape 36"/>
        <p:cNvGrpSpPr/>
        <p:nvPr/>
      </p:nvGrpSpPr>
      <p:grpSpPr>
        <a:xfrm>
          <a:off x="0" y="0"/>
          <a:ext cx="0" cy="0"/>
          <a:chOff x="0" y="0"/>
          <a:chExt cx="0" cy="0"/>
        </a:xfrm>
      </p:grpSpPr>
      <p:sp>
        <p:nvSpPr>
          <p:cNvPr id="37" name="Google Shape;37;g1dfea77f656_0_45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B2020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 name="Google Shape;38;g1dfea77f656_0_458"/>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marR="0" lvl="0" indent="-381000" algn="l">
              <a:lnSpc>
                <a:spcPct val="90000"/>
              </a:lnSpc>
              <a:spcBef>
                <a:spcPts val="800"/>
              </a:spcBef>
              <a:spcAft>
                <a:spcPts val="0"/>
              </a:spcAft>
              <a:buClr>
                <a:schemeClr val="lt1"/>
              </a:buClr>
              <a:buSzPts val="2400"/>
              <a:buFont typeface="Noto Sans"/>
              <a:buChar char="●"/>
              <a:defRPr sz="2400" b="0" i="0" u="none" strike="noStrike" cap="none">
                <a:solidFill>
                  <a:schemeClr val="dk1"/>
                </a:solidFill>
                <a:latin typeface="Arial"/>
                <a:ea typeface="Arial"/>
                <a:cs typeface="Arial"/>
                <a:sym typeface="Arial"/>
              </a:defRPr>
            </a:lvl1pPr>
            <a:lvl2pPr marL="914400" marR="0" lvl="1" indent="-361950" algn="l">
              <a:lnSpc>
                <a:spcPct val="90000"/>
              </a:lnSpc>
              <a:spcBef>
                <a:spcPts val="400"/>
              </a:spcBef>
              <a:spcAft>
                <a:spcPts val="0"/>
              </a:spcAft>
              <a:buClr>
                <a:schemeClr val="lt1"/>
              </a:buClr>
              <a:buSzPts val="2100"/>
              <a:buFont typeface="Noto Sans"/>
              <a:buChar char="●"/>
              <a:defRPr sz="2100" b="0" i="0" u="none" strike="noStrike" cap="none">
                <a:solidFill>
                  <a:schemeClr val="dk1"/>
                </a:solidFill>
                <a:latin typeface="Arial"/>
                <a:ea typeface="Arial"/>
                <a:cs typeface="Arial"/>
                <a:sym typeface="Arial"/>
              </a:defRPr>
            </a:lvl2pPr>
            <a:lvl3pPr marL="1371600" marR="0" lvl="2" indent="-342900" algn="l">
              <a:lnSpc>
                <a:spcPct val="90000"/>
              </a:lnSpc>
              <a:spcBef>
                <a:spcPts val="400"/>
              </a:spcBef>
              <a:spcAft>
                <a:spcPts val="0"/>
              </a:spcAft>
              <a:buClr>
                <a:schemeClr val="lt1"/>
              </a:buClr>
              <a:buSzPts val="1800"/>
              <a:buFont typeface="Noto Sans"/>
              <a:buChar char="●"/>
              <a:defRPr sz="1800" b="0" i="0" u="none" strike="noStrike" cap="none">
                <a:solidFill>
                  <a:schemeClr val="dk1"/>
                </a:solidFill>
                <a:latin typeface="Arial"/>
                <a:ea typeface="Arial"/>
                <a:cs typeface="Arial"/>
                <a:sym typeface="Arial"/>
              </a:defRPr>
            </a:lvl3pPr>
            <a:lvl4pPr marL="1828800" marR="0" lvl="3" indent="-323850" algn="l">
              <a:lnSpc>
                <a:spcPct val="90000"/>
              </a:lnSpc>
              <a:spcBef>
                <a:spcPts val="400"/>
              </a:spcBef>
              <a:spcAft>
                <a:spcPts val="0"/>
              </a:spcAft>
              <a:buClr>
                <a:schemeClr val="lt1"/>
              </a:buClr>
              <a:buSzPts val="1500"/>
              <a:buFont typeface="Noto Sans"/>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400"/>
              </a:spcBef>
              <a:spcAft>
                <a:spcPts val="0"/>
              </a:spcAft>
              <a:buClr>
                <a:schemeClr val="lt1"/>
              </a:buClr>
              <a:buSzPts val="1500"/>
              <a:buFont typeface="Noto Sans"/>
              <a:buChar char="●"/>
              <a:defRPr sz="1500" b="0" i="0" u="none" strike="noStrike" cap="none">
                <a:solidFill>
                  <a:schemeClr val="dk1"/>
                </a:solidFill>
                <a:latin typeface="Arial"/>
                <a:ea typeface="Arial"/>
                <a:cs typeface="Arial"/>
                <a:sym typeface="Arial"/>
              </a:defRPr>
            </a:lvl5pPr>
            <a:lvl6pPr marL="2743200" marR="0" lvl="5" indent="-323850" algn="l">
              <a:lnSpc>
                <a:spcPct val="90000"/>
              </a:lnSpc>
              <a:spcBef>
                <a:spcPts val="4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a:lnSpc>
                <a:spcPct val="90000"/>
              </a:lnSpc>
              <a:spcBef>
                <a:spcPts val="4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a:lnSpc>
                <a:spcPct val="90000"/>
              </a:lnSpc>
              <a:spcBef>
                <a:spcPts val="4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a:lnSpc>
                <a:spcPct val="90000"/>
              </a:lnSpc>
              <a:spcBef>
                <a:spcPts val="4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9" name="Google Shape;39;g1dfea77f656_0_458"/>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lt1"/>
              </a:buClr>
              <a:buSzPts val="1200"/>
              <a:buFont typeface="Noto Sans"/>
              <a:buNone/>
              <a:defRPr sz="1200" b="0" i="0" u="none" strike="noStrike" cap="none">
                <a:solidFill>
                  <a:schemeClr val="dk1"/>
                </a:solidFill>
                <a:latin typeface="Arial"/>
                <a:ea typeface="Arial"/>
                <a:cs typeface="Arial"/>
                <a:sym typeface="Arial"/>
              </a:defRPr>
            </a:lvl1pPr>
            <a:lvl2pPr marL="914400" marR="0" lvl="1" indent="-228600" algn="l">
              <a:lnSpc>
                <a:spcPct val="90000"/>
              </a:lnSpc>
              <a:spcBef>
                <a:spcPts val="400"/>
              </a:spcBef>
              <a:spcAft>
                <a:spcPts val="0"/>
              </a:spcAft>
              <a:buClr>
                <a:schemeClr val="lt1"/>
              </a:buClr>
              <a:buSzPts val="1100"/>
              <a:buFont typeface="Noto Sans"/>
              <a:buNone/>
              <a:defRPr sz="1100" b="0" i="0" u="none" strike="noStrike" cap="none">
                <a:solidFill>
                  <a:schemeClr val="dk1"/>
                </a:solidFill>
                <a:latin typeface="Arial"/>
                <a:ea typeface="Arial"/>
                <a:cs typeface="Arial"/>
                <a:sym typeface="Arial"/>
              </a:defRPr>
            </a:lvl2pPr>
            <a:lvl3pPr marL="1371600" marR="0" lvl="2" indent="-228600" algn="l">
              <a:lnSpc>
                <a:spcPct val="90000"/>
              </a:lnSpc>
              <a:spcBef>
                <a:spcPts val="400"/>
              </a:spcBef>
              <a:spcAft>
                <a:spcPts val="0"/>
              </a:spcAft>
              <a:buClr>
                <a:schemeClr val="lt1"/>
              </a:buClr>
              <a:buSzPts val="900"/>
              <a:buFont typeface="Noto Sans"/>
              <a:buNone/>
              <a:defRPr sz="900" b="0" i="0" u="none" strike="noStrike" cap="none">
                <a:solidFill>
                  <a:schemeClr val="dk1"/>
                </a:solidFill>
                <a:latin typeface="Arial"/>
                <a:ea typeface="Arial"/>
                <a:cs typeface="Arial"/>
                <a:sym typeface="Arial"/>
              </a:defRPr>
            </a:lvl3pPr>
            <a:lvl4pPr marL="1828800" marR="0" lvl="3" indent="-228600" algn="l">
              <a:lnSpc>
                <a:spcPct val="90000"/>
              </a:lnSpc>
              <a:spcBef>
                <a:spcPts val="400"/>
              </a:spcBef>
              <a:spcAft>
                <a:spcPts val="0"/>
              </a:spcAft>
              <a:buClr>
                <a:schemeClr val="lt1"/>
              </a:buClr>
              <a:buSzPts val="800"/>
              <a:buFont typeface="Noto Sans"/>
              <a:buNone/>
              <a:defRPr sz="800" b="0" i="0" u="none" strike="noStrike" cap="none">
                <a:solidFill>
                  <a:schemeClr val="dk1"/>
                </a:solidFill>
                <a:latin typeface="Arial"/>
                <a:ea typeface="Arial"/>
                <a:cs typeface="Arial"/>
                <a:sym typeface="Arial"/>
              </a:defRPr>
            </a:lvl4pPr>
            <a:lvl5pPr marL="2286000" marR="0" lvl="4" indent="-228600" algn="l">
              <a:lnSpc>
                <a:spcPct val="90000"/>
              </a:lnSpc>
              <a:spcBef>
                <a:spcPts val="400"/>
              </a:spcBef>
              <a:spcAft>
                <a:spcPts val="0"/>
              </a:spcAft>
              <a:buClr>
                <a:schemeClr val="lt1"/>
              </a:buClr>
              <a:buSzPts val="800"/>
              <a:buFont typeface="Noto Sans"/>
              <a:buNone/>
              <a:defRPr sz="800" b="0" i="0" u="none" strike="noStrike" cap="none">
                <a:solidFill>
                  <a:schemeClr val="dk1"/>
                </a:solidFill>
                <a:latin typeface="Arial"/>
                <a:ea typeface="Arial"/>
                <a:cs typeface="Arial"/>
                <a:sym typeface="Arial"/>
              </a:defRPr>
            </a:lvl5pPr>
            <a:lvl6pPr marL="2743200" marR="0" lvl="5" indent="-228600" algn="l">
              <a:lnSpc>
                <a:spcPct val="90000"/>
              </a:lnSpc>
              <a:spcBef>
                <a:spcPts val="400"/>
              </a:spcBef>
              <a:spcAft>
                <a:spcPts val="0"/>
              </a:spcAft>
              <a:buClr>
                <a:schemeClr val="lt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a:lnSpc>
                <a:spcPct val="90000"/>
              </a:lnSpc>
              <a:spcBef>
                <a:spcPts val="400"/>
              </a:spcBef>
              <a:spcAft>
                <a:spcPts val="0"/>
              </a:spcAft>
              <a:buClr>
                <a:schemeClr val="lt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a:lnSpc>
                <a:spcPct val="90000"/>
              </a:lnSpc>
              <a:spcBef>
                <a:spcPts val="400"/>
              </a:spcBef>
              <a:spcAft>
                <a:spcPts val="0"/>
              </a:spcAft>
              <a:buClr>
                <a:schemeClr val="lt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a:lnSpc>
                <a:spcPct val="90000"/>
              </a:lnSpc>
              <a:spcBef>
                <a:spcPts val="400"/>
              </a:spcBef>
              <a:spcAft>
                <a:spcPts val="0"/>
              </a:spcAft>
              <a:buClr>
                <a:schemeClr val="lt1"/>
              </a:buClr>
              <a:buSzPts val="800"/>
              <a:buFont typeface="Arial"/>
              <a:buNone/>
              <a:defRPr sz="800" b="0" i="0" u="none" strike="noStrike" cap="none">
                <a:solidFill>
                  <a:schemeClr val="dk1"/>
                </a:solidFill>
                <a:latin typeface="Arial"/>
                <a:ea typeface="Arial"/>
                <a:cs typeface="Arial"/>
                <a:sym typeface="Arial"/>
              </a:defRPr>
            </a:lvl9pPr>
          </a:lstStyle>
          <a:p>
            <a:endParaRPr/>
          </a:p>
        </p:txBody>
      </p:sp>
      <p:pic>
        <p:nvPicPr>
          <p:cNvPr id="40" name="Google Shape;40;g1dfea77f656_0_458" descr="A picture containing drawing&#10;&#10;Description automatically generated"/>
          <p:cNvPicPr preferRelativeResize="0"/>
          <p:nvPr/>
        </p:nvPicPr>
        <p:blipFill rotWithShape="1">
          <a:blip r:embed="rId2">
            <a:alphaModFix amt="50000"/>
          </a:blip>
          <a:srcRect l="7758" t="12752" r="10826" b="28933"/>
          <a:stretch/>
        </p:blipFill>
        <p:spPr>
          <a:xfrm>
            <a:off x="74106" y="4516402"/>
            <a:ext cx="1111470" cy="56839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g1dfea77f656_0_46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3" name="Google Shape;43;g1dfea77f656_0_46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1dfea77f656_0_4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g1dfea77f656_0_4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1dfea77f656_0_4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1dfea77f656_0_4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1dfea77f656_0_4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2"/>
        <p:cNvGrpSpPr/>
        <p:nvPr/>
      </p:nvGrpSpPr>
      <p:grpSpPr>
        <a:xfrm>
          <a:off x="0" y="0"/>
          <a:ext cx="0" cy="0"/>
          <a:chOff x="0" y="0"/>
          <a:chExt cx="0" cy="0"/>
        </a:xfrm>
      </p:grpSpPr>
      <p:sp>
        <p:nvSpPr>
          <p:cNvPr id="83" name="Google Shape;83;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4" name="Google Shape;84;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5" name="Google Shape;8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hyperlink" Target="http://www.apa.org/gradpsych/2011/01/poster.aspx"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library.unlv.ed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hyperlink" Target="https://color.adobe.com/create/color-whee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SYk29tnxASs&amp;t=833s" TargetMode="Externa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c773936eaf_0_0"/>
          <p:cNvSpPr txBox="1">
            <a:spLocks noGrp="1"/>
          </p:cNvSpPr>
          <p:nvPr>
            <p:ph type="ctrTitle"/>
          </p:nvPr>
        </p:nvSpPr>
        <p:spPr>
          <a:xfrm>
            <a:off x="3058435" y="2769763"/>
            <a:ext cx="4990800" cy="17907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4500"/>
              <a:buFont typeface="Arial"/>
              <a:buNone/>
            </a:pPr>
            <a:r>
              <a:rPr lang="en"/>
              <a:t>Creating Effective Posters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c773936eaf_0_81"/>
          <p:cNvSpPr txBox="1">
            <a:spLocks noGrp="1"/>
          </p:cNvSpPr>
          <p:nvPr>
            <p:ph type="body" idx="1"/>
          </p:nvPr>
        </p:nvSpPr>
        <p:spPr>
          <a:xfrm>
            <a:off x="370425" y="2040025"/>
            <a:ext cx="3068100" cy="2175900"/>
          </a:xfrm>
          <a:prstGeom prst="rect">
            <a:avLst/>
          </a:prstGeom>
          <a:noFill/>
          <a:ln>
            <a:noFill/>
          </a:ln>
        </p:spPr>
        <p:txBody>
          <a:bodyPr spcFirstLastPara="1" wrap="square" lIns="68575" tIns="34275" rIns="68575" bIns="34275" anchor="t" anchorCtr="0">
            <a:noAutofit/>
          </a:bodyPr>
          <a:lstStyle/>
          <a:p>
            <a:pPr marL="257175" lvl="1" indent="-238125" algn="l" rtl="0">
              <a:lnSpc>
                <a:spcPct val="100000"/>
              </a:lnSpc>
              <a:spcBef>
                <a:spcPts val="600"/>
              </a:spcBef>
              <a:spcAft>
                <a:spcPts val="0"/>
              </a:spcAft>
              <a:buSzPts val="1500"/>
              <a:buFont typeface="Arial"/>
              <a:buChar char="•"/>
            </a:pPr>
            <a:r>
              <a:rPr lang="en" sz="1500">
                <a:latin typeface="Arial"/>
                <a:ea typeface="Arial"/>
                <a:cs typeface="Arial"/>
                <a:sym typeface="Arial"/>
              </a:rPr>
              <a:t>Intro or background/client need and design objective</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Methods/steps taken to address problem (e.g computer-aided design, calculations, prototyping)</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Final design solution features</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Recommendations/next steps</a:t>
            </a:r>
            <a:endParaRPr/>
          </a:p>
          <a:p>
            <a:pPr marL="257175" marR="0" lvl="0" indent="-142875" algn="l" rtl="0">
              <a:lnSpc>
                <a:spcPct val="100000"/>
              </a:lnSpc>
              <a:spcBef>
                <a:spcPts val="600"/>
              </a:spcBef>
              <a:spcAft>
                <a:spcPts val="0"/>
              </a:spcAft>
              <a:buClr>
                <a:schemeClr val="dk1"/>
              </a:buClr>
              <a:buSzPts val="2000"/>
              <a:buFont typeface="Noto Sans"/>
              <a:buNone/>
            </a:pPr>
            <a:endParaRPr/>
          </a:p>
        </p:txBody>
      </p:sp>
      <p:sp>
        <p:nvSpPr>
          <p:cNvPr id="254" name="Google Shape;254;g2c773936eaf_0_81"/>
          <p:cNvSpPr/>
          <p:nvPr/>
        </p:nvSpPr>
        <p:spPr>
          <a:xfrm>
            <a:off x="449175" y="2038938"/>
            <a:ext cx="2910600" cy="532200"/>
          </a:xfrm>
          <a:prstGeom prst="snip1Rect">
            <a:avLst>
              <a:gd name="adj" fmla="val 16667"/>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2c773936eaf_0_81"/>
          <p:cNvSpPr txBox="1">
            <a:spLocks noGrp="1"/>
          </p:cNvSpPr>
          <p:nvPr>
            <p:ph type="title"/>
          </p:nvPr>
        </p:nvSpPr>
        <p:spPr>
          <a:xfrm>
            <a:off x="327146" y="234638"/>
            <a:ext cx="84108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B20201"/>
              </a:buClr>
              <a:buSzPts val="3300"/>
              <a:buFont typeface="Arial"/>
              <a:buNone/>
            </a:pPr>
            <a:r>
              <a:rPr lang="en" sz="3400"/>
              <a:t>What information goes on a poster?</a:t>
            </a:r>
            <a:endParaRPr sz="3400"/>
          </a:p>
        </p:txBody>
      </p:sp>
      <p:pic>
        <p:nvPicPr>
          <p:cNvPr id="256" name="Google Shape;256;g2c773936eaf_0_81"/>
          <p:cNvPicPr preferRelativeResize="0"/>
          <p:nvPr/>
        </p:nvPicPr>
        <p:blipFill rotWithShape="1">
          <a:blip r:embed="rId3">
            <a:alphaModFix/>
          </a:blip>
          <a:srcRect b="2477"/>
          <a:stretch/>
        </p:blipFill>
        <p:spPr>
          <a:xfrm>
            <a:off x="3512225" y="1261775"/>
            <a:ext cx="4686500" cy="3427826"/>
          </a:xfrm>
          <a:prstGeom prst="rect">
            <a:avLst/>
          </a:prstGeom>
          <a:noFill/>
          <a:ln w="9525" cap="flat" cmpd="sng">
            <a:solidFill>
              <a:schemeClr val="dk1"/>
            </a:solidFill>
            <a:prstDash val="solid"/>
            <a:round/>
            <a:headEnd type="none" w="sm" len="sm"/>
            <a:tailEnd type="none" w="sm" len="sm"/>
          </a:ln>
        </p:spPr>
      </p:pic>
      <p:sp>
        <p:nvSpPr>
          <p:cNvPr id="257" name="Google Shape;257;g2c773936eaf_0_81"/>
          <p:cNvSpPr txBox="1"/>
          <p:nvPr/>
        </p:nvSpPr>
        <p:spPr>
          <a:xfrm>
            <a:off x="407475" y="1408225"/>
            <a:ext cx="2836500" cy="5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3. Core content</a:t>
            </a:r>
            <a:endParaRPr sz="2000" b="0" i="0" u="none" strike="noStrike" cap="none">
              <a:solidFill>
                <a:srgbClr val="000000"/>
              </a:solidFill>
              <a:latin typeface="Arial"/>
              <a:ea typeface="Arial"/>
              <a:cs typeface="Arial"/>
              <a:sym typeface="Arial"/>
            </a:endParaRPr>
          </a:p>
        </p:txBody>
      </p:sp>
      <p:sp>
        <p:nvSpPr>
          <p:cNvPr id="258" name="Google Shape;258;g2c773936eaf_0_81"/>
          <p:cNvSpPr/>
          <p:nvPr/>
        </p:nvSpPr>
        <p:spPr>
          <a:xfrm>
            <a:off x="3557250" y="1856250"/>
            <a:ext cx="1491000" cy="132300"/>
          </a:xfrm>
          <a:prstGeom prst="roundRect">
            <a:avLst>
              <a:gd name="adj" fmla="val 16667"/>
            </a:avLst>
          </a:prstGeom>
          <a:solidFill>
            <a:srgbClr val="444283"/>
          </a:solidFill>
          <a:ln w="9525" cap="flat" cmpd="sng">
            <a:solidFill>
              <a:srgbClr val="44428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2c773936eaf_0_81"/>
          <p:cNvSpPr txBox="1"/>
          <p:nvPr/>
        </p:nvSpPr>
        <p:spPr>
          <a:xfrm>
            <a:off x="3905225" y="1768925"/>
            <a:ext cx="922500" cy="1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EFEFEF"/>
                </a:solidFill>
                <a:latin typeface="Arial"/>
                <a:ea typeface="Arial"/>
                <a:cs typeface="Arial"/>
                <a:sym typeface="Arial"/>
              </a:rPr>
              <a:t>Introduction</a:t>
            </a:r>
            <a:endParaRPr sz="400" b="1" i="0" u="none" strike="noStrike" cap="none">
              <a:solidFill>
                <a:srgbClr val="EFEFEF"/>
              </a:solidFill>
              <a:latin typeface="Arial"/>
              <a:ea typeface="Arial"/>
              <a:cs typeface="Arial"/>
              <a:sym typeface="Arial"/>
            </a:endParaRPr>
          </a:p>
        </p:txBody>
      </p:sp>
      <p:cxnSp>
        <p:nvCxnSpPr>
          <p:cNvPr id="260" name="Google Shape;260;g2c773936eaf_0_81"/>
          <p:cNvCxnSpPr>
            <a:stCxn id="261" idx="2"/>
            <a:endCxn id="254" idx="0"/>
          </p:cNvCxnSpPr>
          <p:nvPr/>
        </p:nvCxnSpPr>
        <p:spPr>
          <a:xfrm rot="10800000">
            <a:off x="3359850" y="2305050"/>
            <a:ext cx="138000" cy="118500"/>
          </a:xfrm>
          <a:prstGeom prst="straightConnector1">
            <a:avLst/>
          </a:prstGeom>
          <a:noFill/>
          <a:ln w="28575" cap="flat" cmpd="sng">
            <a:solidFill>
              <a:srgbClr val="9B0000"/>
            </a:solidFill>
            <a:prstDash val="solid"/>
            <a:round/>
            <a:headEnd type="none" w="sm" len="sm"/>
            <a:tailEnd type="none" w="sm" len="sm"/>
          </a:ln>
        </p:spPr>
      </p:cxnSp>
      <p:sp>
        <p:nvSpPr>
          <p:cNvPr id="261" name="Google Shape;261;g2c773936eaf_0_81"/>
          <p:cNvSpPr/>
          <p:nvPr/>
        </p:nvSpPr>
        <p:spPr>
          <a:xfrm>
            <a:off x="3497850" y="1988550"/>
            <a:ext cx="1609800" cy="870000"/>
          </a:xfrm>
          <a:prstGeom prst="ellipse">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c773936eaf_0_93"/>
          <p:cNvSpPr txBox="1">
            <a:spLocks noGrp="1"/>
          </p:cNvSpPr>
          <p:nvPr>
            <p:ph type="title"/>
          </p:nvPr>
        </p:nvSpPr>
        <p:spPr>
          <a:xfrm>
            <a:off x="350172" y="24231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t>Introduction to the Problem</a:t>
            </a:r>
            <a:endParaRPr sz="3400"/>
          </a:p>
        </p:txBody>
      </p:sp>
      <p:sp>
        <p:nvSpPr>
          <p:cNvPr id="267" name="Google Shape;267;g2c773936eaf_0_93"/>
          <p:cNvSpPr txBox="1">
            <a:spLocks noGrp="1"/>
          </p:cNvSpPr>
          <p:nvPr>
            <p:ph type="body" idx="1"/>
          </p:nvPr>
        </p:nvSpPr>
        <p:spPr>
          <a:xfrm>
            <a:off x="713531" y="1284319"/>
            <a:ext cx="7886700" cy="326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Noto Sans"/>
              <a:buNone/>
            </a:pPr>
            <a:r>
              <a:rPr lang="en" sz="2600"/>
              <a:t>Background/client need, design objectives </a:t>
            </a:r>
            <a:endParaRPr sz="2800"/>
          </a:p>
          <a:p>
            <a:pPr marL="457200" lvl="0" indent="-381000" algn="l" rtl="0">
              <a:lnSpc>
                <a:spcPct val="115000"/>
              </a:lnSpc>
              <a:spcBef>
                <a:spcPts val="1400"/>
              </a:spcBef>
              <a:spcAft>
                <a:spcPts val="0"/>
              </a:spcAft>
              <a:buSzPts val="2400"/>
              <a:buFont typeface="Arial"/>
              <a:buChar char="●"/>
            </a:pPr>
            <a:r>
              <a:rPr lang="en" sz="2400">
                <a:latin typeface="Arial"/>
                <a:ea typeface="Arial"/>
                <a:cs typeface="Arial"/>
                <a:sym typeface="Arial"/>
              </a:rPr>
              <a:t>Plan around 2-3 key points</a:t>
            </a:r>
            <a:endParaRPr sz="3000">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 sz="2400">
                <a:latin typeface="Arial"/>
                <a:ea typeface="Arial"/>
                <a:cs typeface="Arial"/>
                <a:sym typeface="Arial"/>
              </a:rPr>
              <a:t>Use </a:t>
            </a:r>
            <a:r>
              <a:rPr lang="en" sz="2400">
                <a:highlight>
                  <a:schemeClr val="lt1"/>
                </a:highlight>
                <a:latin typeface="Arial"/>
                <a:ea typeface="Arial"/>
                <a:cs typeface="Arial"/>
                <a:sym typeface="Arial"/>
              </a:rPr>
              <a:t>design objectives</a:t>
            </a:r>
            <a:r>
              <a:rPr lang="en" sz="2400">
                <a:latin typeface="Arial"/>
                <a:ea typeface="Arial"/>
                <a:cs typeface="Arial"/>
                <a:sym typeface="Arial"/>
              </a:rPr>
              <a:t> to organize</a:t>
            </a:r>
            <a:endParaRPr sz="3000">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 sz="2400"/>
              <a:t>Can use</a:t>
            </a:r>
            <a:r>
              <a:rPr lang="en" sz="2400">
                <a:latin typeface="Arial"/>
                <a:ea typeface="Arial"/>
                <a:cs typeface="Arial"/>
                <a:sym typeface="Arial"/>
              </a:rPr>
              <a:t> graphics to emphasize </a:t>
            </a:r>
            <a:endParaRPr sz="3000">
              <a:latin typeface="Arial"/>
              <a:ea typeface="Arial"/>
              <a:cs typeface="Arial"/>
              <a:sym typeface="Arial"/>
            </a:endParaRPr>
          </a:p>
          <a:p>
            <a:pPr marL="0" marR="0" lvl="0" indent="0" algn="l" rtl="0">
              <a:lnSpc>
                <a:spcPct val="100000"/>
              </a:lnSpc>
              <a:spcBef>
                <a:spcPts val="1400"/>
              </a:spcBef>
              <a:spcAft>
                <a:spcPts val="0"/>
              </a:spcAft>
              <a:buClr>
                <a:schemeClr val="dk1"/>
              </a:buClr>
              <a:buSzPts val="1800"/>
              <a:buFont typeface="Noto Sans"/>
              <a:buNone/>
            </a:pPr>
            <a:r>
              <a:rPr lang="en" sz="2600"/>
              <a:t>Gets viewers interested</a:t>
            </a:r>
            <a:endParaRPr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c773936eaf_0_98"/>
          <p:cNvSpPr txBox="1">
            <a:spLocks noGrp="1"/>
          </p:cNvSpPr>
          <p:nvPr>
            <p:ph type="body" idx="1"/>
          </p:nvPr>
        </p:nvSpPr>
        <p:spPr>
          <a:xfrm>
            <a:off x="370425" y="2040025"/>
            <a:ext cx="3068100" cy="2175900"/>
          </a:xfrm>
          <a:prstGeom prst="rect">
            <a:avLst/>
          </a:prstGeom>
          <a:noFill/>
          <a:ln>
            <a:noFill/>
          </a:ln>
        </p:spPr>
        <p:txBody>
          <a:bodyPr spcFirstLastPara="1" wrap="square" lIns="68575" tIns="34275" rIns="68575" bIns="34275" anchor="t" anchorCtr="0">
            <a:noAutofit/>
          </a:bodyPr>
          <a:lstStyle/>
          <a:p>
            <a:pPr marL="257175" lvl="1" indent="-238125" algn="l" rtl="0">
              <a:lnSpc>
                <a:spcPct val="100000"/>
              </a:lnSpc>
              <a:spcBef>
                <a:spcPts val="600"/>
              </a:spcBef>
              <a:spcAft>
                <a:spcPts val="0"/>
              </a:spcAft>
              <a:buSzPts val="1500"/>
              <a:buFont typeface="Arial"/>
              <a:buChar char="•"/>
            </a:pPr>
            <a:r>
              <a:rPr lang="en" sz="1500">
                <a:latin typeface="Arial"/>
                <a:ea typeface="Arial"/>
                <a:cs typeface="Arial"/>
                <a:sym typeface="Arial"/>
              </a:rPr>
              <a:t>Intro or background/client need and design objective</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Methods/steps taken to address problem (e.g computer-aided design, calculations, prototyping)</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Final design solution features</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Recommendations/next steps</a:t>
            </a:r>
            <a:endParaRPr/>
          </a:p>
          <a:p>
            <a:pPr marL="257175" marR="0" lvl="0" indent="-142875" algn="l" rtl="0">
              <a:lnSpc>
                <a:spcPct val="100000"/>
              </a:lnSpc>
              <a:spcBef>
                <a:spcPts val="600"/>
              </a:spcBef>
              <a:spcAft>
                <a:spcPts val="0"/>
              </a:spcAft>
              <a:buClr>
                <a:schemeClr val="dk1"/>
              </a:buClr>
              <a:buSzPts val="2000"/>
              <a:buFont typeface="Noto Sans"/>
              <a:buNone/>
            </a:pPr>
            <a:endParaRPr/>
          </a:p>
        </p:txBody>
      </p:sp>
      <p:sp>
        <p:nvSpPr>
          <p:cNvPr id="273" name="Google Shape;273;g2c773936eaf_0_98"/>
          <p:cNvSpPr txBox="1">
            <a:spLocks noGrp="1"/>
          </p:cNvSpPr>
          <p:nvPr>
            <p:ph type="title"/>
          </p:nvPr>
        </p:nvSpPr>
        <p:spPr>
          <a:xfrm>
            <a:off x="327146" y="234638"/>
            <a:ext cx="84108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B20201"/>
              </a:buClr>
              <a:buSzPts val="3300"/>
              <a:buFont typeface="Arial"/>
              <a:buNone/>
            </a:pPr>
            <a:r>
              <a:rPr lang="en" sz="3400"/>
              <a:t>What information goes on a poster?</a:t>
            </a:r>
            <a:endParaRPr sz="3400"/>
          </a:p>
        </p:txBody>
      </p:sp>
      <p:pic>
        <p:nvPicPr>
          <p:cNvPr id="274" name="Google Shape;274;g2c773936eaf_0_98"/>
          <p:cNvPicPr preferRelativeResize="0"/>
          <p:nvPr/>
        </p:nvPicPr>
        <p:blipFill rotWithShape="1">
          <a:blip r:embed="rId3">
            <a:alphaModFix/>
          </a:blip>
          <a:srcRect b="2477"/>
          <a:stretch/>
        </p:blipFill>
        <p:spPr>
          <a:xfrm>
            <a:off x="3512225" y="1261775"/>
            <a:ext cx="4686500" cy="3427826"/>
          </a:xfrm>
          <a:prstGeom prst="rect">
            <a:avLst/>
          </a:prstGeom>
          <a:noFill/>
          <a:ln w="9525" cap="flat" cmpd="sng">
            <a:solidFill>
              <a:schemeClr val="dk1"/>
            </a:solidFill>
            <a:prstDash val="solid"/>
            <a:round/>
            <a:headEnd type="none" w="sm" len="sm"/>
            <a:tailEnd type="none" w="sm" len="sm"/>
          </a:ln>
        </p:spPr>
      </p:pic>
      <p:sp>
        <p:nvSpPr>
          <p:cNvPr id="275" name="Google Shape;275;g2c773936eaf_0_98"/>
          <p:cNvSpPr txBox="1"/>
          <p:nvPr/>
        </p:nvSpPr>
        <p:spPr>
          <a:xfrm>
            <a:off x="407475" y="1408225"/>
            <a:ext cx="2836500" cy="5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3. Core content</a:t>
            </a:r>
            <a:endParaRPr sz="2000" b="0" i="0" u="none" strike="noStrike" cap="none">
              <a:solidFill>
                <a:srgbClr val="000000"/>
              </a:solidFill>
              <a:latin typeface="Arial"/>
              <a:ea typeface="Arial"/>
              <a:cs typeface="Arial"/>
              <a:sym typeface="Arial"/>
            </a:endParaRPr>
          </a:p>
        </p:txBody>
      </p:sp>
      <p:sp>
        <p:nvSpPr>
          <p:cNvPr id="276" name="Google Shape;276;g2c773936eaf_0_98"/>
          <p:cNvSpPr/>
          <p:nvPr/>
        </p:nvSpPr>
        <p:spPr>
          <a:xfrm>
            <a:off x="3557250" y="1856250"/>
            <a:ext cx="1491000" cy="132300"/>
          </a:xfrm>
          <a:prstGeom prst="roundRect">
            <a:avLst>
              <a:gd name="adj" fmla="val 16667"/>
            </a:avLst>
          </a:prstGeom>
          <a:solidFill>
            <a:srgbClr val="444283"/>
          </a:solidFill>
          <a:ln w="9525" cap="flat" cmpd="sng">
            <a:solidFill>
              <a:srgbClr val="44428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2c773936eaf_0_98"/>
          <p:cNvSpPr txBox="1"/>
          <p:nvPr/>
        </p:nvSpPr>
        <p:spPr>
          <a:xfrm>
            <a:off x="3905225" y="1768925"/>
            <a:ext cx="922500" cy="1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EFEFEF"/>
                </a:solidFill>
                <a:latin typeface="Arial"/>
                <a:ea typeface="Arial"/>
                <a:cs typeface="Arial"/>
                <a:sym typeface="Arial"/>
              </a:rPr>
              <a:t>Introduction</a:t>
            </a:r>
            <a:endParaRPr sz="400" b="1" i="0" u="none" strike="noStrike" cap="none">
              <a:solidFill>
                <a:srgbClr val="EFEFEF"/>
              </a:solidFill>
              <a:latin typeface="Arial"/>
              <a:ea typeface="Arial"/>
              <a:cs typeface="Arial"/>
              <a:sym typeface="Arial"/>
            </a:endParaRPr>
          </a:p>
        </p:txBody>
      </p:sp>
      <p:cxnSp>
        <p:nvCxnSpPr>
          <p:cNvPr id="278" name="Google Shape;278;g2c773936eaf_0_98"/>
          <p:cNvCxnSpPr>
            <a:stCxn id="279" idx="3"/>
            <a:endCxn id="280" idx="0"/>
          </p:cNvCxnSpPr>
          <p:nvPr/>
        </p:nvCxnSpPr>
        <p:spPr>
          <a:xfrm flipH="1">
            <a:off x="3281039" y="2591736"/>
            <a:ext cx="2159400" cy="575100"/>
          </a:xfrm>
          <a:prstGeom prst="straightConnector1">
            <a:avLst/>
          </a:prstGeom>
          <a:noFill/>
          <a:ln w="28575" cap="flat" cmpd="sng">
            <a:solidFill>
              <a:srgbClr val="9B0000"/>
            </a:solidFill>
            <a:prstDash val="solid"/>
            <a:round/>
            <a:headEnd type="none" w="sm" len="sm"/>
            <a:tailEnd type="none" w="sm" len="sm"/>
          </a:ln>
        </p:spPr>
      </p:cxnSp>
      <p:sp>
        <p:nvSpPr>
          <p:cNvPr id="279" name="Google Shape;279;g2c773936eaf_0_98"/>
          <p:cNvSpPr/>
          <p:nvPr/>
        </p:nvSpPr>
        <p:spPr>
          <a:xfrm>
            <a:off x="5268525" y="2137475"/>
            <a:ext cx="1173900" cy="532200"/>
          </a:xfrm>
          <a:prstGeom prst="ellipse">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2c773936eaf_0_98"/>
          <p:cNvSpPr/>
          <p:nvPr/>
        </p:nvSpPr>
        <p:spPr>
          <a:xfrm>
            <a:off x="370425" y="2669675"/>
            <a:ext cx="2910600" cy="994200"/>
          </a:xfrm>
          <a:prstGeom prst="snip1Rect">
            <a:avLst>
              <a:gd name="adj" fmla="val 16667"/>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c773936eaf_0_110"/>
          <p:cNvSpPr txBox="1">
            <a:spLocks noGrp="1"/>
          </p:cNvSpPr>
          <p:nvPr>
            <p:ph type="title"/>
          </p:nvPr>
        </p:nvSpPr>
        <p:spPr>
          <a:xfrm>
            <a:off x="342497" y="28836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solidFill>
                  <a:srgbClr val="B10202"/>
                </a:solidFill>
              </a:rPr>
              <a:t>Methods and Materials</a:t>
            </a:r>
            <a:endParaRPr sz="3400">
              <a:solidFill>
                <a:srgbClr val="B10202"/>
              </a:solidFill>
            </a:endParaRPr>
          </a:p>
        </p:txBody>
      </p:sp>
      <p:sp>
        <p:nvSpPr>
          <p:cNvPr id="286" name="Google Shape;286;g2c773936eaf_0_110"/>
          <p:cNvSpPr txBox="1">
            <a:spLocks noGrp="1"/>
          </p:cNvSpPr>
          <p:nvPr>
            <p:ph type="body" idx="1"/>
          </p:nvPr>
        </p:nvSpPr>
        <p:spPr>
          <a:xfrm>
            <a:off x="628650" y="1293025"/>
            <a:ext cx="7791600" cy="326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2000"/>
              <a:buNone/>
            </a:pPr>
            <a:r>
              <a:rPr lang="en" sz="2600"/>
              <a:t>Describes procedure and methods to solve problem</a:t>
            </a:r>
            <a:endParaRPr sz="2600"/>
          </a:p>
          <a:p>
            <a:pPr marL="457200" lvl="0" indent="-368300" algn="l" rtl="0">
              <a:lnSpc>
                <a:spcPct val="115000"/>
              </a:lnSpc>
              <a:spcBef>
                <a:spcPts val="600"/>
              </a:spcBef>
              <a:spcAft>
                <a:spcPts val="0"/>
              </a:spcAft>
              <a:buSzPts val="2200"/>
              <a:buChar char="●"/>
            </a:pPr>
            <a:r>
              <a:rPr lang="en" sz="2200"/>
              <a:t>Prior market approaches</a:t>
            </a:r>
            <a:endParaRPr sz="2200"/>
          </a:p>
          <a:p>
            <a:pPr marL="457200" lvl="0" indent="-368300" algn="l" rtl="0">
              <a:lnSpc>
                <a:spcPct val="115000"/>
              </a:lnSpc>
              <a:spcBef>
                <a:spcPts val="0"/>
              </a:spcBef>
              <a:spcAft>
                <a:spcPts val="0"/>
              </a:spcAft>
              <a:buSzPts val="2200"/>
              <a:buChar char="●"/>
            </a:pPr>
            <a:r>
              <a:rPr lang="en" sz="2200"/>
              <a:t>Software, prototyping methods, materials used</a:t>
            </a:r>
            <a:endParaRPr sz="2200"/>
          </a:p>
          <a:p>
            <a:pPr marL="457200" lvl="0" indent="-368300" algn="l" rtl="0">
              <a:lnSpc>
                <a:spcPct val="115000"/>
              </a:lnSpc>
              <a:spcBef>
                <a:spcPts val="0"/>
              </a:spcBef>
              <a:spcAft>
                <a:spcPts val="0"/>
              </a:spcAft>
              <a:buSzPts val="2200"/>
              <a:buChar char="●"/>
            </a:pPr>
            <a:r>
              <a:rPr lang="en" sz="2200"/>
              <a:t>Experimental measurements (if conducted)</a:t>
            </a:r>
            <a:endParaRPr sz="2200"/>
          </a:p>
          <a:p>
            <a:pPr marL="457200" lvl="0" indent="-368300" algn="l" rtl="0">
              <a:lnSpc>
                <a:spcPct val="115000"/>
              </a:lnSpc>
              <a:spcBef>
                <a:spcPts val="0"/>
              </a:spcBef>
              <a:spcAft>
                <a:spcPts val="0"/>
              </a:spcAft>
              <a:buSzPts val="2200"/>
              <a:buChar char="●"/>
            </a:pPr>
            <a:r>
              <a:rPr lang="en" sz="2200"/>
              <a:t>Why you chose the approach</a:t>
            </a:r>
            <a:endParaRPr sz="2200"/>
          </a:p>
          <a:p>
            <a:pPr marL="457200" lvl="0" indent="-368300" algn="l" rtl="0">
              <a:lnSpc>
                <a:spcPct val="115000"/>
              </a:lnSpc>
              <a:spcBef>
                <a:spcPts val="0"/>
              </a:spcBef>
              <a:spcAft>
                <a:spcPts val="0"/>
              </a:spcAft>
              <a:buSzPts val="2200"/>
              <a:buChar char="●"/>
            </a:pPr>
            <a:r>
              <a:rPr lang="en" sz="2200"/>
              <a:t>Challenges </a:t>
            </a:r>
            <a:endParaRPr sz="2200"/>
          </a:p>
          <a:p>
            <a:pPr marL="457200" lvl="0" indent="0" algn="l" rtl="0">
              <a:lnSpc>
                <a:spcPct val="100000"/>
              </a:lnSpc>
              <a:spcBef>
                <a:spcPts val="600"/>
              </a:spcBef>
              <a:spcAft>
                <a:spcPts val="0"/>
              </a:spcAft>
              <a:buSzPts val="2000"/>
              <a:buNone/>
            </a:pPr>
            <a:endParaRPr sz="2200"/>
          </a:p>
          <a:p>
            <a:pPr marL="0" lvl="0" indent="0" algn="l" rtl="0">
              <a:lnSpc>
                <a:spcPct val="100000"/>
              </a:lnSpc>
              <a:spcBef>
                <a:spcPts val="600"/>
              </a:spcBef>
              <a:spcAft>
                <a:spcPts val="0"/>
              </a:spcAft>
              <a:buClr>
                <a:schemeClr val="dk1"/>
              </a:buClr>
              <a:buSzPts val="2000"/>
              <a:buNone/>
            </a:pPr>
            <a:endParaRPr sz="2400"/>
          </a:p>
        </p:txBody>
      </p:sp>
      <p:sp>
        <p:nvSpPr>
          <p:cNvPr id="287" name="Google Shape;287;g2c773936eaf_0_110"/>
          <p:cNvSpPr/>
          <p:nvPr/>
        </p:nvSpPr>
        <p:spPr>
          <a:xfrm>
            <a:off x="5102550" y="3281419"/>
            <a:ext cx="3278400" cy="1682700"/>
          </a:xfrm>
          <a:prstGeom prst="flowChartAlternateProcess">
            <a:avLst/>
          </a:prstGeom>
          <a:solidFill>
            <a:srgbClr val="41414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2c773936eaf_0_110"/>
          <p:cNvSpPr txBox="1">
            <a:spLocks noGrp="1"/>
          </p:cNvSpPr>
          <p:nvPr>
            <p:ph type="body" idx="2"/>
          </p:nvPr>
        </p:nvSpPr>
        <p:spPr>
          <a:xfrm>
            <a:off x="5184600" y="3330475"/>
            <a:ext cx="3114300" cy="15846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dk1"/>
              </a:buClr>
              <a:buSzPts val="2000"/>
              <a:buNone/>
            </a:pPr>
            <a:r>
              <a:rPr lang="en" sz="1800">
                <a:solidFill>
                  <a:schemeClr val="lt1"/>
                </a:solidFill>
                <a:latin typeface="Lexend"/>
                <a:ea typeface="Lexend"/>
                <a:cs typeface="Lexend"/>
                <a:sym typeface="Lexend"/>
              </a:rPr>
              <a:t>TIPS</a:t>
            </a:r>
            <a:endParaRPr sz="1800">
              <a:solidFill>
                <a:schemeClr val="lt1"/>
              </a:solidFill>
              <a:latin typeface="Lexend"/>
              <a:ea typeface="Lexend"/>
              <a:cs typeface="Lexend"/>
              <a:sym typeface="Lexend"/>
            </a:endParaRPr>
          </a:p>
          <a:p>
            <a:pPr marL="457200" lvl="0" indent="-330200" algn="l" rtl="0">
              <a:lnSpc>
                <a:spcPct val="100000"/>
              </a:lnSpc>
              <a:spcBef>
                <a:spcPts val="800"/>
              </a:spcBef>
              <a:spcAft>
                <a:spcPts val="0"/>
              </a:spcAft>
              <a:buClr>
                <a:schemeClr val="lt1"/>
              </a:buClr>
              <a:buSzPts val="1600"/>
              <a:buFont typeface="Lexend"/>
              <a:buChar char="●"/>
            </a:pPr>
            <a:r>
              <a:rPr lang="en" sz="1600">
                <a:solidFill>
                  <a:schemeClr val="lt1"/>
                </a:solidFill>
                <a:latin typeface="Lexend"/>
                <a:ea typeface="Lexend"/>
                <a:cs typeface="Lexend"/>
                <a:sym typeface="Lexend"/>
              </a:rPr>
              <a:t>Use brief descriptions</a:t>
            </a:r>
            <a:endParaRPr sz="1600">
              <a:solidFill>
                <a:schemeClr val="lt1"/>
              </a:solidFill>
              <a:latin typeface="Lexend"/>
              <a:ea typeface="Lexend"/>
              <a:cs typeface="Lexend"/>
              <a:sym typeface="Lexend"/>
            </a:endParaRPr>
          </a:p>
          <a:p>
            <a:pPr marL="457200" lvl="0" indent="-330200" algn="l" rtl="0">
              <a:lnSpc>
                <a:spcPct val="100000"/>
              </a:lnSpc>
              <a:spcBef>
                <a:spcPts val="500"/>
              </a:spcBef>
              <a:spcAft>
                <a:spcPts val="0"/>
              </a:spcAft>
              <a:buClr>
                <a:schemeClr val="lt1"/>
              </a:buClr>
              <a:buSzPts val="1600"/>
              <a:buFont typeface="Lexend"/>
              <a:buChar char="●"/>
            </a:pPr>
            <a:r>
              <a:rPr lang="en" sz="1600">
                <a:solidFill>
                  <a:schemeClr val="lt1"/>
                </a:solidFill>
                <a:latin typeface="Lexend"/>
                <a:ea typeface="Lexend"/>
                <a:cs typeface="Lexend"/>
                <a:sym typeface="Lexend"/>
              </a:rPr>
              <a:t>Keep it simple: </a:t>
            </a:r>
            <a:br>
              <a:rPr lang="en" sz="1600">
                <a:solidFill>
                  <a:schemeClr val="lt1"/>
                </a:solidFill>
                <a:latin typeface="Lexend"/>
                <a:ea typeface="Lexend"/>
                <a:cs typeface="Lexend"/>
                <a:sym typeface="Lexend"/>
              </a:rPr>
            </a:br>
            <a:r>
              <a:rPr lang="en" sz="1600">
                <a:solidFill>
                  <a:schemeClr val="lt1"/>
                </a:solidFill>
                <a:latin typeface="Lexend"/>
                <a:ea typeface="Lexend"/>
                <a:cs typeface="Lexend"/>
                <a:sym typeface="Lexend"/>
              </a:rPr>
              <a:t>No clutter, jargon or extra technical detail</a:t>
            </a:r>
            <a:endParaRPr sz="1600">
              <a:solidFill>
                <a:schemeClr val="lt1"/>
              </a:solidFill>
              <a:latin typeface="Lexend"/>
              <a:ea typeface="Lexend"/>
              <a:cs typeface="Lexend"/>
              <a:sym typeface="Lexend"/>
            </a:endParaRPr>
          </a:p>
          <a:p>
            <a:pPr marL="0" lvl="0" indent="0" algn="l" rtl="0">
              <a:lnSpc>
                <a:spcPct val="100000"/>
              </a:lnSpc>
              <a:spcBef>
                <a:spcPts val="1400"/>
              </a:spcBef>
              <a:spcAft>
                <a:spcPts val="0"/>
              </a:spcAft>
              <a:buClr>
                <a:schemeClr val="dk1"/>
              </a:buClr>
              <a:buSzPts val="2000"/>
              <a:buNone/>
            </a:pP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c773936eaf_0_117"/>
          <p:cNvSpPr txBox="1">
            <a:spLocks noGrp="1"/>
          </p:cNvSpPr>
          <p:nvPr>
            <p:ph type="body" idx="1"/>
          </p:nvPr>
        </p:nvSpPr>
        <p:spPr>
          <a:xfrm>
            <a:off x="370425" y="2040025"/>
            <a:ext cx="3068100" cy="2175900"/>
          </a:xfrm>
          <a:prstGeom prst="rect">
            <a:avLst/>
          </a:prstGeom>
          <a:noFill/>
          <a:ln>
            <a:noFill/>
          </a:ln>
        </p:spPr>
        <p:txBody>
          <a:bodyPr spcFirstLastPara="1" wrap="square" lIns="68575" tIns="34275" rIns="68575" bIns="34275" anchor="t" anchorCtr="0">
            <a:noAutofit/>
          </a:bodyPr>
          <a:lstStyle/>
          <a:p>
            <a:pPr marL="257175" lvl="1" indent="-238125" algn="l" rtl="0">
              <a:lnSpc>
                <a:spcPct val="100000"/>
              </a:lnSpc>
              <a:spcBef>
                <a:spcPts val="600"/>
              </a:spcBef>
              <a:spcAft>
                <a:spcPts val="0"/>
              </a:spcAft>
              <a:buSzPts val="1500"/>
              <a:buFont typeface="Arial"/>
              <a:buChar char="•"/>
            </a:pPr>
            <a:r>
              <a:rPr lang="en" sz="1500">
                <a:latin typeface="Arial"/>
                <a:ea typeface="Arial"/>
                <a:cs typeface="Arial"/>
                <a:sym typeface="Arial"/>
              </a:rPr>
              <a:t>Intro or background/client need and design objective</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Methods/steps taken to address problem (e.g computer-aided design, calculations, prototyping)</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Final design solution features</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Recommendations/next steps</a:t>
            </a:r>
            <a:endParaRPr/>
          </a:p>
          <a:p>
            <a:pPr marL="257175" marR="0" lvl="0" indent="-142875" algn="l" rtl="0">
              <a:lnSpc>
                <a:spcPct val="100000"/>
              </a:lnSpc>
              <a:spcBef>
                <a:spcPts val="600"/>
              </a:spcBef>
              <a:spcAft>
                <a:spcPts val="0"/>
              </a:spcAft>
              <a:buClr>
                <a:schemeClr val="dk1"/>
              </a:buClr>
              <a:buSzPts val="2000"/>
              <a:buFont typeface="Noto Sans"/>
              <a:buNone/>
            </a:pPr>
            <a:endParaRPr/>
          </a:p>
        </p:txBody>
      </p:sp>
      <p:sp>
        <p:nvSpPr>
          <p:cNvPr id="294" name="Google Shape;294;g2c773936eaf_0_117"/>
          <p:cNvSpPr txBox="1">
            <a:spLocks noGrp="1"/>
          </p:cNvSpPr>
          <p:nvPr>
            <p:ph type="title"/>
          </p:nvPr>
        </p:nvSpPr>
        <p:spPr>
          <a:xfrm>
            <a:off x="327146" y="234638"/>
            <a:ext cx="84108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B20201"/>
              </a:buClr>
              <a:buSzPts val="3300"/>
              <a:buFont typeface="Arial"/>
              <a:buNone/>
            </a:pPr>
            <a:r>
              <a:rPr lang="en" sz="3400"/>
              <a:t>What information goes on a poster?</a:t>
            </a:r>
            <a:endParaRPr sz="3400"/>
          </a:p>
        </p:txBody>
      </p:sp>
      <p:pic>
        <p:nvPicPr>
          <p:cNvPr id="295" name="Google Shape;295;g2c773936eaf_0_117"/>
          <p:cNvPicPr preferRelativeResize="0"/>
          <p:nvPr/>
        </p:nvPicPr>
        <p:blipFill rotWithShape="1">
          <a:blip r:embed="rId3">
            <a:alphaModFix/>
          </a:blip>
          <a:srcRect b="2477"/>
          <a:stretch/>
        </p:blipFill>
        <p:spPr>
          <a:xfrm>
            <a:off x="3512225" y="1261775"/>
            <a:ext cx="4686500" cy="3427826"/>
          </a:xfrm>
          <a:prstGeom prst="rect">
            <a:avLst/>
          </a:prstGeom>
          <a:noFill/>
          <a:ln w="9525" cap="flat" cmpd="sng">
            <a:solidFill>
              <a:schemeClr val="dk1"/>
            </a:solidFill>
            <a:prstDash val="solid"/>
            <a:round/>
            <a:headEnd type="none" w="sm" len="sm"/>
            <a:tailEnd type="none" w="sm" len="sm"/>
          </a:ln>
        </p:spPr>
      </p:pic>
      <p:sp>
        <p:nvSpPr>
          <p:cNvPr id="296" name="Google Shape;296;g2c773936eaf_0_117"/>
          <p:cNvSpPr txBox="1"/>
          <p:nvPr/>
        </p:nvSpPr>
        <p:spPr>
          <a:xfrm>
            <a:off x="407475" y="1408225"/>
            <a:ext cx="2836500" cy="5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3. Core content</a:t>
            </a:r>
            <a:endParaRPr sz="2000" b="0" i="0" u="none" strike="noStrike" cap="none">
              <a:solidFill>
                <a:srgbClr val="000000"/>
              </a:solidFill>
              <a:latin typeface="Arial"/>
              <a:ea typeface="Arial"/>
              <a:cs typeface="Arial"/>
              <a:sym typeface="Arial"/>
            </a:endParaRPr>
          </a:p>
        </p:txBody>
      </p:sp>
      <p:sp>
        <p:nvSpPr>
          <p:cNvPr id="297" name="Google Shape;297;g2c773936eaf_0_117"/>
          <p:cNvSpPr/>
          <p:nvPr/>
        </p:nvSpPr>
        <p:spPr>
          <a:xfrm>
            <a:off x="3557250" y="1856250"/>
            <a:ext cx="1491000" cy="132300"/>
          </a:xfrm>
          <a:prstGeom prst="roundRect">
            <a:avLst>
              <a:gd name="adj" fmla="val 16667"/>
            </a:avLst>
          </a:prstGeom>
          <a:solidFill>
            <a:srgbClr val="444283"/>
          </a:solidFill>
          <a:ln w="9525" cap="flat" cmpd="sng">
            <a:solidFill>
              <a:srgbClr val="44428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2c773936eaf_0_117"/>
          <p:cNvSpPr txBox="1"/>
          <p:nvPr/>
        </p:nvSpPr>
        <p:spPr>
          <a:xfrm>
            <a:off x="3905225" y="1768925"/>
            <a:ext cx="922500" cy="1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EFEFEF"/>
                </a:solidFill>
                <a:latin typeface="Arial"/>
                <a:ea typeface="Arial"/>
                <a:cs typeface="Arial"/>
                <a:sym typeface="Arial"/>
              </a:rPr>
              <a:t>Introduction</a:t>
            </a:r>
            <a:endParaRPr sz="400" b="1" i="0" u="none" strike="noStrike" cap="none">
              <a:solidFill>
                <a:srgbClr val="EFEFEF"/>
              </a:solidFill>
              <a:latin typeface="Arial"/>
              <a:ea typeface="Arial"/>
              <a:cs typeface="Arial"/>
              <a:sym typeface="Arial"/>
            </a:endParaRPr>
          </a:p>
        </p:txBody>
      </p:sp>
      <p:sp>
        <p:nvSpPr>
          <p:cNvPr id="299" name="Google Shape;299;g2c773936eaf_0_117"/>
          <p:cNvSpPr/>
          <p:nvPr/>
        </p:nvSpPr>
        <p:spPr>
          <a:xfrm>
            <a:off x="370425" y="3756650"/>
            <a:ext cx="2910600" cy="281100"/>
          </a:xfrm>
          <a:prstGeom prst="snip1Rect">
            <a:avLst>
              <a:gd name="adj" fmla="val 16667"/>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0" name="Google Shape;300;g2c773936eaf_0_117"/>
          <p:cNvCxnSpPr>
            <a:endCxn id="299" idx="0"/>
          </p:cNvCxnSpPr>
          <p:nvPr/>
        </p:nvCxnSpPr>
        <p:spPr>
          <a:xfrm flipH="1">
            <a:off x="3281025" y="3608900"/>
            <a:ext cx="1719600" cy="288300"/>
          </a:xfrm>
          <a:prstGeom prst="straightConnector1">
            <a:avLst/>
          </a:prstGeom>
          <a:noFill/>
          <a:ln w="28575" cap="flat" cmpd="sng">
            <a:solidFill>
              <a:srgbClr val="9B0000"/>
            </a:solidFill>
            <a:prstDash val="solid"/>
            <a:round/>
            <a:headEnd type="none" w="sm" len="sm"/>
            <a:tailEnd type="none" w="sm" len="sm"/>
          </a:ln>
        </p:spPr>
      </p:cxnSp>
      <p:sp>
        <p:nvSpPr>
          <p:cNvPr id="301" name="Google Shape;301;g2c773936eaf_0_117"/>
          <p:cNvSpPr/>
          <p:nvPr/>
        </p:nvSpPr>
        <p:spPr>
          <a:xfrm>
            <a:off x="4974375" y="3082700"/>
            <a:ext cx="1640700" cy="808200"/>
          </a:xfrm>
          <a:prstGeom prst="ellipse">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c773936eaf_0_129"/>
          <p:cNvSpPr txBox="1">
            <a:spLocks noGrp="1"/>
          </p:cNvSpPr>
          <p:nvPr>
            <p:ph type="title"/>
          </p:nvPr>
        </p:nvSpPr>
        <p:spPr>
          <a:xfrm>
            <a:off x="356531" y="27988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B20201"/>
              </a:buClr>
              <a:buSzPts val="3300"/>
              <a:buFont typeface="Arial"/>
              <a:buNone/>
            </a:pPr>
            <a:r>
              <a:rPr lang="en" sz="3400">
                <a:solidFill>
                  <a:srgbClr val="B10202"/>
                </a:solidFill>
              </a:rPr>
              <a:t>Design solution </a:t>
            </a:r>
            <a:endParaRPr sz="3400">
              <a:solidFill>
                <a:srgbClr val="B10202"/>
              </a:solidFill>
            </a:endParaRPr>
          </a:p>
        </p:txBody>
      </p:sp>
      <p:sp>
        <p:nvSpPr>
          <p:cNvPr id="307" name="Google Shape;307;g2c773936eaf_0_129"/>
          <p:cNvSpPr txBox="1">
            <a:spLocks noGrp="1"/>
          </p:cNvSpPr>
          <p:nvPr>
            <p:ph type="body" idx="1"/>
          </p:nvPr>
        </p:nvSpPr>
        <p:spPr>
          <a:xfrm>
            <a:off x="529600" y="1293025"/>
            <a:ext cx="5186400" cy="3263400"/>
          </a:xfrm>
          <a:prstGeom prst="rect">
            <a:avLst/>
          </a:prstGeom>
          <a:noFill/>
          <a:ln>
            <a:noFill/>
          </a:ln>
        </p:spPr>
        <p:txBody>
          <a:bodyPr spcFirstLastPara="1" wrap="square" lIns="68575" tIns="34275" rIns="68575" bIns="34275" anchor="t" anchorCtr="0">
            <a:noAutofit/>
          </a:bodyPr>
          <a:lstStyle/>
          <a:p>
            <a:pPr marL="457200" lvl="0" indent="-368300" algn="l" rtl="0">
              <a:lnSpc>
                <a:spcPct val="100000"/>
              </a:lnSpc>
              <a:spcBef>
                <a:spcPts val="0"/>
              </a:spcBef>
              <a:spcAft>
                <a:spcPts val="0"/>
              </a:spcAft>
              <a:buSzPts val="2200"/>
              <a:buChar char="●"/>
            </a:pPr>
            <a:r>
              <a:rPr lang="en" sz="2200"/>
              <a:t>Largest section</a:t>
            </a:r>
            <a:endParaRPr sz="2200"/>
          </a:p>
          <a:p>
            <a:pPr marL="457200" lvl="0" indent="-368300" algn="l" rtl="0">
              <a:lnSpc>
                <a:spcPct val="100000"/>
              </a:lnSpc>
              <a:spcBef>
                <a:spcPts val="600"/>
              </a:spcBef>
              <a:spcAft>
                <a:spcPts val="0"/>
              </a:spcAft>
              <a:buSzPts val="2200"/>
              <a:buChar char="●"/>
            </a:pPr>
            <a:r>
              <a:rPr lang="en" sz="2200"/>
              <a:t>Summarize design features and results of testing or modeling</a:t>
            </a:r>
            <a:endParaRPr sz="2200"/>
          </a:p>
          <a:p>
            <a:pPr marL="457200" lvl="0" indent="-368300" algn="l" rtl="0">
              <a:lnSpc>
                <a:spcPct val="100000"/>
              </a:lnSpc>
              <a:spcBef>
                <a:spcPts val="600"/>
              </a:spcBef>
              <a:spcAft>
                <a:spcPts val="0"/>
              </a:spcAft>
              <a:buSzPts val="2200"/>
              <a:buChar char="●"/>
            </a:pPr>
            <a:r>
              <a:rPr lang="en" sz="2200"/>
              <a:t>Make image-based, few words</a:t>
            </a:r>
            <a:endParaRPr sz="2200"/>
          </a:p>
          <a:p>
            <a:pPr marL="457200" lvl="0" indent="-368300" algn="l" rtl="0">
              <a:lnSpc>
                <a:spcPct val="100000"/>
              </a:lnSpc>
              <a:spcBef>
                <a:spcPts val="600"/>
              </a:spcBef>
              <a:spcAft>
                <a:spcPts val="0"/>
              </a:spcAft>
              <a:buSzPts val="2200"/>
              <a:buChar char="●"/>
            </a:pPr>
            <a:r>
              <a:rPr lang="en" sz="2200"/>
              <a:t>Maximize use of figures </a:t>
            </a:r>
            <a:endParaRPr sz="2200"/>
          </a:p>
          <a:p>
            <a:pPr marL="457200" lvl="0" indent="-368300" algn="l" rtl="0">
              <a:lnSpc>
                <a:spcPct val="100000"/>
              </a:lnSpc>
              <a:spcBef>
                <a:spcPts val="600"/>
              </a:spcBef>
              <a:spcAft>
                <a:spcPts val="0"/>
              </a:spcAft>
              <a:buSzPts val="2200"/>
              <a:buChar char="●"/>
            </a:pPr>
            <a:r>
              <a:rPr lang="en" sz="2200"/>
              <a:t>Minimize use of tables</a:t>
            </a:r>
            <a:endParaRPr sz="2200"/>
          </a:p>
          <a:p>
            <a:pPr marL="457200" lvl="0" indent="-368300" algn="l" rtl="0">
              <a:lnSpc>
                <a:spcPct val="100000"/>
              </a:lnSpc>
              <a:spcBef>
                <a:spcPts val="600"/>
              </a:spcBef>
              <a:spcAft>
                <a:spcPts val="600"/>
              </a:spcAft>
              <a:buSzPts val="2200"/>
              <a:buChar char="●"/>
            </a:pPr>
            <a:r>
              <a:rPr lang="en" sz="2200"/>
              <a:t>Use legends/captions as text </a:t>
            </a:r>
            <a:endParaRPr sz="2200"/>
          </a:p>
        </p:txBody>
      </p:sp>
      <p:pic>
        <p:nvPicPr>
          <p:cNvPr id="308" name="Google Shape;308;g2c773936eaf_0_129"/>
          <p:cNvPicPr preferRelativeResize="0"/>
          <p:nvPr/>
        </p:nvPicPr>
        <p:blipFill rotWithShape="1">
          <a:blip r:embed="rId3">
            <a:alphaModFix/>
          </a:blip>
          <a:srcRect/>
          <a:stretch/>
        </p:blipFill>
        <p:spPr>
          <a:xfrm>
            <a:off x="5715950" y="1067995"/>
            <a:ext cx="3093433" cy="356461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c773936eaf_0_135"/>
          <p:cNvSpPr txBox="1">
            <a:spLocks noGrp="1"/>
          </p:cNvSpPr>
          <p:nvPr>
            <p:ph type="body" idx="1"/>
          </p:nvPr>
        </p:nvSpPr>
        <p:spPr>
          <a:xfrm>
            <a:off x="370425" y="2040025"/>
            <a:ext cx="3068100" cy="2175900"/>
          </a:xfrm>
          <a:prstGeom prst="rect">
            <a:avLst/>
          </a:prstGeom>
          <a:noFill/>
          <a:ln>
            <a:noFill/>
          </a:ln>
        </p:spPr>
        <p:txBody>
          <a:bodyPr spcFirstLastPara="1" wrap="square" lIns="68575" tIns="34275" rIns="68575" bIns="34275" anchor="t" anchorCtr="0">
            <a:noAutofit/>
          </a:bodyPr>
          <a:lstStyle/>
          <a:p>
            <a:pPr marL="257175" lvl="1" indent="-238125" algn="l" rtl="0">
              <a:lnSpc>
                <a:spcPct val="100000"/>
              </a:lnSpc>
              <a:spcBef>
                <a:spcPts val="600"/>
              </a:spcBef>
              <a:spcAft>
                <a:spcPts val="0"/>
              </a:spcAft>
              <a:buSzPts val="1500"/>
              <a:buFont typeface="Arial"/>
              <a:buChar char="•"/>
            </a:pPr>
            <a:r>
              <a:rPr lang="en" sz="1500">
                <a:latin typeface="Arial"/>
                <a:ea typeface="Arial"/>
                <a:cs typeface="Arial"/>
                <a:sym typeface="Arial"/>
              </a:rPr>
              <a:t>Intro or background/client need and design objective</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Methods/steps taken to address problem (e.g computer-aided design, calculations, prototyping)</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Final design solution features</a:t>
            </a:r>
            <a:endParaRPr>
              <a:latin typeface="Arial"/>
              <a:ea typeface="Arial"/>
              <a:cs typeface="Arial"/>
              <a:sym typeface="Arial"/>
            </a:endParaRPr>
          </a:p>
          <a:p>
            <a:pPr marL="257175" lvl="1" indent="-238125" algn="l" rtl="0">
              <a:lnSpc>
                <a:spcPct val="100000"/>
              </a:lnSpc>
              <a:spcBef>
                <a:spcPts val="1300"/>
              </a:spcBef>
              <a:spcAft>
                <a:spcPts val="0"/>
              </a:spcAft>
              <a:buSzPts val="1500"/>
              <a:buFont typeface="Arial"/>
              <a:buChar char="•"/>
            </a:pPr>
            <a:r>
              <a:rPr lang="en" sz="1500">
                <a:latin typeface="Arial"/>
                <a:ea typeface="Arial"/>
                <a:cs typeface="Arial"/>
                <a:sym typeface="Arial"/>
              </a:rPr>
              <a:t>Recommendations/next steps</a:t>
            </a:r>
            <a:endParaRPr/>
          </a:p>
          <a:p>
            <a:pPr marL="257175" marR="0" lvl="0" indent="-142875" algn="l" rtl="0">
              <a:lnSpc>
                <a:spcPct val="100000"/>
              </a:lnSpc>
              <a:spcBef>
                <a:spcPts val="600"/>
              </a:spcBef>
              <a:spcAft>
                <a:spcPts val="0"/>
              </a:spcAft>
              <a:buClr>
                <a:schemeClr val="dk1"/>
              </a:buClr>
              <a:buSzPts val="2000"/>
              <a:buFont typeface="Noto Sans"/>
              <a:buNone/>
            </a:pPr>
            <a:endParaRPr/>
          </a:p>
        </p:txBody>
      </p:sp>
      <p:sp>
        <p:nvSpPr>
          <p:cNvPr id="314" name="Google Shape;314;g2c773936eaf_0_135"/>
          <p:cNvSpPr txBox="1">
            <a:spLocks noGrp="1"/>
          </p:cNvSpPr>
          <p:nvPr>
            <p:ph type="title"/>
          </p:nvPr>
        </p:nvSpPr>
        <p:spPr>
          <a:xfrm>
            <a:off x="327146" y="234638"/>
            <a:ext cx="84108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B20201"/>
              </a:buClr>
              <a:buSzPts val="3300"/>
              <a:buFont typeface="Arial"/>
              <a:buNone/>
            </a:pPr>
            <a:r>
              <a:rPr lang="en" sz="3400"/>
              <a:t>What information goes on a poster?</a:t>
            </a:r>
            <a:endParaRPr sz="3400"/>
          </a:p>
        </p:txBody>
      </p:sp>
      <p:pic>
        <p:nvPicPr>
          <p:cNvPr id="315" name="Google Shape;315;g2c773936eaf_0_135"/>
          <p:cNvPicPr preferRelativeResize="0"/>
          <p:nvPr/>
        </p:nvPicPr>
        <p:blipFill rotWithShape="1">
          <a:blip r:embed="rId3">
            <a:alphaModFix/>
          </a:blip>
          <a:srcRect b="2477"/>
          <a:stretch/>
        </p:blipFill>
        <p:spPr>
          <a:xfrm>
            <a:off x="3512225" y="1261775"/>
            <a:ext cx="4686500" cy="3427826"/>
          </a:xfrm>
          <a:prstGeom prst="rect">
            <a:avLst/>
          </a:prstGeom>
          <a:noFill/>
          <a:ln w="9525" cap="flat" cmpd="sng">
            <a:solidFill>
              <a:schemeClr val="dk1"/>
            </a:solidFill>
            <a:prstDash val="solid"/>
            <a:round/>
            <a:headEnd type="none" w="sm" len="sm"/>
            <a:tailEnd type="none" w="sm" len="sm"/>
          </a:ln>
        </p:spPr>
      </p:pic>
      <p:sp>
        <p:nvSpPr>
          <p:cNvPr id="316" name="Google Shape;316;g2c773936eaf_0_135"/>
          <p:cNvSpPr txBox="1"/>
          <p:nvPr/>
        </p:nvSpPr>
        <p:spPr>
          <a:xfrm>
            <a:off x="407475" y="1408225"/>
            <a:ext cx="2836500" cy="5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3. Core content</a:t>
            </a:r>
            <a:endParaRPr sz="2000" b="0" i="0" u="none" strike="noStrike" cap="none">
              <a:solidFill>
                <a:srgbClr val="000000"/>
              </a:solidFill>
              <a:latin typeface="Arial"/>
              <a:ea typeface="Arial"/>
              <a:cs typeface="Arial"/>
              <a:sym typeface="Arial"/>
            </a:endParaRPr>
          </a:p>
        </p:txBody>
      </p:sp>
      <p:sp>
        <p:nvSpPr>
          <p:cNvPr id="317" name="Google Shape;317;g2c773936eaf_0_135"/>
          <p:cNvSpPr/>
          <p:nvPr/>
        </p:nvSpPr>
        <p:spPr>
          <a:xfrm>
            <a:off x="3557250" y="1856250"/>
            <a:ext cx="1491000" cy="132300"/>
          </a:xfrm>
          <a:prstGeom prst="roundRect">
            <a:avLst>
              <a:gd name="adj" fmla="val 16667"/>
            </a:avLst>
          </a:prstGeom>
          <a:solidFill>
            <a:srgbClr val="444283"/>
          </a:solidFill>
          <a:ln w="9525" cap="flat" cmpd="sng">
            <a:solidFill>
              <a:srgbClr val="44428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2c773936eaf_0_135"/>
          <p:cNvSpPr txBox="1"/>
          <p:nvPr/>
        </p:nvSpPr>
        <p:spPr>
          <a:xfrm>
            <a:off x="3905225" y="1768925"/>
            <a:ext cx="922500" cy="1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EFEFEF"/>
                </a:solidFill>
                <a:latin typeface="Arial"/>
                <a:ea typeface="Arial"/>
                <a:cs typeface="Arial"/>
                <a:sym typeface="Arial"/>
              </a:rPr>
              <a:t>Introduction</a:t>
            </a:r>
            <a:endParaRPr sz="400" b="1" i="0" u="none" strike="noStrike" cap="none">
              <a:solidFill>
                <a:srgbClr val="EFEFEF"/>
              </a:solidFill>
              <a:latin typeface="Arial"/>
              <a:ea typeface="Arial"/>
              <a:cs typeface="Arial"/>
              <a:sym typeface="Arial"/>
            </a:endParaRPr>
          </a:p>
        </p:txBody>
      </p:sp>
      <p:sp>
        <p:nvSpPr>
          <p:cNvPr id="319" name="Google Shape;319;g2c773936eaf_0_135"/>
          <p:cNvSpPr/>
          <p:nvPr/>
        </p:nvSpPr>
        <p:spPr>
          <a:xfrm>
            <a:off x="370425" y="4142025"/>
            <a:ext cx="2910600" cy="281100"/>
          </a:xfrm>
          <a:prstGeom prst="snip1Rect">
            <a:avLst>
              <a:gd name="adj" fmla="val 16667"/>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0" name="Google Shape;320;g2c773936eaf_0_135"/>
          <p:cNvCxnSpPr>
            <a:stCxn id="321" idx="4"/>
            <a:endCxn id="319" idx="0"/>
          </p:cNvCxnSpPr>
          <p:nvPr/>
        </p:nvCxnSpPr>
        <p:spPr>
          <a:xfrm flipH="1">
            <a:off x="3280925" y="3938850"/>
            <a:ext cx="4014600" cy="343800"/>
          </a:xfrm>
          <a:prstGeom prst="straightConnector1">
            <a:avLst/>
          </a:prstGeom>
          <a:noFill/>
          <a:ln w="28575" cap="flat" cmpd="sng">
            <a:solidFill>
              <a:srgbClr val="9B0000"/>
            </a:solidFill>
            <a:prstDash val="solid"/>
            <a:round/>
            <a:headEnd type="none" w="sm" len="sm"/>
            <a:tailEnd type="none" w="sm" len="sm"/>
          </a:ln>
        </p:spPr>
      </p:cxnSp>
      <p:sp>
        <p:nvSpPr>
          <p:cNvPr id="321" name="Google Shape;321;g2c773936eaf_0_135"/>
          <p:cNvSpPr/>
          <p:nvPr/>
        </p:nvSpPr>
        <p:spPr>
          <a:xfrm>
            <a:off x="6698975" y="3352950"/>
            <a:ext cx="1193100" cy="585900"/>
          </a:xfrm>
          <a:prstGeom prst="ellipse">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c773936eaf_0_147"/>
          <p:cNvSpPr txBox="1">
            <a:spLocks noGrp="1"/>
          </p:cNvSpPr>
          <p:nvPr>
            <p:ph type="title"/>
          </p:nvPr>
        </p:nvSpPr>
        <p:spPr>
          <a:xfrm>
            <a:off x="342522" y="242288"/>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solidFill>
                  <a:srgbClr val="B10202"/>
                </a:solidFill>
              </a:rPr>
              <a:t>Conclusions and Next Steps </a:t>
            </a:r>
            <a:endParaRPr sz="3400">
              <a:solidFill>
                <a:srgbClr val="B10202"/>
              </a:solidFill>
            </a:endParaRPr>
          </a:p>
        </p:txBody>
      </p:sp>
      <p:sp>
        <p:nvSpPr>
          <p:cNvPr id="327" name="Google Shape;327;g2c773936eaf_0_147"/>
          <p:cNvSpPr txBox="1">
            <a:spLocks noGrp="1"/>
          </p:cNvSpPr>
          <p:nvPr>
            <p:ph type="body" idx="1"/>
          </p:nvPr>
        </p:nvSpPr>
        <p:spPr>
          <a:xfrm>
            <a:off x="628650" y="1236488"/>
            <a:ext cx="7886700" cy="326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600"/>
              </a:spcBef>
              <a:spcAft>
                <a:spcPts val="0"/>
              </a:spcAft>
              <a:buSzPts val="2000"/>
              <a:buNone/>
            </a:pPr>
            <a:r>
              <a:rPr lang="en" sz="1900" b="1"/>
              <a:t>Interpret the meaning or implication of results</a:t>
            </a:r>
            <a:endParaRPr sz="1900" b="1"/>
          </a:p>
          <a:p>
            <a:pPr marL="457200" lvl="0" indent="-336550" algn="l" rtl="0">
              <a:lnSpc>
                <a:spcPct val="100000"/>
              </a:lnSpc>
              <a:spcBef>
                <a:spcPts val="1000"/>
              </a:spcBef>
              <a:spcAft>
                <a:spcPts val="0"/>
              </a:spcAft>
              <a:buSzPts val="1700"/>
              <a:buFont typeface="Arial"/>
              <a:buChar char="●"/>
            </a:pPr>
            <a:r>
              <a:rPr lang="en" sz="1900"/>
              <a:t>Recommend follow up steps (e.g. manufacturability or constructability of solution; additional testing)</a:t>
            </a:r>
            <a:endParaRPr sz="1900"/>
          </a:p>
          <a:p>
            <a:pPr marL="457200" lvl="0" indent="-336550" algn="l" rtl="0">
              <a:lnSpc>
                <a:spcPct val="100000"/>
              </a:lnSpc>
              <a:spcBef>
                <a:spcPts val="1000"/>
              </a:spcBef>
              <a:spcAft>
                <a:spcPts val="0"/>
              </a:spcAft>
              <a:buSzPts val="1700"/>
              <a:buFont typeface="Arial"/>
              <a:buChar char="●"/>
            </a:pPr>
            <a:r>
              <a:rPr lang="en" sz="1900"/>
              <a:t>Don’t insist readers translate findings themselves (because many won’t)</a:t>
            </a:r>
            <a:endParaRPr sz="1900"/>
          </a:p>
          <a:p>
            <a:pPr marL="0" lvl="0" indent="0" algn="l" rtl="0">
              <a:lnSpc>
                <a:spcPct val="100000"/>
              </a:lnSpc>
              <a:spcBef>
                <a:spcPts val="1000"/>
              </a:spcBef>
              <a:spcAft>
                <a:spcPts val="0"/>
              </a:spcAft>
              <a:buSzPts val="2000"/>
              <a:buNone/>
            </a:pPr>
            <a:r>
              <a:rPr lang="en" sz="1900" b="1"/>
              <a:t>Tie back to real world issues </a:t>
            </a:r>
            <a:endParaRPr sz="1900" b="1"/>
          </a:p>
          <a:p>
            <a:pPr marL="457200" lvl="0" indent="-336550" algn="l" rtl="0">
              <a:lnSpc>
                <a:spcPct val="100000"/>
              </a:lnSpc>
              <a:spcBef>
                <a:spcPts val="1000"/>
              </a:spcBef>
              <a:spcAft>
                <a:spcPts val="0"/>
              </a:spcAft>
              <a:buSzPts val="1700"/>
              <a:buFont typeface="Arial"/>
              <a:buChar char="●"/>
            </a:pPr>
            <a:r>
              <a:rPr lang="en" sz="1900"/>
              <a:t>Familiarize yourself with possible applications of your project</a:t>
            </a:r>
            <a:endParaRPr sz="1900"/>
          </a:p>
          <a:p>
            <a:pPr marL="457200" lvl="0" indent="-336550" algn="l" rtl="0">
              <a:lnSpc>
                <a:spcPct val="100000"/>
              </a:lnSpc>
              <a:spcBef>
                <a:spcPts val="1000"/>
              </a:spcBef>
              <a:spcAft>
                <a:spcPts val="0"/>
              </a:spcAft>
              <a:buSzPts val="1700"/>
              <a:buFont typeface="Arial"/>
              <a:buChar char="●"/>
            </a:pPr>
            <a:r>
              <a:rPr lang="en" sz="1900"/>
              <a:t>Connect results to audience</a:t>
            </a:r>
            <a:endParaRPr sz="1900"/>
          </a:p>
          <a:p>
            <a:pPr marL="457200" lvl="0" indent="-336550" algn="l" rtl="0">
              <a:lnSpc>
                <a:spcPct val="100000"/>
              </a:lnSpc>
              <a:spcBef>
                <a:spcPts val="1000"/>
              </a:spcBef>
              <a:spcAft>
                <a:spcPts val="0"/>
              </a:spcAft>
              <a:buSzPts val="1700"/>
              <a:buFont typeface="Arial"/>
              <a:buChar char="●"/>
            </a:pPr>
            <a:r>
              <a:rPr lang="en" sz="1900"/>
              <a:t>Why is it important? Why should we care? </a:t>
            </a:r>
            <a:endParaRPr sz="1900"/>
          </a:p>
          <a:p>
            <a:pPr marL="0" lvl="0" indent="0" algn="l" rtl="0">
              <a:lnSpc>
                <a:spcPct val="100000"/>
              </a:lnSpc>
              <a:spcBef>
                <a:spcPts val="1000"/>
              </a:spcBef>
              <a:spcAft>
                <a:spcPts val="1000"/>
              </a:spcAft>
              <a:buSzPts val="2000"/>
              <a:buNone/>
            </a:pP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c773936eaf_0_152"/>
          <p:cNvSpPr/>
          <p:nvPr/>
        </p:nvSpPr>
        <p:spPr>
          <a:xfrm>
            <a:off x="370425" y="1934625"/>
            <a:ext cx="2910600" cy="1037100"/>
          </a:xfrm>
          <a:prstGeom prst="snip1Rect">
            <a:avLst>
              <a:gd name="adj" fmla="val 16667"/>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2c773936eaf_0_152"/>
          <p:cNvSpPr txBox="1">
            <a:spLocks noGrp="1"/>
          </p:cNvSpPr>
          <p:nvPr>
            <p:ph type="title"/>
          </p:nvPr>
        </p:nvSpPr>
        <p:spPr>
          <a:xfrm>
            <a:off x="327146" y="234638"/>
            <a:ext cx="84108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B20201"/>
              </a:buClr>
              <a:buSzPts val="3300"/>
              <a:buFont typeface="Arial"/>
              <a:buNone/>
            </a:pPr>
            <a:r>
              <a:rPr lang="en" sz="3400"/>
              <a:t>What information goes on a poster?</a:t>
            </a:r>
            <a:endParaRPr sz="3400"/>
          </a:p>
        </p:txBody>
      </p:sp>
      <p:pic>
        <p:nvPicPr>
          <p:cNvPr id="334" name="Google Shape;334;g2c773936eaf_0_152"/>
          <p:cNvPicPr preferRelativeResize="0"/>
          <p:nvPr/>
        </p:nvPicPr>
        <p:blipFill rotWithShape="1">
          <a:blip r:embed="rId3">
            <a:alphaModFix/>
          </a:blip>
          <a:srcRect b="2477"/>
          <a:stretch/>
        </p:blipFill>
        <p:spPr>
          <a:xfrm>
            <a:off x="3512225" y="1261775"/>
            <a:ext cx="4686500" cy="3427826"/>
          </a:xfrm>
          <a:prstGeom prst="rect">
            <a:avLst/>
          </a:prstGeom>
          <a:noFill/>
          <a:ln w="9525" cap="flat" cmpd="sng">
            <a:solidFill>
              <a:schemeClr val="dk1"/>
            </a:solidFill>
            <a:prstDash val="solid"/>
            <a:round/>
            <a:headEnd type="none" w="sm" len="sm"/>
            <a:tailEnd type="none" w="sm" len="sm"/>
          </a:ln>
        </p:spPr>
      </p:pic>
      <p:sp>
        <p:nvSpPr>
          <p:cNvPr id="335" name="Google Shape;335;g2c773936eaf_0_152"/>
          <p:cNvSpPr/>
          <p:nvPr/>
        </p:nvSpPr>
        <p:spPr>
          <a:xfrm>
            <a:off x="6515100" y="4010150"/>
            <a:ext cx="1418100" cy="613800"/>
          </a:xfrm>
          <a:prstGeom prst="ellipse">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2c773936eaf_0_152"/>
          <p:cNvSpPr txBox="1"/>
          <p:nvPr/>
        </p:nvSpPr>
        <p:spPr>
          <a:xfrm>
            <a:off x="407475" y="2073400"/>
            <a:ext cx="2836500" cy="95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4. Citations and </a:t>
            </a:r>
            <a:br>
              <a:rPr lang="en" sz="2000" b="0" i="0" u="none" strike="noStrike" cap="none">
                <a:solidFill>
                  <a:srgbClr val="000000"/>
                </a:solidFill>
                <a:latin typeface="Arial"/>
                <a:ea typeface="Arial"/>
                <a:cs typeface="Arial"/>
                <a:sym typeface="Arial"/>
              </a:rPr>
            </a:br>
            <a:r>
              <a:rPr lang="en" sz="2000" b="0" i="0" u="none" strike="noStrike" cap="none">
                <a:solidFill>
                  <a:srgbClr val="000000"/>
                </a:solidFill>
                <a:latin typeface="Arial"/>
                <a:ea typeface="Arial"/>
                <a:cs typeface="Arial"/>
                <a:sym typeface="Arial"/>
              </a:rPr>
              <a:t>    Acknowledgements</a:t>
            </a:r>
            <a:endParaRPr sz="2000" b="0" i="0" u="none" strike="noStrike" cap="none">
              <a:solidFill>
                <a:srgbClr val="000000"/>
              </a:solidFill>
              <a:latin typeface="Arial"/>
              <a:ea typeface="Arial"/>
              <a:cs typeface="Arial"/>
              <a:sym typeface="Arial"/>
            </a:endParaRPr>
          </a:p>
        </p:txBody>
      </p:sp>
      <p:sp>
        <p:nvSpPr>
          <p:cNvPr id="337" name="Google Shape;337;g2c773936eaf_0_152"/>
          <p:cNvSpPr/>
          <p:nvPr/>
        </p:nvSpPr>
        <p:spPr>
          <a:xfrm>
            <a:off x="3557250" y="1856250"/>
            <a:ext cx="1491000" cy="132300"/>
          </a:xfrm>
          <a:prstGeom prst="roundRect">
            <a:avLst>
              <a:gd name="adj" fmla="val 16667"/>
            </a:avLst>
          </a:prstGeom>
          <a:solidFill>
            <a:srgbClr val="444283"/>
          </a:solidFill>
          <a:ln w="9525" cap="flat" cmpd="sng">
            <a:solidFill>
              <a:srgbClr val="44428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2c773936eaf_0_152"/>
          <p:cNvSpPr txBox="1"/>
          <p:nvPr/>
        </p:nvSpPr>
        <p:spPr>
          <a:xfrm>
            <a:off x="3905225" y="1768925"/>
            <a:ext cx="922500" cy="1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EFEFEF"/>
                </a:solidFill>
                <a:latin typeface="Arial"/>
                <a:ea typeface="Arial"/>
                <a:cs typeface="Arial"/>
                <a:sym typeface="Arial"/>
              </a:rPr>
              <a:t>Introduction</a:t>
            </a:r>
            <a:endParaRPr sz="400" b="1" i="0" u="none" strike="noStrike" cap="none">
              <a:solidFill>
                <a:srgbClr val="EFEFEF"/>
              </a:solidFill>
              <a:latin typeface="Arial"/>
              <a:ea typeface="Arial"/>
              <a:cs typeface="Arial"/>
              <a:sym typeface="Arial"/>
            </a:endParaRPr>
          </a:p>
        </p:txBody>
      </p:sp>
      <p:cxnSp>
        <p:nvCxnSpPr>
          <p:cNvPr id="339" name="Google Shape;339;g2c773936eaf_0_152"/>
          <p:cNvCxnSpPr>
            <a:stCxn id="335" idx="2"/>
            <a:endCxn id="336" idx="3"/>
          </p:cNvCxnSpPr>
          <p:nvPr/>
        </p:nvCxnSpPr>
        <p:spPr>
          <a:xfrm rot="10800000">
            <a:off x="3243900" y="2551250"/>
            <a:ext cx="3271200" cy="1765800"/>
          </a:xfrm>
          <a:prstGeom prst="straightConnector1">
            <a:avLst/>
          </a:prstGeom>
          <a:noFill/>
          <a:ln w="28575" cap="flat" cmpd="sng">
            <a:solidFill>
              <a:srgbClr val="9B0000"/>
            </a:solidFill>
            <a:prstDash val="solid"/>
            <a:round/>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c773936eaf_0_163"/>
          <p:cNvSpPr txBox="1">
            <a:spLocks noGrp="1"/>
          </p:cNvSpPr>
          <p:nvPr>
            <p:ph type="title"/>
          </p:nvPr>
        </p:nvSpPr>
        <p:spPr>
          <a:xfrm>
            <a:off x="202981" y="21078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B20201"/>
              </a:buClr>
              <a:buSzPts val="3300"/>
              <a:buFont typeface="Arial"/>
              <a:buNone/>
            </a:pPr>
            <a:r>
              <a:rPr lang="en" sz="3400">
                <a:solidFill>
                  <a:srgbClr val="B10202"/>
                </a:solidFill>
              </a:rPr>
              <a:t>References</a:t>
            </a:r>
            <a:endParaRPr sz="3400">
              <a:solidFill>
                <a:srgbClr val="B10202"/>
              </a:solidFill>
            </a:endParaRPr>
          </a:p>
        </p:txBody>
      </p:sp>
      <p:sp>
        <p:nvSpPr>
          <p:cNvPr id="345" name="Google Shape;345;g2c773936eaf_0_163"/>
          <p:cNvSpPr txBox="1">
            <a:spLocks noGrp="1"/>
          </p:cNvSpPr>
          <p:nvPr>
            <p:ph type="body" idx="1"/>
          </p:nvPr>
        </p:nvSpPr>
        <p:spPr>
          <a:xfrm>
            <a:off x="444825" y="1171725"/>
            <a:ext cx="5019900" cy="3263400"/>
          </a:xfrm>
          <a:prstGeom prst="rect">
            <a:avLst/>
          </a:prstGeom>
          <a:noFill/>
          <a:ln>
            <a:noFill/>
          </a:ln>
        </p:spPr>
        <p:txBody>
          <a:bodyPr spcFirstLastPara="1" wrap="square" lIns="68575" tIns="34275" rIns="68575" bIns="34275" anchor="t" anchorCtr="0">
            <a:noAutofit/>
          </a:bodyPr>
          <a:lstStyle/>
          <a:p>
            <a:pPr marL="457200" lvl="0" indent="-381000" algn="l" rtl="0">
              <a:lnSpc>
                <a:spcPct val="100000"/>
              </a:lnSpc>
              <a:spcBef>
                <a:spcPts val="0"/>
              </a:spcBef>
              <a:spcAft>
                <a:spcPts val="0"/>
              </a:spcAft>
              <a:buSzPts val="2400"/>
              <a:buChar char="●"/>
            </a:pPr>
            <a:r>
              <a:rPr lang="en" sz="2400"/>
              <a:t>Usually short</a:t>
            </a:r>
            <a:endParaRPr sz="2400"/>
          </a:p>
          <a:p>
            <a:pPr marL="457200" lvl="0" indent="-381000" algn="l" rtl="0">
              <a:lnSpc>
                <a:spcPct val="100000"/>
              </a:lnSpc>
              <a:spcBef>
                <a:spcPts val="1000"/>
              </a:spcBef>
              <a:spcAft>
                <a:spcPts val="0"/>
              </a:spcAft>
              <a:buSzPts val="2400"/>
              <a:buChar char="●"/>
            </a:pPr>
            <a:r>
              <a:rPr lang="en" sz="2400"/>
              <a:t>Reference sources utilized on the poster</a:t>
            </a:r>
            <a:endParaRPr sz="2400"/>
          </a:p>
          <a:p>
            <a:pPr marL="914400" lvl="1" indent="-381000" algn="l" rtl="0">
              <a:lnSpc>
                <a:spcPct val="100000"/>
              </a:lnSpc>
              <a:spcBef>
                <a:spcPts val="1000"/>
              </a:spcBef>
              <a:spcAft>
                <a:spcPts val="1000"/>
              </a:spcAft>
              <a:buSzPts val="2400"/>
              <a:buChar char="○"/>
            </a:pPr>
            <a:r>
              <a:rPr lang="en" sz="2400"/>
              <a:t>If it’s cited, it needs a reference </a:t>
            </a:r>
            <a:endParaRPr sz="2400"/>
          </a:p>
        </p:txBody>
      </p:sp>
      <p:pic>
        <p:nvPicPr>
          <p:cNvPr id="346" name="Google Shape;346;g2c773936eaf_0_163" descr="Text, letter&#10;&#10;Description automatically generated"/>
          <p:cNvPicPr preferRelativeResize="0">
            <a:picLocks noGrp="1"/>
          </p:cNvPicPr>
          <p:nvPr>
            <p:ph type="body" idx="2"/>
          </p:nvPr>
        </p:nvPicPr>
        <p:blipFill rotWithShape="1">
          <a:blip r:embed="rId3">
            <a:alphaModFix/>
          </a:blip>
          <a:srcRect r="34725"/>
          <a:stretch/>
        </p:blipFill>
        <p:spPr>
          <a:xfrm>
            <a:off x="5464721" y="1369219"/>
            <a:ext cx="3476400" cy="2995800"/>
          </a:xfrm>
          <a:prstGeom prst="rect">
            <a:avLst/>
          </a:prstGeom>
          <a:noFill/>
          <a:ln>
            <a:noFill/>
          </a:ln>
        </p:spPr>
      </p:pic>
      <p:sp>
        <p:nvSpPr>
          <p:cNvPr id="347" name="Google Shape;347;g2c773936eaf_0_163"/>
          <p:cNvSpPr/>
          <p:nvPr/>
        </p:nvSpPr>
        <p:spPr>
          <a:xfrm>
            <a:off x="5464725" y="1369225"/>
            <a:ext cx="3476400" cy="1975500"/>
          </a:xfrm>
          <a:prstGeom prst="rect">
            <a:avLst/>
          </a:prstGeom>
          <a:noFill/>
          <a:ln w="38100"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c773936eaf_0_4"/>
          <p:cNvSpPr txBox="1">
            <a:spLocks noGrp="1"/>
          </p:cNvSpPr>
          <p:nvPr>
            <p:ph type="title"/>
          </p:nvPr>
        </p:nvSpPr>
        <p:spPr>
          <a:xfrm>
            <a:off x="341156" y="19540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B20201"/>
              </a:buClr>
              <a:buSzPts val="3300"/>
              <a:buFont typeface="Arial"/>
              <a:buNone/>
            </a:pPr>
            <a:r>
              <a:rPr lang="en" sz="3400">
                <a:solidFill>
                  <a:srgbClr val="B10202"/>
                </a:solidFill>
              </a:rPr>
              <a:t>In this workshop, we will. . . 	</a:t>
            </a:r>
            <a:endParaRPr sz="3400">
              <a:solidFill>
                <a:srgbClr val="B10202"/>
              </a:solidFill>
            </a:endParaRPr>
          </a:p>
        </p:txBody>
      </p:sp>
      <p:sp>
        <p:nvSpPr>
          <p:cNvPr id="169" name="Google Shape;169;g2c773936eaf_0_4"/>
          <p:cNvSpPr txBox="1">
            <a:spLocks noGrp="1"/>
          </p:cNvSpPr>
          <p:nvPr>
            <p:ph type="body" idx="1"/>
          </p:nvPr>
        </p:nvSpPr>
        <p:spPr>
          <a:xfrm>
            <a:off x="1315275" y="1369225"/>
            <a:ext cx="7057500" cy="32634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dk1"/>
              </a:buClr>
              <a:buSzPts val="2000"/>
              <a:buNone/>
            </a:pPr>
            <a:r>
              <a:rPr lang="en" sz="2400"/>
              <a:t>Review the purpose of poster presentations</a:t>
            </a:r>
            <a:endParaRPr sz="2400"/>
          </a:p>
          <a:p>
            <a:pPr marL="0" lvl="0" indent="0" algn="l" rtl="0">
              <a:lnSpc>
                <a:spcPct val="100000"/>
              </a:lnSpc>
              <a:spcBef>
                <a:spcPts val="1400"/>
              </a:spcBef>
              <a:spcAft>
                <a:spcPts val="0"/>
              </a:spcAft>
              <a:buClr>
                <a:schemeClr val="dk1"/>
              </a:buClr>
              <a:buSzPts val="2000"/>
              <a:buNone/>
            </a:pPr>
            <a:r>
              <a:rPr lang="en" sz="2400"/>
              <a:t>Identify qualities of effective posters</a:t>
            </a:r>
            <a:endParaRPr sz="2400"/>
          </a:p>
          <a:p>
            <a:pPr marL="0" lvl="0" indent="0" algn="l" rtl="0">
              <a:lnSpc>
                <a:spcPct val="100000"/>
              </a:lnSpc>
              <a:spcBef>
                <a:spcPts val="1400"/>
              </a:spcBef>
              <a:spcAft>
                <a:spcPts val="0"/>
              </a:spcAft>
              <a:buClr>
                <a:schemeClr val="dk1"/>
              </a:buClr>
              <a:buSzPts val="2000"/>
              <a:buNone/>
            </a:pPr>
            <a:r>
              <a:rPr lang="en" sz="2400"/>
              <a:t>Discuss audience</a:t>
            </a:r>
            <a:endParaRPr sz="2400"/>
          </a:p>
          <a:p>
            <a:pPr marL="0" lvl="0" indent="0" algn="l" rtl="0">
              <a:lnSpc>
                <a:spcPct val="100000"/>
              </a:lnSpc>
              <a:spcBef>
                <a:spcPts val="1400"/>
              </a:spcBef>
              <a:spcAft>
                <a:spcPts val="0"/>
              </a:spcAft>
              <a:buClr>
                <a:schemeClr val="dk1"/>
              </a:buClr>
              <a:buSzPts val="2000"/>
              <a:buNone/>
            </a:pPr>
            <a:r>
              <a:rPr lang="en" sz="2400"/>
              <a:t>Discuss the necessary written components </a:t>
            </a:r>
            <a:endParaRPr sz="2400"/>
          </a:p>
        </p:txBody>
      </p:sp>
      <p:sp>
        <p:nvSpPr>
          <p:cNvPr id="170" name="Google Shape;170;g2c773936eaf_0_4"/>
          <p:cNvSpPr/>
          <p:nvPr/>
        </p:nvSpPr>
        <p:spPr>
          <a:xfrm>
            <a:off x="737825" y="1424025"/>
            <a:ext cx="310200" cy="309600"/>
          </a:xfrm>
          <a:prstGeom prst="ellipse">
            <a:avLst/>
          </a:prstGeom>
          <a:solidFill>
            <a:srgbClr val="B10202"/>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c773936eaf_0_4"/>
          <p:cNvSpPr txBox="1"/>
          <p:nvPr/>
        </p:nvSpPr>
        <p:spPr>
          <a:xfrm>
            <a:off x="715850" y="1324750"/>
            <a:ext cx="224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1</a:t>
            </a:r>
            <a:endParaRPr sz="2000" b="1" i="0" u="none" strike="noStrike" cap="none">
              <a:solidFill>
                <a:schemeClr val="lt1"/>
              </a:solidFill>
              <a:latin typeface="Arial"/>
              <a:ea typeface="Arial"/>
              <a:cs typeface="Arial"/>
              <a:sym typeface="Arial"/>
            </a:endParaRPr>
          </a:p>
        </p:txBody>
      </p:sp>
      <p:sp>
        <p:nvSpPr>
          <p:cNvPr id="172" name="Google Shape;172;g2c773936eaf_0_4"/>
          <p:cNvSpPr/>
          <p:nvPr/>
        </p:nvSpPr>
        <p:spPr>
          <a:xfrm>
            <a:off x="748800" y="1980275"/>
            <a:ext cx="310200" cy="309600"/>
          </a:xfrm>
          <a:prstGeom prst="ellipse">
            <a:avLst/>
          </a:prstGeom>
          <a:solidFill>
            <a:srgbClr val="B10202"/>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c773936eaf_0_4"/>
          <p:cNvSpPr txBox="1"/>
          <p:nvPr/>
        </p:nvSpPr>
        <p:spPr>
          <a:xfrm>
            <a:off x="737825" y="1881000"/>
            <a:ext cx="224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2</a:t>
            </a:r>
            <a:endParaRPr sz="2000" b="1" i="0" u="none" strike="noStrike" cap="none">
              <a:solidFill>
                <a:schemeClr val="lt1"/>
              </a:solidFill>
              <a:latin typeface="Arial"/>
              <a:ea typeface="Arial"/>
              <a:cs typeface="Arial"/>
              <a:sym typeface="Arial"/>
            </a:endParaRPr>
          </a:p>
        </p:txBody>
      </p:sp>
      <p:sp>
        <p:nvSpPr>
          <p:cNvPr id="174" name="Google Shape;174;g2c773936eaf_0_4"/>
          <p:cNvSpPr/>
          <p:nvPr/>
        </p:nvSpPr>
        <p:spPr>
          <a:xfrm>
            <a:off x="754288" y="2509850"/>
            <a:ext cx="310200" cy="309600"/>
          </a:xfrm>
          <a:prstGeom prst="ellipse">
            <a:avLst/>
          </a:prstGeom>
          <a:solidFill>
            <a:srgbClr val="B10202"/>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c773936eaf_0_4"/>
          <p:cNvSpPr txBox="1"/>
          <p:nvPr/>
        </p:nvSpPr>
        <p:spPr>
          <a:xfrm>
            <a:off x="743313" y="2410575"/>
            <a:ext cx="224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3</a:t>
            </a:r>
            <a:endParaRPr sz="2000" b="1" i="0" u="none" strike="noStrike" cap="none">
              <a:solidFill>
                <a:schemeClr val="lt1"/>
              </a:solidFill>
              <a:latin typeface="Arial"/>
              <a:ea typeface="Arial"/>
              <a:cs typeface="Arial"/>
              <a:sym typeface="Arial"/>
            </a:endParaRPr>
          </a:p>
        </p:txBody>
      </p:sp>
      <p:sp>
        <p:nvSpPr>
          <p:cNvPr id="176" name="Google Shape;176;g2c773936eaf_0_4"/>
          <p:cNvSpPr/>
          <p:nvPr/>
        </p:nvSpPr>
        <p:spPr>
          <a:xfrm>
            <a:off x="759775" y="3039425"/>
            <a:ext cx="310200" cy="309600"/>
          </a:xfrm>
          <a:prstGeom prst="ellipse">
            <a:avLst/>
          </a:prstGeom>
          <a:solidFill>
            <a:srgbClr val="B10202"/>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2c773936eaf_0_4"/>
          <p:cNvSpPr txBox="1"/>
          <p:nvPr/>
        </p:nvSpPr>
        <p:spPr>
          <a:xfrm>
            <a:off x="737825" y="2940150"/>
            <a:ext cx="224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4</a:t>
            </a:r>
            <a:endParaRPr sz="2000" b="1"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c773936eaf_0_170"/>
          <p:cNvSpPr txBox="1">
            <a:spLocks noGrp="1"/>
          </p:cNvSpPr>
          <p:nvPr>
            <p:ph type="title"/>
          </p:nvPr>
        </p:nvSpPr>
        <p:spPr>
          <a:xfrm>
            <a:off x="202981" y="21078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B20201"/>
              </a:buClr>
              <a:buSzPts val="3300"/>
              <a:buFont typeface="Arial"/>
              <a:buNone/>
            </a:pPr>
            <a:r>
              <a:rPr lang="en" sz="3400">
                <a:solidFill>
                  <a:srgbClr val="B10202"/>
                </a:solidFill>
              </a:rPr>
              <a:t>Acknowledgments </a:t>
            </a:r>
            <a:endParaRPr sz="3400">
              <a:solidFill>
                <a:srgbClr val="B10202"/>
              </a:solidFill>
            </a:endParaRPr>
          </a:p>
        </p:txBody>
      </p:sp>
      <p:sp>
        <p:nvSpPr>
          <p:cNvPr id="353" name="Google Shape;353;g2c773936eaf_0_170"/>
          <p:cNvSpPr txBox="1">
            <a:spLocks noGrp="1"/>
          </p:cNvSpPr>
          <p:nvPr>
            <p:ph type="body" idx="1"/>
          </p:nvPr>
        </p:nvSpPr>
        <p:spPr>
          <a:xfrm>
            <a:off x="444825" y="1171725"/>
            <a:ext cx="5019900" cy="3263400"/>
          </a:xfrm>
          <a:prstGeom prst="rect">
            <a:avLst/>
          </a:prstGeom>
          <a:noFill/>
          <a:ln>
            <a:noFill/>
          </a:ln>
        </p:spPr>
        <p:txBody>
          <a:bodyPr spcFirstLastPara="1" wrap="square" lIns="68575" tIns="34275" rIns="68575" bIns="34275" anchor="t" anchorCtr="0">
            <a:noAutofit/>
          </a:bodyPr>
          <a:lstStyle/>
          <a:p>
            <a:pPr marL="457200" lvl="0" indent="-381000" algn="l" rtl="0">
              <a:lnSpc>
                <a:spcPct val="100000"/>
              </a:lnSpc>
              <a:spcBef>
                <a:spcPts val="900"/>
              </a:spcBef>
              <a:spcAft>
                <a:spcPts val="0"/>
              </a:spcAft>
              <a:buSzPts val="2400"/>
              <a:buChar char="●"/>
            </a:pPr>
            <a:r>
              <a:rPr lang="en" sz="2400"/>
              <a:t>Thank faculty, staff, and advisors who supported you</a:t>
            </a:r>
            <a:endParaRPr sz="2400"/>
          </a:p>
          <a:p>
            <a:pPr marL="457200" lvl="0" indent="-381000" algn="l" rtl="0">
              <a:lnSpc>
                <a:spcPct val="100000"/>
              </a:lnSpc>
              <a:spcBef>
                <a:spcPts val="1000"/>
              </a:spcBef>
              <a:spcAft>
                <a:spcPts val="1000"/>
              </a:spcAft>
              <a:buSzPts val="2400"/>
              <a:buChar char="●"/>
            </a:pPr>
            <a:r>
              <a:rPr lang="en" sz="2400"/>
              <a:t>Identify funding sources if any</a:t>
            </a:r>
            <a:endParaRPr sz="2400"/>
          </a:p>
        </p:txBody>
      </p:sp>
      <p:pic>
        <p:nvPicPr>
          <p:cNvPr id="354" name="Google Shape;354;g2c773936eaf_0_170" descr="Text, letter&#10;&#10;Description automatically generated"/>
          <p:cNvPicPr preferRelativeResize="0">
            <a:picLocks noGrp="1"/>
          </p:cNvPicPr>
          <p:nvPr>
            <p:ph type="body" idx="2"/>
          </p:nvPr>
        </p:nvPicPr>
        <p:blipFill rotWithShape="1">
          <a:blip r:embed="rId3">
            <a:alphaModFix/>
          </a:blip>
          <a:srcRect r="34725"/>
          <a:stretch/>
        </p:blipFill>
        <p:spPr>
          <a:xfrm>
            <a:off x="5464721" y="1369219"/>
            <a:ext cx="3476400" cy="2995800"/>
          </a:xfrm>
          <a:prstGeom prst="rect">
            <a:avLst/>
          </a:prstGeom>
          <a:noFill/>
          <a:ln>
            <a:noFill/>
          </a:ln>
        </p:spPr>
      </p:pic>
      <p:sp>
        <p:nvSpPr>
          <p:cNvPr id="355" name="Google Shape;355;g2c773936eaf_0_170"/>
          <p:cNvSpPr/>
          <p:nvPr/>
        </p:nvSpPr>
        <p:spPr>
          <a:xfrm>
            <a:off x="5464725" y="3311600"/>
            <a:ext cx="3476400" cy="1053300"/>
          </a:xfrm>
          <a:prstGeom prst="rect">
            <a:avLst/>
          </a:prstGeom>
          <a:noFill/>
          <a:ln w="38100"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c773936eaf_0_177"/>
          <p:cNvSpPr/>
          <p:nvPr/>
        </p:nvSpPr>
        <p:spPr>
          <a:xfrm>
            <a:off x="370425" y="2005725"/>
            <a:ext cx="2910600" cy="613800"/>
          </a:xfrm>
          <a:prstGeom prst="snip1Rect">
            <a:avLst>
              <a:gd name="adj" fmla="val 16667"/>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2c773936eaf_0_177"/>
          <p:cNvSpPr txBox="1">
            <a:spLocks noGrp="1"/>
          </p:cNvSpPr>
          <p:nvPr>
            <p:ph type="title"/>
          </p:nvPr>
        </p:nvSpPr>
        <p:spPr>
          <a:xfrm>
            <a:off x="327146" y="234638"/>
            <a:ext cx="84108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B20201"/>
              </a:buClr>
              <a:buSzPts val="3300"/>
              <a:buFont typeface="Arial"/>
              <a:buNone/>
            </a:pPr>
            <a:r>
              <a:rPr lang="en" sz="3400"/>
              <a:t>What information goes on a poster?</a:t>
            </a:r>
            <a:endParaRPr sz="3400"/>
          </a:p>
        </p:txBody>
      </p:sp>
      <p:pic>
        <p:nvPicPr>
          <p:cNvPr id="362" name="Google Shape;362;g2c773936eaf_0_177"/>
          <p:cNvPicPr preferRelativeResize="0"/>
          <p:nvPr/>
        </p:nvPicPr>
        <p:blipFill rotWithShape="1">
          <a:blip r:embed="rId3">
            <a:alphaModFix/>
          </a:blip>
          <a:srcRect b="2477"/>
          <a:stretch/>
        </p:blipFill>
        <p:spPr>
          <a:xfrm>
            <a:off x="3512225" y="1261775"/>
            <a:ext cx="4686500" cy="3427826"/>
          </a:xfrm>
          <a:prstGeom prst="rect">
            <a:avLst/>
          </a:prstGeom>
          <a:noFill/>
          <a:ln w="9525" cap="flat" cmpd="sng">
            <a:solidFill>
              <a:schemeClr val="dk1"/>
            </a:solidFill>
            <a:prstDash val="solid"/>
            <a:round/>
            <a:headEnd type="none" w="sm" len="sm"/>
            <a:tailEnd type="none" w="sm" len="sm"/>
          </a:ln>
        </p:spPr>
      </p:pic>
      <p:sp>
        <p:nvSpPr>
          <p:cNvPr id="363" name="Google Shape;363;g2c773936eaf_0_177"/>
          <p:cNvSpPr/>
          <p:nvPr/>
        </p:nvSpPr>
        <p:spPr>
          <a:xfrm>
            <a:off x="5200650" y="1988550"/>
            <a:ext cx="1418100" cy="613800"/>
          </a:xfrm>
          <a:prstGeom prst="ellipse">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2c773936eaf_0_177"/>
          <p:cNvSpPr txBox="1"/>
          <p:nvPr/>
        </p:nvSpPr>
        <p:spPr>
          <a:xfrm>
            <a:off x="407475" y="2073400"/>
            <a:ext cx="2836500" cy="95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5. Visuals</a:t>
            </a:r>
            <a:endParaRPr sz="2000" b="0" i="0" u="none" strike="noStrike" cap="none">
              <a:solidFill>
                <a:srgbClr val="000000"/>
              </a:solidFill>
              <a:latin typeface="Arial"/>
              <a:ea typeface="Arial"/>
              <a:cs typeface="Arial"/>
              <a:sym typeface="Arial"/>
            </a:endParaRPr>
          </a:p>
        </p:txBody>
      </p:sp>
      <p:sp>
        <p:nvSpPr>
          <p:cNvPr id="365" name="Google Shape;365;g2c773936eaf_0_177"/>
          <p:cNvSpPr/>
          <p:nvPr/>
        </p:nvSpPr>
        <p:spPr>
          <a:xfrm>
            <a:off x="3557250" y="1856250"/>
            <a:ext cx="1491000" cy="132300"/>
          </a:xfrm>
          <a:prstGeom prst="roundRect">
            <a:avLst>
              <a:gd name="adj" fmla="val 16667"/>
            </a:avLst>
          </a:prstGeom>
          <a:solidFill>
            <a:srgbClr val="444283"/>
          </a:solidFill>
          <a:ln w="9525" cap="flat" cmpd="sng">
            <a:solidFill>
              <a:srgbClr val="44428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2c773936eaf_0_177"/>
          <p:cNvSpPr txBox="1"/>
          <p:nvPr/>
        </p:nvSpPr>
        <p:spPr>
          <a:xfrm>
            <a:off x="3905225" y="1768925"/>
            <a:ext cx="922500" cy="1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EFEFEF"/>
                </a:solidFill>
                <a:latin typeface="Arial"/>
                <a:ea typeface="Arial"/>
                <a:cs typeface="Arial"/>
                <a:sym typeface="Arial"/>
              </a:rPr>
              <a:t>Introduction</a:t>
            </a:r>
            <a:endParaRPr sz="400" b="1" i="0" u="none" strike="noStrike" cap="none">
              <a:solidFill>
                <a:srgbClr val="EFEFEF"/>
              </a:solidFill>
              <a:latin typeface="Arial"/>
              <a:ea typeface="Arial"/>
              <a:cs typeface="Arial"/>
              <a:sym typeface="Arial"/>
            </a:endParaRPr>
          </a:p>
        </p:txBody>
      </p:sp>
      <p:cxnSp>
        <p:nvCxnSpPr>
          <p:cNvPr id="367" name="Google Shape;367;g2c773936eaf_0_177"/>
          <p:cNvCxnSpPr>
            <a:stCxn id="363" idx="2"/>
          </p:cNvCxnSpPr>
          <p:nvPr/>
        </p:nvCxnSpPr>
        <p:spPr>
          <a:xfrm flipH="1">
            <a:off x="3295650" y="2295450"/>
            <a:ext cx="1905000" cy="9600"/>
          </a:xfrm>
          <a:prstGeom prst="straightConnector1">
            <a:avLst/>
          </a:prstGeom>
          <a:noFill/>
          <a:ln w="28575" cap="flat" cmpd="sng">
            <a:solidFill>
              <a:srgbClr val="9B0000"/>
            </a:solidFill>
            <a:prstDash val="solid"/>
            <a:round/>
            <a:headEnd type="none" w="sm" len="sm"/>
            <a:tailEnd type="none" w="sm" len="sm"/>
          </a:ln>
        </p:spPr>
      </p:cxnSp>
      <p:sp>
        <p:nvSpPr>
          <p:cNvPr id="368" name="Google Shape;368;g2c773936eaf_0_177"/>
          <p:cNvSpPr/>
          <p:nvPr/>
        </p:nvSpPr>
        <p:spPr>
          <a:xfrm>
            <a:off x="7422147" y="1970175"/>
            <a:ext cx="768300" cy="613800"/>
          </a:xfrm>
          <a:prstGeom prst="ellipse">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9" name="Google Shape;369;g2c773936eaf_0_177"/>
          <p:cNvCxnSpPr>
            <a:stCxn id="368" idx="2"/>
          </p:cNvCxnSpPr>
          <p:nvPr/>
        </p:nvCxnSpPr>
        <p:spPr>
          <a:xfrm flipH="1">
            <a:off x="6618747" y="2277075"/>
            <a:ext cx="803400" cy="9600"/>
          </a:xfrm>
          <a:prstGeom prst="straightConnector1">
            <a:avLst/>
          </a:prstGeom>
          <a:noFill/>
          <a:ln w="28575" cap="flat" cmpd="sng">
            <a:solidFill>
              <a:srgbClr val="9B0000"/>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pSp>
        <p:nvGrpSpPr>
          <p:cNvPr id="374" name="Google Shape;374;g2c773936eaf_0_190"/>
          <p:cNvGrpSpPr/>
          <p:nvPr/>
        </p:nvGrpSpPr>
        <p:grpSpPr>
          <a:xfrm>
            <a:off x="1143000" y="0"/>
            <a:ext cx="6857999" cy="5143500"/>
            <a:chOff x="1143000" y="0"/>
            <a:chExt cx="6857999" cy="5143500"/>
          </a:xfrm>
        </p:grpSpPr>
        <p:pic>
          <p:nvPicPr>
            <p:cNvPr id="375" name="Google Shape;375;g2c773936eaf_0_190"/>
            <p:cNvPicPr preferRelativeResize="0"/>
            <p:nvPr/>
          </p:nvPicPr>
          <p:blipFill rotWithShape="1">
            <a:blip r:embed="rId3">
              <a:alphaModFix/>
            </a:blip>
            <a:srcRect/>
            <a:stretch/>
          </p:blipFill>
          <p:spPr>
            <a:xfrm>
              <a:off x="1143000" y="0"/>
              <a:ext cx="6857999" cy="5143500"/>
            </a:xfrm>
            <a:prstGeom prst="rect">
              <a:avLst/>
            </a:prstGeom>
            <a:noFill/>
            <a:ln>
              <a:noFill/>
            </a:ln>
          </p:spPr>
        </p:pic>
        <p:sp>
          <p:nvSpPr>
            <p:cNvPr id="376" name="Google Shape;376;g2c773936eaf_0_190"/>
            <p:cNvSpPr/>
            <p:nvPr/>
          </p:nvSpPr>
          <p:spPr>
            <a:xfrm>
              <a:off x="6026075" y="205075"/>
              <a:ext cx="1910700" cy="212700"/>
            </a:xfrm>
            <a:prstGeom prst="rect">
              <a:avLst/>
            </a:prstGeom>
            <a:solidFill>
              <a:srgbClr val="030303"/>
            </a:solid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1212"/>
                </a:solidFill>
                <a:latin typeface="Arial"/>
                <a:ea typeface="Arial"/>
                <a:cs typeface="Arial"/>
                <a:sym typeface="Arial"/>
              </a:endParaRPr>
            </a:p>
          </p:txBody>
        </p:sp>
        <p:sp>
          <p:nvSpPr>
            <p:cNvPr id="377" name="Google Shape;377;g2c773936eaf_0_190"/>
            <p:cNvSpPr/>
            <p:nvPr/>
          </p:nvSpPr>
          <p:spPr>
            <a:xfrm>
              <a:off x="3700450" y="667250"/>
              <a:ext cx="1910700" cy="212700"/>
            </a:xfrm>
            <a:prstGeom prst="rect">
              <a:avLst/>
            </a:prstGeom>
            <a:solidFill>
              <a:srgbClr val="030303"/>
            </a:solid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1212"/>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2" name="Google Shape;382;g2c773936eaf_0_197"/>
          <p:cNvGrpSpPr/>
          <p:nvPr/>
        </p:nvGrpSpPr>
        <p:grpSpPr>
          <a:xfrm>
            <a:off x="1143000" y="0"/>
            <a:ext cx="6857999" cy="5143500"/>
            <a:chOff x="1143000" y="0"/>
            <a:chExt cx="6857999" cy="5143500"/>
          </a:xfrm>
        </p:grpSpPr>
        <p:pic>
          <p:nvPicPr>
            <p:cNvPr id="383" name="Google Shape;383;g2c773936eaf_0_197"/>
            <p:cNvPicPr preferRelativeResize="0"/>
            <p:nvPr/>
          </p:nvPicPr>
          <p:blipFill rotWithShape="1">
            <a:blip r:embed="rId3">
              <a:alphaModFix/>
            </a:blip>
            <a:srcRect/>
            <a:stretch/>
          </p:blipFill>
          <p:spPr>
            <a:xfrm>
              <a:off x="1143000" y="0"/>
              <a:ext cx="6857999" cy="5143500"/>
            </a:xfrm>
            <a:prstGeom prst="rect">
              <a:avLst/>
            </a:prstGeom>
            <a:noFill/>
            <a:ln>
              <a:noFill/>
            </a:ln>
          </p:spPr>
        </p:pic>
        <p:sp>
          <p:nvSpPr>
            <p:cNvPr id="384" name="Google Shape;384;g2c773936eaf_0_197"/>
            <p:cNvSpPr/>
            <p:nvPr/>
          </p:nvSpPr>
          <p:spPr>
            <a:xfrm>
              <a:off x="3133700" y="543450"/>
              <a:ext cx="2793600" cy="142500"/>
            </a:xfrm>
            <a:prstGeom prst="rect">
              <a:avLst/>
            </a:prstGeom>
            <a:solidFill>
              <a:srgbClr val="CAE0F1"/>
            </a:solidFill>
            <a:ln w="9525" cap="flat" cmpd="sng">
              <a:solidFill>
                <a:srgbClr val="CAE0F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2c773936eaf_0_197"/>
            <p:cNvSpPr/>
            <p:nvPr/>
          </p:nvSpPr>
          <p:spPr>
            <a:xfrm>
              <a:off x="6896850" y="116175"/>
              <a:ext cx="1024200" cy="525900"/>
            </a:xfrm>
            <a:prstGeom prst="rect">
              <a:avLst/>
            </a:prstGeom>
            <a:solidFill>
              <a:srgbClr val="CAE0F1"/>
            </a:solidFill>
            <a:ln w="9525" cap="flat" cmpd="sng">
              <a:solidFill>
                <a:srgbClr val="CAE0F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c773936eaf_0_204"/>
          <p:cNvSpPr txBox="1">
            <a:spLocks noGrp="1"/>
          </p:cNvSpPr>
          <p:nvPr>
            <p:ph type="title"/>
          </p:nvPr>
        </p:nvSpPr>
        <p:spPr>
          <a:xfrm>
            <a:off x="350197" y="28836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t>Review: Successful Communication </a:t>
            </a:r>
            <a:endParaRPr sz="3400"/>
          </a:p>
        </p:txBody>
      </p:sp>
      <p:sp>
        <p:nvSpPr>
          <p:cNvPr id="391" name="Google Shape;391;g2c773936eaf_0_204"/>
          <p:cNvSpPr txBox="1">
            <a:spLocks noGrp="1"/>
          </p:cNvSpPr>
          <p:nvPr>
            <p:ph type="body" idx="1"/>
          </p:nvPr>
        </p:nvSpPr>
        <p:spPr>
          <a:xfrm>
            <a:off x="621575" y="1206494"/>
            <a:ext cx="8029500" cy="3263400"/>
          </a:xfrm>
          <a:prstGeom prst="rect">
            <a:avLst/>
          </a:prstGeom>
          <a:noFill/>
          <a:ln>
            <a:noFill/>
          </a:ln>
        </p:spPr>
        <p:txBody>
          <a:bodyPr spcFirstLastPara="1" wrap="square" lIns="68575" tIns="34275" rIns="68575" bIns="34275" anchor="t" anchorCtr="0">
            <a:noAutofit/>
          </a:bodyPr>
          <a:lstStyle/>
          <a:p>
            <a:pPr marL="457200" marR="0" lvl="0" indent="-368300" algn="l" rtl="0">
              <a:lnSpc>
                <a:spcPct val="100000"/>
              </a:lnSpc>
              <a:spcBef>
                <a:spcPts val="0"/>
              </a:spcBef>
              <a:spcAft>
                <a:spcPts val="0"/>
              </a:spcAft>
              <a:buSzPts val="2200"/>
              <a:buChar char="●"/>
            </a:pPr>
            <a:r>
              <a:rPr lang="en" sz="2200"/>
              <a:t>All required components are present, clearly laid out, and easy to follow</a:t>
            </a:r>
            <a:endParaRPr sz="2200"/>
          </a:p>
          <a:p>
            <a:pPr marL="457200" marR="0" lvl="0" indent="-368300" algn="l" rtl="0">
              <a:lnSpc>
                <a:spcPct val="100000"/>
              </a:lnSpc>
              <a:spcBef>
                <a:spcPts val="1000"/>
              </a:spcBef>
              <a:spcAft>
                <a:spcPts val="0"/>
              </a:spcAft>
              <a:buSzPts val="2200"/>
              <a:buChar char="●"/>
            </a:pPr>
            <a:r>
              <a:rPr lang="en" sz="2200"/>
              <a:t>Information is f</a:t>
            </a:r>
            <a:r>
              <a:rPr lang="en"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ocused, ordered, and graphic</a:t>
            </a:r>
            <a:endParaRPr sz="2200"/>
          </a:p>
          <a:p>
            <a:pPr marL="457200" marR="0" lvl="0" indent="-368300" algn="l" rtl="0">
              <a:lnSpc>
                <a:spcPct val="100000"/>
              </a:lnSpc>
              <a:spcBef>
                <a:spcPts val="1000"/>
              </a:spcBef>
              <a:spcAft>
                <a:spcPts val="0"/>
              </a:spcAft>
              <a:buSzPts val="2200"/>
              <a:buChar char="●"/>
            </a:pPr>
            <a:r>
              <a:rPr lang="en" sz="2200"/>
              <a:t>Text is concise, uses simple language, and prioritizes the most important points</a:t>
            </a:r>
            <a:endParaRPr sz="2200"/>
          </a:p>
          <a:p>
            <a:pPr marL="457200" marR="0" lvl="0" indent="-368300" algn="l" rtl="0">
              <a:lnSpc>
                <a:spcPct val="100000"/>
              </a:lnSpc>
              <a:spcBef>
                <a:spcPts val="1000"/>
              </a:spcBef>
              <a:spcAft>
                <a:spcPts val="0"/>
              </a:spcAft>
              <a:buSzPts val="2200"/>
              <a:buChar char="●"/>
            </a:pPr>
            <a:r>
              <a:rPr lang="en" sz="2200"/>
              <a:t>Visuals are attractive, enhance understanding, are easy to read, and are properly labeled</a:t>
            </a:r>
            <a:endParaRPr sz="2200"/>
          </a:p>
          <a:p>
            <a:pPr marL="457200" marR="0" lvl="0" indent="-368300" algn="l" rtl="0">
              <a:lnSpc>
                <a:spcPct val="100000"/>
              </a:lnSpc>
              <a:spcBef>
                <a:spcPts val="1000"/>
              </a:spcBef>
              <a:spcAft>
                <a:spcPts val="1000"/>
              </a:spcAft>
              <a:buSzPts val="2200"/>
              <a:buChar char="●"/>
            </a:pPr>
            <a:r>
              <a:rPr lang="en" sz="2200"/>
              <a:t>Elevator speech is prepared to engage your audience </a:t>
            </a:r>
            <a:endParaRPr sz="2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773936eaf_0_209"/>
          <p:cNvSpPr/>
          <p:nvPr/>
        </p:nvSpPr>
        <p:spPr>
          <a:xfrm>
            <a:off x="4968775" y="3781625"/>
            <a:ext cx="3313200" cy="10338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2c773936eaf_0_209"/>
          <p:cNvSpPr txBox="1">
            <a:spLocks noGrp="1"/>
          </p:cNvSpPr>
          <p:nvPr>
            <p:ph type="title"/>
          </p:nvPr>
        </p:nvSpPr>
        <p:spPr>
          <a:xfrm>
            <a:off x="356503" y="256850"/>
            <a:ext cx="3996300" cy="994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B20201"/>
              </a:buClr>
              <a:buSzPts val="3300"/>
              <a:buFont typeface="Arial"/>
              <a:buNone/>
            </a:pPr>
            <a:r>
              <a:rPr lang="en" sz="3400">
                <a:solidFill>
                  <a:srgbClr val="B10202"/>
                </a:solidFill>
              </a:rPr>
              <a:t>The Writing Center</a:t>
            </a:r>
            <a:endParaRPr sz="3400">
              <a:solidFill>
                <a:srgbClr val="B10202"/>
              </a:solidFill>
            </a:endParaRPr>
          </a:p>
        </p:txBody>
      </p:sp>
      <p:sp>
        <p:nvSpPr>
          <p:cNvPr id="398" name="Google Shape;398;g2c773936eaf_0_209"/>
          <p:cNvSpPr txBox="1"/>
          <p:nvPr/>
        </p:nvSpPr>
        <p:spPr>
          <a:xfrm>
            <a:off x="5042050" y="3781625"/>
            <a:ext cx="3313200" cy="1033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500"/>
              </a:spcBef>
              <a:spcAft>
                <a:spcPts val="0"/>
              </a:spcAft>
              <a:buClr>
                <a:schemeClr val="dk1"/>
              </a:buClr>
              <a:buSzPts val="1500"/>
              <a:buFont typeface="Arial"/>
              <a:buNone/>
            </a:pPr>
            <a:r>
              <a:rPr lang="en" sz="1800" b="0" i="0" u="none" strike="noStrike" cap="none">
                <a:solidFill>
                  <a:schemeClr val="lt1"/>
                </a:solidFill>
                <a:latin typeface="Arial"/>
                <a:ea typeface="Arial"/>
                <a:cs typeface="Arial"/>
                <a:sym typeface="Arial"/>
              </a:rPr>
              <a:t>For hours, handouts, and resources, see our website:</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500"/>
              </a:spcBef>
              <a:spcAft>
                <a:spcPts val="0"/>
              </a:spcAft>
              <a:buClr>
                <a:schemeClr val="dk1"/>
              </a:buClr>
              <a:buSzPts val="1500"/>
              <a:buFont typeface="Arial"/>
              <a:buNone/>
            </a:pPr>
            <a:r>
              <a:rPr lang="en" sz="1800" b="1" i="0" u="none" strike="noStrike" cap="none">
                <a:solidFill>
                  <a:schemeClr val="lt1"/>
                </a:solidFill>
                <a:latin typeface="Arial"/>
                <a:ea typeface="Arial"/>
                <a:cs typeface="Arial"/>
                <a:sym typeface="Arial"/>
              </a:rPr>
              <a:t>unlv.edu/writing-center</a:t>
            </a:r>
            <a:endParaRPr sz="1800" b="1" i="0" u="none" strike="noStrike" cap="none">
              <a:solidFill>
                <a:schemeClr val="lt1"/>
              </a:solidFill>
              <a:latin typeface="Arial"/>
              <a:ea typeface="Arial"/>
              <a:cs typeface="Arial"/>
              <a:sym typeface="Arial"/>
            </a:endParaRPr>
          </a:p>
        </p:txBody>
      </p:sp>
      <p:pic>
        <p:nvPicPr>
          <p:cNvPr id="399" name="Google Shape;399;g2c773936eaf_0_209"/>
          <p:cNvPicPr preferRelativeResize="0"/>
          <p:nvPr/>
        </p:nvPicPr>
        <p:blipFill rotWithShape="1">
          <a:blip r:embed="rId3">
            <a:alphaModFix/>
          </a:blip>
          <a:srcRect/>
          <a:stretch/>
        </p:blipFill>
        <p:spPr>
          <a:xfrm>
            <a:off x="4895501" y="1251048"/>
            <a:ext cx="3459751" cy="2306525"/>
          </a:xfrm>
          <a:prstGeom prst="rect">
            <a:avLst/>
          </a:prstGeom>
          <a:noFill/>
          <a:ln>
            <a:noFill/>
          </a:ln>
        </p:spPr>
      </p:pic>
      <p:sp>
        <p:nvSpPr>
          <p:cNvPr id="400" name="Google Shape;400;g2c773936eaf_0_209"/>
          <p:cNvSpPr txBox="1"/>
          <p:nvPr/>
        </p:nvSpPr>
        <p:spPr>
          <a:xfrm>
            <a:off x="504100" y="1251050"/>
            <a:ext cx="3703200" cy="246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2200"/>
              <a:buFont typeface="Arial"/>
              <a:buNone/>
            </a:pPr>
            <a:r>
              <a:rPr lang="en" sz="2200" b="1" i="0" u="none" strike="noStrike" cap="none">
                <a:solidFill>
                  <a:schemeClr val="dk1"/>
                </a:solidFill>
                <a:latin typeface="Arial"/>
                <a:ea typeface="Arial"/>
                <a:cs typeface="Arial"/>
                <a:sym typeface="Arial"/>
              </a:rPr>
              <a:t>Location</a:t>
            </a:r>
            <a:endParaRPr sz="2200" b="1"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200"/>
              <a:buFont typeface="Arial"/>
              <a:buNone/>
            </a:pPr>
            <a:r>
              <a:rPr lang="en" sz="2200" b="0" i="0" u="none" strike="noStrike" cap="none">
                <a:solidFill>
                  <a:schemeClr val="dk1"/>
                </a:solidFill>
                <a:latin typeface="Arial"/>
                <a:ea typeface="Arial"/>
                <a:cs typeface="Arial"/>
                <a:sym typeface="Arial"/>
              </a:rPr>
              <a:t>Campus Resource Center </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200"/>
              <a:buFont typeface="Arial"/>
              <a:buNone/>
            </a:pPr>
            <a:r>
              <a:rPr lang="en" sz="2200" b="0" i="0" u="none" strike="noStrike" cap="none">
                <a:solidFill>
                  <a:schemeClr val="dk1"/>
                </a:solidFill>
                <a:latin typeface="Arial"/>
                <a:ea typeface="Arial"/>
                <a:cs typeface="Arial"/>
                <a:sym typeface="Arial"/>
              </a:rPr>
              <a:t>Room 216 (2nd Floor)</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2200"/>
              <a:buFont typeface="Arial"/>
              <a:buNone/>
            </a:pPr>
            <a:r>
              <a:rPr lang="en" sz="2200" b="1" i="0" u="none" strike="noStrike" cap="none">
                <a:solidFill>
                  <a:schemeClr val="dk1"/>
                </a:solidFill>
                <a:latin typeface="Arial"/>
                <a:ea typeface="Arial"/>
                <a:cs typeface="Arial"/>
                <a:sym typeface="Arial"/>
              </a:rPr>
              <a:t>Contact</a:t>
            </a:r>
            <a:endParaRPr sz="2200" b="1"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200"/>
              <a:buFont typeface="Arial"/>
              <a:buNone/>
            </a:pPr>
            <a:r>
              <a:rPr lang="en" sz="2200" b="0" i="0" u="none" strike="noStrike" cap="none">
                <a:solidFill>
                  <a:schemeClr val="dk1"/>
                </a:solidFill>
                <a:latin typeface="Arial"/>
                <a:ea typeface="Arial"/>
                <a:cs typeface="Arial"/>
                <a:sym typeface="Arial"/>
              </a:rPr>
              <a:t>(702) 895-3908</a:t>
            </a:r>
            <a:br>
              <a:rPr lang="en" sz="2200" b="0" i="0" u="none" strike="noStrike" cap="none">
                <a:solidFill>
                  <a:schemeClr val="dk1"/>
                </a:solidFill>
                <a:latin typeface="Arial"/>
                <a:ea typeface="Arial"/>
                <a:cs typeface="Arial"/>
                <a:sym typeface="Arial"/>
              </a:rPr>
            </a:br>
            <a:r>
              <a:rPr lang="en" sz="2200" b="0" i="0" u="none" strike="noStrike" cap="none">
                <a:solidFill>
                  <a:schemeClr val="dk1"/>
                </a:solidFill>
                <a:latin typeface="Arial"/>
                <a:ea typeface="Arial"/>
                <a:cs typeface="Arial"/>
                <a:sym typeface="Arial"/>
              </a:rPr>
              <a:t>writingcenter@unlv.edu</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c773936eaf_0_217"/>
          <p:cNvSpPr txBox="1">
            <a:spLocks noGrp="1"/>
          </p:cNvSpPr>
          <p:nvPr>
            <p:ph type="title"/>
          </p:nvPr>
        </p:nvSpPr>
        <p:spPr>
          <a:xfrm>
            <a:off x="342522" y="24231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a:t>Works Cited</a:t>
            </a:r>
            <a:endParaRPr/>
          </a:p>
        </p:txBody>
      </p:sp>
      <p:sp>
        <p:nvSpPr>
          <p:cNvPr id="406" name="Google Shape;406;g2c773936eaf_0_217"/>
          <p:cNvSpPr txBox="1">
            <a:spLocks noGrp="1"/>
          </p:cNvSpPr>
          <p:nvPr>
            <p:ph type="body" idx="1"/>
          </p:nvPr>
        </p:nvSpPr>
        <p:spPr>
          <a:xfrm>
            <a:off x="631975" y="1181194"/>
            <a:ext cx="8181900" cy="3263400"/>
          </a:xfrm>
          <a:prstGeom prst="rect">
            <a:avLst/>
          </a:prstGeom>
          <a:noFill/>
          <a:ln>
            <a:noFill/>
          </a:ln>
        </p:spPr>
        <p:txBody>
          <a:bodyPr spcFirstLastPara="1" wrap="square" lIns="68575" tIns="34275" rIns="68575" bIns="34275" anchor="t" anchorCtr="0">
            <a:noAutofit/>
          </a:bodyPr>
          <a:lstStyle/>
          <a:p>
            <a:pPr marL="342900" lvl="0" indent="-342900" algn="l" rtl="0">
              <a:lnSpc>
                <a:spcPct val="100000"/>
              </a:lnSpc>
              <a:spcBef>
                <a:spcPts val="0"/>
              </a:spcBef>
              <a:spcAft>
                <a:spcPts val="0"/>
              </a:spcAft>
              <a:buClr>
                <a:schemeClr val="dk1"/>
              </a:buClr>
              <a:buSzPts val="1800"/>
              <a:buNone/>
            </a:pPr>
            <a:r>
              <a:rPr lang="en" sz="1800"/>
              <a:t>“How to Create a Research Poster: Poster Basics.” </a:t>
            </a:r>
            <a:r>
              <a:rPr lang="en" sz="1800" i="1"/>
              <a:t>NYU Libraries</a:t>
            </a:r>
            <a:r>
              <a:rPr lang="en" sz="1800"/>
              <a:t>, 20 April 2017, guides.nyu.edu/posters</a:t>
            </a:r>
            <a:endParaRPr/>
          </a:p>
          <a:p>
            <a:pPr marL="342900" lvl="0" indent="-342900" algn="l" rtl="0">
              <a:lnSpc>
                <a:spcPct val="100000"/>
              </a:lnSpc>
              <a:spcBef>
                <a:spcPts val="900"/>
              </a:spcBef>
              <a:spcAft>
                <a:spcPts val="0"/>
              </a:spcAft>
              <a:buClr>
                <a:schemeClr val="dk1"/>
              </a:buClr>
              <a:buSzPts val="1800"/>
              <a:buNone/>
            </a:pPr>
            <a:r>
              <a:rPr lang="en" sz="1800"/>
              <a:t>Miller, Jane. “Preparing and Presenting Effective Research Posters.” </a:t>
            </a:r>
            <a:r>
              <a:rPr lang="en" sz="1800" i="1"/>
              <a:t>Health Services Research</a:t>
            </a:r>
            <a:r>
              <a:rPr lang="en" sz="1800"/>
              <a:t>, vol. 42, no. 1, Feb. 2007, pp. 311-328. </a:t>
            </a:r>
            <a:r>
              <a:rPr lang="en" sz="1800" i="1"/>
              <a:t>PMI</a:t>
            </a:r>
            <a:r>
              <a:rPr lang="en" sz="1800"/>
              <a:t>, doi:</a:t>
            </a:r>
            <a:r>
              <a:rPr lang="en" sz="1800">
                <a:solidFill>
                  <a:schemeClr val="dk1"/>
                </a:solidFill>
              </a:rPr>
              <a:t>10.1111/j.1475-6773.2006.00588.x</a:t>
            </a:r>
            <a:endParaRPr/>
          </a:p>
          <a:p>
            <a:pPr marL="342900" lvl="0" indent="-342900" algn="l" rtl="0">
              <a:lnSpc>
                <a:spcPct val="100000"/>
              </a:lnSpc>
              <a:spcBef>
                <a:spcPts val="900"/>
              </a:spcBef>
              <a:spcAft>
                <a:spcPts val="0"/>
              </a:spcAft>
              <a:buClr>
                <a:schemeClr val="dk1"/>
              </a:buClr>
              <a:buSzPts val="1800"/>
              <a:buNone/>
            </a:pPr>
            <a:r>
              <a:rPr lang="en" sz="1800"/>
              <a:t>Price, Michael. “The perfect poster.” </a:t>
            </a:r>
            <a:r>
              <a:rPr lang="en" sz="1800" i="1"/>
              <a:t>American Psychological Association</a:t>
            </a:r>
            <a:r>
              <a:rPr lang="en" sz="1800"/>
              <a:t>, Jan. 2011, </a:t>
            </a:r>
            <a:r>
              <a:rPr lang="en" sz="1800" u="sng">
                <a:solidFill>
                  <a:schemeClr val="dk1"/>
                </a:solidFill>
                <a:hlinkClick r:id="rId3">
                  <a:extLst>
                    <a:ext uri="{A12FA001-AC4F-418D-AE19-62706E023703}">
                      <ahyp:hlinkClr xmlns:ahyp="http://schemas.microsoft.com/office/drawing/2018/hyperlinkcolor" val="tx"/>
                    </a:ext>
                  </a:extLst>
                </a:hlinkClick>
              </a:rPr>
              <a:t>www.apa.org/gradpsych/2011/01/poster.aspx</a:t>
            </a:r>
            <a:endParaRPr sz="1800">
              <a:solidFill>
                <a:schemeClr val="dk1"/>
              </a:solidFill>
            </a:endParaRPr>
          </a:p>
          <a:p>
            <a:pPr marL="342900" lvl="0" indent="-342900" algn="l" rtl="0">
              <a:lnSpc>
                <a:spcPct val="100000"/>
              </a:lnSpc>
              <a:spcBef>
                <a:spcPts val="900"/>
              </a:spcBef>
              <a:spcAft>
                <a:spcPts val="0"/>
              </a:spcAft>
              <a:buClr>
                <a:schemeClr val="dk1"/>
              </a:buClr>
              <a:buSzPts val="1800"/>
              <a:buNone/>
            </a:pPr>
            <a:r>
              <a:rPr lang="en" sz="1800">
                <a:solidFill>
                  <a:schemeClr val="dk1"/>
                </a:solidFill>
              </a:rPr>
              <a:t>Stuckey, Matthew. “How to Make an Effective Poster.” </a:t>
            </a:r>
            <a:r>
              <a:rPr lang="en" sz="1800" i="1">
                <a:solidFill>
                  <a:schemeClr val="dk1"/>
                </a:solidFill>
              </a:rPr>
              <a:t>UC Davis</a:t>
            </a:r>
            <a:r>
              <a:rPr lang="en" sz="1800">
                <a:solidFill>
                  <a:schemeClr val="dk1"/>
                </a:solidFill>
              </a:rPr>
              <a:t>, n.d. urc.ucdavis.edu/sites/g/files/dgvnsk3561/files/local_resources/documents/pdf_documents/How_To_Make_an_Effective_Poster2.pdf</a:t>
            </a:r>
            <a:endParaRPr/>
          </a:p>
          <a:p>
            <a:pPr marL="0" marR="0" lvl="0" indent="0" algn="l" rtl="0">
              <a:lnSpc>
                <a:spcPct val="100000"/>
              </a:lnSpc>
              <a:spcBef>
                <a:spcPts val="900"/>
              </a:spcBef>
              <a:spcAft>
                <a:spcPts val="0"/>
              </a:spcAft>
              <a:buClr>
                <a:schemeClr val="dk1"/>
              </a:buClr>
              <a:buSzPts val="1800"/>
              <a:buFont typeface="Noto Sans"/>
              <a:buNone/>
            </a:pP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10"/>
        <p:cNvGrpSpPr/>
        <p:nvPr/>
      </p:nvGrpSpPr>
      <p:grpSpPr>
        <a:xfrm>
          <a:off x="0" y="0"/>
          <a:ext cx="0" cy="0"/>
          <a:chOff x="0" y="0"/>
          <a:chExt cx="0" cy="0"/>
        </a:xfrm>
      </p:grpSpPr>
      <p:sp>
        <p:nvSpPr>
          <p:cNvPr id="411" name="Google Shape;411;g2bf5f093c0e_0_40"/>
          <p:cNvSpPr/>
          <p:nvPr/>
        </p:nvSpPr>
        <p:spPr>
          <a:xfrm>
            <a:off x="2215575" y="2422650"/>
            <a:ext cx="298200" cy="298200"/>
          </a:xfrm>
          <a:prstGeom prst="ellipse">
            <a:avLst/>
          </a:prstGeom>
          <a:no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 name="Google Shape;412;g2bf5f093c0e_0_40"/>
          <p:cNvPicPr preferRelativeResize="0"/>
          <p:nvPr/>
        </p:nvPicPr>
        <p:blipFill rotWithShape="1">
          <a:blip r:embed="rId3">
            <a:alphaModFix/>
          </a:blip>
          <a:srcRect t="18502" r="74011" b="32998"/>
          <a:stretch/>
        </p:blipFill>
        <p:spPr>
          <a:xfrm>
            <a:off x="1249575" y="1632512"/>
            <a:ext cx="966002" cy="2117023"/>
          </a:xfrm>
          <a:prstGeom prst="rect">
            <a:avLst/>
          </a:prstGeom>
          <a:noFill/>
          <a:ln>
            <a:noFill/>
          </a:ln>
        </p:spPr>
      </p:pic>
      <p:sp>
        <p:nvSpPr>
          <p:cNvPr id="413" name="Google Shape;413;g2bf5f093c0e_0_40"/>
          <p:cNvSpPr/>
          <p:nvPr/>
        </p:nvSpPr>
        <p:spPr>
          <a:xfrm>
            <a:off x="585650" y="600950"/>
            <a:ext cx="3056700" cy="861900"/>
          </a:xfrm>
          <a:prstGeom prst="roundRect">
            <a:avLst>
              <a:gd name="adj" fmla="val 16667"/>
            </a:avLst>
          </a:prstGeom>
          <a:solidFill>
            <a:srgbClr val="3B9F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2bf5f093c0e_0_40"/>
          <p:cNvSpPr/>
          <p:nvPr/>
        </p:nvSpPr>
        <p:spPr>
          <a:xfrm>
            <a:off x="991175" y="1350200"/>
            <a:ext cx="3377400" cy="861900"/>
          </a:xfrm>
          <a:prstGeom prst="roundRect">
            <a:avLst>
              <a:gd name="adj" fmla="val 16667"/>
            </a:avLst>
          </a:prstGeom>
          <a:solidFill>
            <a:srgbClr val="FFB3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2bf5f093c0e_0_40"/>
          <p:cNvSpPr/>
          <p:nvPr/>
        </p:nvSpPr>
        <p:spPr>
          <a:xfrm>
            <a:off x="492875" y="488300"/>
            <a:ext cx="3056700" cy="861900"/>
          </a:xfrm>
          <a:prstGeom prst="roundRect">
            <a:avLst>
              <a:gd name="adj" fmla="val 16667"/>
            </a:avLst>
          </a:prstGeom>
          <a:solidFill>
            <a:srgbClr val="D4EA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2bf5f093c0e_0_40"/>
          <p:cNvSpPr txBox="1"/>
          <p:nvPr/>
        </p:nvSpPr>
        <p:spPr>
          <a:xfrm>
            <a:off x="411575" y="488300"/>
            <a:ext cx="32193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 sz="3300" b="1" i="0" u="none" strike="noStrike" cap="none">
                <a:solidFill>
                  <a:schemeClr val="dk1"/>
                </a:solidFill>
                <a:latin typeface="Comfortaa"/>
                <a:ea typeface="Comfortaa"/>
                <a:cs typeface="Comfortaa"/>
                <a:sym typeface="Comfortaa"/>
              </a:rPr>
              <a:t>Research</a:t>
            </a:r>
            <a:r>
              <a:rPr lang="en" sz="4400" b="1" i="0" u="none" strike="noStrike" cap="none">
                <a:solidFill>
                  <a:srgbClr val="000000"/>
                </a:solidFill>
                <a:latin typeface="Comfortaa"/>
                <a:ea typeface="Comfortaa"/>
                <a:cs typeface="Comfortaa"/>
                <a:sym typeface="Comfortaa"/>
              </a:rPr>
              <a:t> </a:t>
            </a:r>
            <a:endParaRPr sz="4400" b="1" i="0" u="none" strike="noStrike" cap="none">
              <a:solidFill>
                <a:srgbClr val="000000"/>
              </a:solidFill>
              <a:latin typeface="Comfortaa"/>
              <a:ea typeface="Comfortaa"/>
              <a:cs typeface="Comfortaa"/>
              <a:sym typeface="Comfortaa"/>
            </a:endParaRPr>
          </a:p>
        </p:txBody>
      </p:sp>
      <p:pic>
        <p:nvPicPr>
          <p:cNvPr id="417" name="Google Shape;417;g2bf5f093c0e_0_40">
            <a:hlinkClick r:id="rId4"/>
          </p:cNvPr>
          <p:cNvPicPr preferRelativeResize="0"/>
          <p:nvPr/>
        </p:nvPicPr>
        <p:blipFill rotWithShape="1">
          <a:blip r:embed="rId5">
            <a:alphaModFix/>
          </a:blip>
          <a:srcRect/>
          <a:stretch/>
        </p:blipFill>
        <p:spPr>
          <a:xfrm>
            <a:off x="7195075" y="4593800"/>
            <a:ext cx="1572750" cy="209825"/>
          </a:xfrm>
          <a:prstGeom prst="rect">
            <a:avLst/>
          </a:prstGeom>
          <a:noFill/>
          <a:ln>
            <a:noFill/>
          </a:ln>
        </p:spPr>
      </p:pic>
      <p:sp>
        <p:nvSpPr>
          <p:cNvPr id="418" name="Google Shape;418;g2bf5f093c0e_0_40"/>
          <p:cNvSpPr/>
          <p:nvPr/>
        </p:nvSpPr>
        <p:spPr>
          <a:xfrm>
            <a:off x="918300" y="1250575"/>
            <a:ext cx="3377400" cy="861900"/>
          </a:xfrm>
          <a:prstGeom prst="roundRect">
            <a:avLst>
              <a:gd name="adj" fmla="val 16667"/>
            </a:avLst>
          </a:prstGeom>
          <a:solidFill>
            <a:srgbClr val="FCE3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2bf5f093c0e_0_40"/>
          <p:cNvSpPr txBox="1"/>
          <p:nvPr/>
        </p:nvSpPr>
        <p:spPr>
          <a:xfrm>
            <a:off x="509400" y="1335175"/>
            <a:ext cx="41952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n" sz="3300" b="1" i="0" u="none" strike="noStrike" cap="none">
                <a:solidFill>
                  <a:schemeClr val="dk1"/>
                </a:solidFill>
                <a:latin typeface="Comfortaa"/>
                <a:ea typeface="Comfortaa"/>
                <a:cs typeface="Comfortaa"/>
                <a:sym typeface="Comfortaa"/>
              </a:rPr>
              <a:t>Poster Design</a:t>
            </a:r>
            <a:endParaRPr sz="300" b="1" i="0" u="none" strike="noStrike" cap="none">
              <a:solidFill>
                <a:srgbClr val="000000"/>
              </a:solidFill>
              <a:latin typeface="Comfortaa"/>
              <a:ea typeface="Comfortaa"/>
              <a:cs typeface="Comfortaa"/>
              <a:sym typeface="Comfortaa"/>
            </a:endParaRPr>
          </a:p>
        </p:txBody>
      </p:sp>
      <p:sp>
        <p:nvSpPr>
          <p:cNvPr id="420" name="Google Shape;420;g2bf5f093c0e_0_40"/>
          <p:cNvSpPr/>
          <p:nvPr/>
        </p:nvSpPr>
        <p:spPr>
          <a:xfrm>
            <a:off x="2099150" y="2371475"/>
            <a:ext cx="288300" cy="298200"/>
          </a:xfrm>
          <a:prstGeom prst="ellipse">
            <a:avLst/>
          </a:prstGeom>
          <a:solidFill>
            <a:srgbClr val="FCBB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1" name="Google Shape;421;g2bf5f093c0e_0_40"/>
          <p:cNvPicPr preferRelativeResize="0"/>
          <p:nvPr/>
        </p:nvPicPr>
        <p:blipFill rotWithShape="1">
          <a:blip r:embed="rId6">
            <a:alphaModFix/>
          </a:blip>
          <a:srcRect/>
          <a:stretch/>
        </p:blipFill>
        <p:spPr>
          <a:xfrm>
            <a:off x="4938400" y="1876725"/>
            <a:ext cx="2417900" cy="2422625"/>
          </a:xfrm>
          <a:prstGeom prst="rect">
            <a:avLst/>
          </a:prstGeom>
          <a:noFill/>
          <a:ln>
            <a:noFill/>
          </a:ln>
        </p:spPr>
      </p:pic>
      <p:pic>
        <p:nvPicPr>
          <p:cNvPr id="422" name="Google Shape;422;g2bf5f093c0e_0_40"/>
          <p:cNvPicPr preferRelativeResize="0"/>
          <p:nvPr/>
        </p:nvPicPr>
        <p:blipFill rotWithShape="1">
          <a:blip r:embed="rId6">
            <a:alphaModFix/>
          </a:blip>
          <a:srcRect/>
          <a:stretch/>
        </p:blipFill>
        <p:spPr>
          <a:xfrm>
            <a:off x="6496925" y="600950"/>
            <a:ext cx="1572749" cy="15758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6cbf370bdc_0_0"/>
          <p:cNvSpPr/>
          <p:nvPr/>
        </p:nvSpPr>
        <p:spPr>
          <a:xfrm>
            <a:off x="2562788" y="53850"/>
            <a:ext cx="3707700" cy="904200"/>
          </a:xfrm>
          <a:prstGeom prst="rect">
            <a:avLst/>
          </a:prstGeom>
          <a:solidFill>
            <a:srgbClr val="FFB3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26cbf370bdc_0_0"/>
          <p:cNvSpPr/>
          <p:nvPr/>
        </p:nvSpPr>
        <p:spPr>
          <a:xfrm>
            <a:off x="2678513" y="0"/>
            <a:ext cx="3707700" cy="840900"/>
          </a:xfrm>
          <a:prstGeom prst="rect">
            <a:avLst/>
          </a:prstGeom>
          <a:solidFill>
            <a:srgbClr val="FCE3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26cbf370bdc_0_0"/>
          <p:cNvSpPr txBox="1"/>
          <p:nvPr/>
        </p:nvSpPr>
        <p:spPr>
          <a:xfrm>
            <a:off x="3534863" y="53850"/>
            <a:ext cx="19950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500"/>
              <a:buFont typeface="Arial"/>
              <a:buNone/>
            </a:pPr>
            <a:r>
              <a:rPr lang="en" sz="3500" b="1" i="0" u="none" strike="noStrike" cap="none">
                <a:solidFill>
                  <a:schemeClr val="dk1"/>
                </a:solidFill>
                <a:latin typeface="Comfortaa"/>
                <a:ea typeface="Comfortaa"/>
                <a:cs typeface="Comfortaa"/>
                <a:sym typeface="Comfortaa"/>
              </a:rPr>
              <a:t>Agenda</a:t>
            </a:r>
            <a:endParaRPr sz="3500" b="1" i="0" u="none" strike="noStrike" cap="none">
              <a:solidFill>
                <a:schemeClr val="dk1"/>
              </a:solidFill>
              <a:latin typeface="Comfortaa"/>
              <a:ea typeface="Comfortaa"/>
              <a:cs typeface="Comfortaa"/>
              <a:sym typeface="Comfortaa"/>
            </a:endParaRPr>
          </a:p>
        </p:txBody>
      </p:sp>
      <p:pic>
        <p:nvPicPr>
          <p:cNvPr id="430" name="Google Shape;430;g26cbf370bdc_0_0"/>
          <p:cNvPicPr preferRelativeResize="0"/>
          <p:nvPr/>
        </p:nvPicPr>
        <p:blipFill rotWithShape="1">
          <a:blip r:embed="rId3">
            <a:alphaModFix/>
          </a:blip>
          <a:srcRect/>
          <a:stretch/>
        </p:blipFill>
        <p:spPr>
          <a:xfrm rot="-494036">
            <a:off x="8590900" y="3550750"/>
            <a:ext cx="2381250" cy="3326024"/>
          </a:xfrm>
          <a:prstGeom prst="rect">
            <a:avLst/>
          </a:prstGeom>
          <a:noFill/>
          <a:ln>
            <a:noFill/>
          </a:ln>
        </p:spPr>
      </p:pic>
      <p:pic>
        <p:nvPicPr>
          <p:cNvPr id="431" name="Google Shape;431;g26cbf370bdc_0_0"/>
          <p:cNvPicPr preferRelativeResize="0"/>
          <p:nvPr/>
        </p:nvPicPr>
        <p:blipFill>
          <a:blip r:embed="rId4">
            <a:alphaModFix/>
          </a:blip>
          <a:stretch>
            <a:fillRect/>
          </a:stretch>
        </p:blipFill>
        <p:spPr>
          <a:xfrm>
            <a:off x="4080249" y="1341711"/>
            <a:ext cx="904220" cy="904200"/>
          </a:xfrm>
          <a:prstGeom prst="rect">
            <a:avLst/>
          </a:prstGeom>
          <a:noFill/>
          <a:ln>
            <a:noFill/>
          </a:ln>
        </p:spPr>
      </p:pic>
      <p:pic>
        <p:nvPicPr>
          <p:cNvPr id="432" name="Google Shape;432;g26cbf370bdc_0_0"/>
          <p:cNvPicPr preferRelativeResize="0"/>
          <p:nvPr/>
        </p:nvPicPr>
        <p:blipFill>
          <a:blip r:embed="rId5">
            <a:alphaModFix/>
          </a:blip>
          <a:stretch>
            <a:fillRect/>
          </a:stretch>
        </p:blipFill>
        <p:spPr>
          <a:xfrm>
            <a:off x="6321275" y="3260790"/>
            <a:ext cx="844678" cy="844672"/>
          </a:xfrm>
          <a:prstGeom prst="rect">
            <a:avLst/>
          </a:prstGeom>
          <a:noFill/>
          <a:ln>
            <a:noFill/>
          </a:ln>
        </p:spPr>
      </p:pic>
      <p:pic>
        <p:nvPicPr>
          <p:cNvPr id="433" name="Google Shape;433;g26cbf370bdc_0_0"/>
          <p:cNvPicPr preferRelativeResize="0"/>
          <p:nvPr/>
        </p:nvPicPr>
        <p:blipFill>
          <a:blip r:embed="rId6">
            <a:alphaModFix/>
          </a:blip>
          <a:stretch>
            <a:fillRect/>
          </a:stretch>
        </p:blipFill>
        <p:spPr>
          <a:xfrm>
            <a:off x="1979087" y="3120662"/>
            <a:ext cx="904225" cy="904225"/>
          </a:xfrm>
          <a:prstGeom prst="rect">
            <a:avLst/>
          </a:prstGeom>
          <a:noFill/>
          <a:ln>
            <a:noFill/>
          </a:ln>
        </p:spPr>
      </p:pic>
      <p:sp>
        <p:nvSpPr>
          <p:cNvPr id="434" name="Google Shape;434;g26cbf370bdc_0_0"/>
          <p:cNvSpPr txBox="1"/>
          <p:nvPr/>
        </p:nvSpPr>
        <p:spPr>
          <a:xfrm>
            <a:off x="3204863" y="2384538"/>
            <a:ext cx="2655000" cy="4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Comfortaa"/>
                <a:ea typeface="Comfortaa"/>
                <a:cs typeface="Comfortaa"/>
                <a:sym typeface="Comfortaa"/>
              </a:rPr>
              <a:t>Elements of a poster</a:t>
            </a:r>
            <a:endParaRPr sz="1800">
              <a:solidFill>
                <a:schemeClr val="dk2"/>
              </a:solidFill>
              <a:latin typeface="Comfortaa"/>
              <a:ea typeface="Comfortaa"/>
              <a:cs typeface="Comfortaa"/>
              <a:sym typeface="Comfortaa"/>
            </a:endParaRPr>
          </a:p>
        </p:txBody>
      </p:sp>
      <p:sp>
        <p:nvSpPr>
          <p:cNvPr id="435" name="Google Shape;435;g26cbf370bdc_0_0"/>
          <p:cNvSpPr txBox="1"/>
          <p:nvPr/>
        </p:nvSpPr>
        <p:spPr>
          <a:xfrm>
            <a:off x="1748100" y="4193675"/>
            <a:ext cx="1366200" cy="47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Comfortaa"/>
                <a:ea typeface="Comfortaa"/>
                <a:cs typeface="Comfortaa"/>
                <a:sym typeface="Comfortaa"/>
              </a:rPr>
              <a:t>Examples</a:t>
            </a:r>
            <a:endParaRPr sz="1800">
              <a:solidFill>
                <a:schemeClr val="dk2"/>
              </a:solidFill>
              <a:latin typeface="Comfortaa"/>
              <a:ea typeface="Comfortaa"/>
              <a:cs typeface="Comfortaa"/>
              <a:sym typeface="Comfortaa"/>
            </a:endParaRPr>
          </a:p>
        </p:txBody>
      </p:sp>
      <p:sp>
        <p:nvSpPr>
          <p:cNvPr id="436" name="Google Shape;436;g26cbf370bdc_0_0"/>
          <p:cNvSpPr txBox="1"/>
          <p:nvPr/>
        </p:nvSpPr>
        <p:spPr>
          <a:xfrm>
            <a:off x="5980574" y="4193675"/>
            <a:ext cx="1526100" cy="47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Comfortaa"/>
                <a:ea typeface="Comfortaa"/>
                <a:cs typeface="Comfortaa"/>
                <a:sym typeface="Comfortaa"/>
              </a:rPr>
              <a:t>Resources</a:t>
            </a:r>
            <a:endParaRPr sz="1800">
              <a:solidFill>
                <a:schemeClr val="dk2"/>
              </a:solidFill>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AC2EA"/>
        </a:solidFill>
        <a:effectLst/>
      </p:bgPr>
    </p:bg>
    <p:spTree>
      <p:nvGrpSpPr>
        <p:cNvPr id="1" name="Shape 440"/>
        <p:cNvGrpSpPr/>
        <p:nvPr/>
      </p:nvGrpSpPr>
      <p:grpSpPr>
        <a:xfrm>
          <a:off x="0" y="0"/>
          <a:ext cx="0" cy="0"/>
          <a:chOff x="0" y="0"/>
          <a:chExt cx="0" cy="0"/>
        </a:xfrm>
      </p:grpSpPr>
      <p:sp>
        <p:nvSpPr>
          <p:cNvPr id="441" name="Google Shape;441;p25"/>
          <p:cNvSpPr/>
          <p:nvPr/>
        </p:nvSpPr>
        <p:spPr>
          <a:xfrm>
            <a:off x="636225" y="297400"/>
            <a:ext cx="7960200" cy="4582800"/>
          </a:xfrm>
          <a:prstGeom prst="rect">
            <a:avLst/>
          </a:prstGeom>
          <a:solidFill>
            <a:srgbClr val="D0E1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2" name="Google Shape;442;p25"/>
          <p:cNvPicPr preferRelativeResize="0"/>
          <p:nvPr/>
        </p:nvPicPr>
        <p:blipFill rotWithShape="1">
          <a:blip r:embed="rId3">
            <a:alphaModFix/>
          </a:blip>
          <a:srcRect/>
          <a:stretch/>
        </p:blipFill>
        <p:spPr>
          <a:xfrm>
            <a:off x="721650" y="359874"/>
            <a:ext cx="7789525" cy="4423752"/>
          </a:xfrm>
          <a:prstGeom prst="rect">
            <a:avLst/>
          </a:prstGeom>
          <a:noFill/>
          <a:ln>
            <a:noFill/>
          </a:ln>
          <a:effectLst>
            <a:outerShdw blurRad="57150" dist="19050" dir="5400000" algn="bl" rotWithShape="0">
              <a:srgbClr val="000000">
                <a:alpha val="4941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c773936eaf_0_17"/>
          <p:cNvSpPr txBox="1">
            <a:spLocks noGrp="1"/>
          </p:cNvSpPr>
          <p:nvPr>
            <p:ph type="title"/>
          </p:nvPr>
        </p:nvSpPr>
        <p:spPr>
          <a:xfrm>
            <a:off x="350197" y="26536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t>Why are posters important? </a:t>
            </a:r>
            <a:endParaRPr sz="3400"/>
          </a:p>
        </p:txBody>
      </p:sp>
      <p:sp>
        <p:nvSpPr>
          <p:cNvPr id="183" name="Google Shape;183;g2c773936eaf_0_17"/>
          <p:cNvSpPr/>
          <p:nvPr/>
        </p:nvSpPr>
        <p:spPr>
          <a:xfrm>
            <a:off x="1606975" y="1590575"/>
            <a:ext cx="5981700" cy="2617500"/>
          </a:xfrm>
          <a:prstGeom prst="flowChartAlternateProcess">
            <a:avLst/>
          </a:prstGeom>
          <a:solidFill>
            <a:srgbClr val="41414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c773936eaf_0_17"/>
          <p:cNvSpPr txBox="1"/>
          <p:nvPr/>
        </p:nvSpPr>
        <p:spPr>
          <a:xfrm>
            <a:off x="1850875" y="2126867"/>
            <a:ext cx="5493900" cy="13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 sz="4100" b="0" i="0" u="none" strike="noStrike" cap="none">
                <a:solidFill>
                  <a:schemeClr val="lt1"/>
                </a:solidFill>
                <a:latin typeface="Lexend"/>
                <a:ea typeface="Lexend"/>
                <a:cs typeface="Lexend"/>
                <a:sym typeface="Lexend"/>
              </a:rPr>
              <a:t>Posters are communication! </a:t>
            </a:r>
            <a:endParaRPr sz="3500" b="0" i="0" u="none" strike="noStrike" cap="none">
              <a:solidFill>
                <a:schemeClr val="lt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15e04d462a_0_0"/>
          <p:cNvSpPr/>
          <p:nvPr/>
        </p:nvSpPr>
        <p:spPr>
          <a:xfrm>
            <a:off x="0" y="5099700"/>
            <a:ext cx="4041900" cy="43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215e04d462a_0_0"/>
          <p:cNvSpPr/>
          <p:nvPr/>
        </p:nvSpPr>
        <p:spPr>
          <a:xfrm>
            <a:off x="4041900" y="5099700"/>
            <a:ext cx="2286000" cy="43800"/>
          </a:xfrm>
          <a:prstGeom prst="rect">
            <a:avLst/>
          </a:prstGeom>
          <a:solidFill>
            <a:srgbClr val="FFB3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215e04d462a_0_0"/>
          <p:cNvSpPr/>
          <p:nvPr/>
        </p:nvSpPr>
        <p:spPr>
          <a:xfrm>
            <a:off x="6327900" y="5099700"/>
            <a:ext cx="2816100" cy="438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215e04d462a_0_0"/>
          <p:cNvSpPr/>
          <p:nvPr/>
        </p:nvSpPr>
        <p:spPr>
          <a:xfrm>
            <a:off x="0" y="0"/>
            <a:ext cx="9144000" cy="764100"/>
          </a:xfrm>
          <a:prstGeom prst="rect">
            <a:avLst/>
          </a:prstGeom>
          <a:solidFill>
            <a:srgbClr val="FCE3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15e04d462a_0_0"/>
          <p:cNvSpPr txBox="1"/>
          <p:nvPr/>
        </p:nvSpPr>
        <p:spPr>
          <a:xfrm>
            <a:off x="2713050" y="12600"/>
            <a:ext cx="34743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Comfortaa SemiBold"/>
                <a:ea typeface="Comfortaa SemiBold"/>
                <a:cs typeface="Comfortaa SemiBold"/>
                <a:sym typeface="Comfortaa SemiBold"/>
              </a:rPr>
              <a:t>Poster Layout</a:t>
            </a:r>
            <a:endParaRPr sz="3600" b="0" i="0" u="none" strike="noStrike" cap="none">
              <a:solidFill>
                <a:srgbClr val="000000"/>
              </a:solidFill>
              <a:latin typeface="Comfortaa SemiBold"/>
              <a:ea typeface="Comfortaa SemiBold"/>
              <a:cs typeface="Comfortaa SemiBold"/>
              <a:sym typeface="Comfortaa SemiBold"/>
            </a:endParaRPr>
          </a:p>
        </p:txBody>
      </p:sp>
      <p:pic>
        <p:nvPicPr>
          <p:cNvPr id="452" name="Google Shape;452;g215e04d462a_0_0"/>
          <p:cNvPicPr preferRelativeResize="0"/>
          <p:nvPr/>
        </p:nvPicPr>
        <p:blipFill rotWithShape="1">
          <a:blip r:embed="rId3">
            <a:alphaModFix/>
          </a:blip>
          <a:srcRect/>
          <a:stretch/>
        </p:blipFill>
        <p:spPr>
          <a:xfrm>
            <a:off x="7831975" y="507800"/>
            <a:ext cx="1184799" cy="158075"/>
          </a:xfrm>
          <a:prstGeom prst="rect">
            <a:avLst/>
          </a:prstGeom>
          <a:noFill/>
          <a:ln>
            <a:noFill/>
          </a:ln>
        </p:spPr>
      </p:pic>
      <p:sp>
        <p:nvSpPr>
          <p:cNvPr id="453" name="Google Shape;453;g215e04d462a_0_0"/>
          <p:cNvSpPr/>
          <p:nvPr/>
        </p:nvSpPr>
        <p:spPr>
          <a:xfrm>
            <a:off x="6636350" y="3831738"/>
            <a:ext cx="2286000" cy="1075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215e04d462a_0_0"/>
          <p:cNvSpPr/>
          <p:nvPr/>
        </p:nvSpPr>
        <p:spPr>
          <a:xfrm>
            <a:off x="6636350" y="1265025"/>
            <a:ext cx="2286000" cy="20658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215e04d462a_0_0"/>
          <p:cNvSpPr/>
          <p:nvPr/>
        </p:nvSpPr>
        <p:spPr>
          <a:xfrm>
            <a:off x="247650" y="1266413"/>
            <a:ext cx="2286000" cy="1075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215e04d462a_0_0"/>
          <p:cNvSpPr/>
          <p:nvPr/>
        </p:nvSpPr>
        <p:spPr>
          <a:xfrm>
            <a:off x="387550" y="1448913"/>
            <a:ext cx="15714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215e04d462a_0_0"/>
          <p:cNvSpPr/>
          <p:nvPr/>
        </p:nvSpPr>
        <p:spPr>
          <a:xfrm>
            <a:off x="387550" y="1668242"/>
            <a:ext cx="17625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215e04d462a_0_0"/>
          <p:cNvSpPr/>
          <p:nvPr/>
        </p:nvSpPr>
        <p:spPr>
          <a:xfrm>
            <a:off x="387550" y="1887571"/>
            <a:ext cx="17625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215e04d462a_0_0"/>
          <p:cNvSpPr/>
          <p:nvPr/>
        </p:nvSpPr>
        <p:spPr>
          <a:xfrm>
            <a:off x="387550" y="2106901"/>
            <a:ext cx="9558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215e04d462a_0_0"/>
          <p:cNvSpPr/>
          <p:nvPr/>
        </p:nvSpPr>
        <p:spPr>
          <a:xfrm>
            <a:off x="6817800" y="1825625"/>
            <a:ext cx="15714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215e04d462a_0_0"/>
          <p:cNvSpPr/>
          <p:nvPr/>
        </p:nvSpPr>
        <p:spPr>
          <a:xfrm>
            <a:off x="6817800" y="2044954"/>
            <a:ext cx="17625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215e04d462a_0_0"/>
          <p:cNvSpPr/>
          <p:nvPr/>
        </p:nvSpPr>
        <p:spPr>
          <a:xfrm>
            <a:off x="6817800" y="2264284"/>
            <a:ext cx="17625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215e04d462a_0_0"/>
          <p:cNvSpPr/>
          <p:nvPr/>
        </p:nvSpPr>
        <p:spPr>
          <a:xfrm>
            <a:off x="6817800" y="2483613"/>
            <a:ext cx="9558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215e04d462a_0_0"/>
          <p:cNvSpPr txBox="1"/>
          <p:nvPr/>
        </p:nvSpPr>
        <p:spPr>
          <a:xfrm>
            <a:off x="247650" y="866225"/>
            <a:ext cx="133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Background</a:t>
            </a:r>
            <a:endParaRPr sz="1400" b="0" i="0" u="none" strike="noStrike" cap="none">
              <a:solidFill>
                <a:srgbClr val="000000"/>
              </a:solidFill>
              <a:latin typeface="Comfortaa"/>
              <a:ea typeface="Comfortaa"/>
              <a:cs typeface="Comfortaa"/>
              <a:sym typeface="Comfortaa"/>
            </a:endParaRPr>
          </a:p>
        </p:txBody>
      </p:sp>
      <p:sp>
        <p:nvSpPr>
          <p:cNvPr id="465" name="Google Shape;465;g215e04d462a_0_0"/>
          <p:cNvSpPr txBox="1"/>
          <p:nvPr/>
        </p:nvSpPr>
        <p:spPr>
          <a:xfrm>
            <a:off x="267000" y="2493450"/>
            <a:ext cx="2266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Methods/Prototypes</a:t>
            </a:r>
            <a:endParaRPr sz="1400" b="0" i="0" u="none" strike="noStrike" cap="none">
              <a:solidFill>
                <a:srgbClr val="000000"/>
              </a:solidFill>
              <a:latin typeface="Comfortaa"/>
              <a:ea typeface="Comfortaa"/>
              <a:cs typeface="Comfortaa"/>
              <a:sym typeface="Comfortaa"/>
            </a:endParaRPr>
          </a:p>
        </p:txBody>
      </p:sp>
      <p:sp>
        <p:nvSpPr>
          <p:cNvPr id="466" name="Google Shape;466;g215e04d462a_0_0"/>
          <p:cNvSpPr txBox="1"/>
          <p:nvPr/>
        </p:nvSpPr>
        <p:spPr>
          <a:xfrm>
            <a:off x="6636350" y="866225"/>
            <a:ext cx="1230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Next Steps</a:t>
            </a:r>
            <a:endParaRPr sz="1400" b="0" i="0" u="none" strike="noStrike" cap="none">
              <a:solidFill>
                <a:srgbClr val="000000"/>
              </a:solidFill>
              <a:latin typeface="Comfortaa"/>
              <a:ea typeface="Comfortaa"/>
              <a:cs typeface="Comfortaa"/>
              <a:sym typeface="Comfortaa"/>
            </a:endParaRPr>
          </a:p>
        </p:txBody>
      </p:sp>
      <p:sp>
        <p:nvSpPr>
          <p:cNvPr id="467" name="Google Shape;467;g215e04d462a_0_0"/>
          <p:cNvSpPr txBox="1"/>
          <p:nvPr/>
        </p:nvSpPr>
        <p:spPr>
          <a:xfrm>
            <a:off x="6636350" y="3431550"/>
            <a:ext cx="1230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References</a:t>
            </a:r>
            <a:endParaRPr sz="1400" b="0" i="0" u="none" strike="noStrike" cap="none">
              <a:solidFill>
                <a:srgbClr val="000000"/>
              </a:solidFill>
              <a:latin typeface="Comfortaa"/>
              <a:ea typeface="Comfortaa"/>
              <a:cs typeface="Comfortaa"/>
              <a:sym typeface="Comfortaa"/>
            </a:endParaRPr>
          </a:p>
        </p:txBody>
      </p:sp>
      <p:sp>
        <p:nvSpPr>
          <p:cNvPr id="468" name="Google Shape;468;g215e04d462a_0_0"/>
          <p:cNvSpPr txBox="1"/>
          <p:nvPr/>
        </p:nvSpPr>
        <p:spPr>
          <a:xfrm>
            <a:off x="4661400" y="3018925"/>
            <a:ext cx="1401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Comfortaa"/>
                <a:ea typeface="Comfortaa"/>
                <a:cs typeface="Comfortaa"/>
                <a:sym typeface="Comfortaa"/>
              </a:rPr>
              <a:t>Figure 2</a:t>
            </a:r>
            <a:r>
              <a:rPr lang="en" sz="800" b="0" i="0" u="none" strike="noStrike" cap="none">
                <a:solidFill>
                  <a:srgbClr val="000000"/>
                </a:solidFill>
                <a:latin typeface="Comfortaa"/>
                <a:ea typeface="Comfortaa"/>
                <a:cs typeface="Comfortaa"/>
                <a:sym typeface="Comfortaa"/>
              </a:rPr>
              <a:t>: Final design</a:t>
            </a:r>
            <a:endParaRPr sz="800" b="0" i="0" u="none" strike="noStrike" cap="none">
              <a:solidFill>
                <a:srgbClr val="000000"/>
              </a:solidFill>
              <a:latin typeface="Comfortaa"/>
              <a:ea typeface="Comfortaa"/>
              <a:cs typeface="Comfortaa"/>
              <a:sym typeface="Comfortaa"/>
            </a:endParaRPr>
          </a:p>
        </p:txBody>
      </p:sp>
      <p:sp>
        <p:nvSpPr>
          <p:cNvPr id="469" name="Google Shape;469;g215e04d462a_0_0"/>
          <p:cNvSpPr txBox="1"/>
          <p:nvPr/>
        </p:nvSpPr>
        <p:spPr>
          <a:xfrm>
            <a:off x="3781500" y="1122975"/>
            <a:ext cx="133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a:latin typeface="Comfortaa"/>
                <a:ea typeface="Comfortaa"/>
                <a:cs typeface="Comfortaa"/>
                <a:sym typeface="Comfortaa"/>
              </a:rPr>
              <a:t>Final Design</a:t>
            </a:r>
            <a:endParaRPr sz="1400" b="0" i="0" u="none" strike="noStrike" cap="none">
              <a:solidFill>
                <a:srgbClr val="000000"/>
              </a:solidFill>
              <a:latin typeface="Comfortaa"/>
              <a:ea typeface="Comfortaa"/>
              <a:cs typeface="Comfortaa"/>
              <a:sym typeface="Comfortaa"/>
            </a:endParaRPr>
          </a:p>
        </p:txBody>
      </p:sp>
      <p:pic>
        <p:nvPicPr>
          <p:cNvPr id="470" name="Google Shape;470;g215e04d462a_0_0"/>
          <p:cNvPicPr preferRelativeResize="0"/>
          <p:nvPr/>
        </p:nvPicPr>
        <p:blipFill rotWithShape="1">
          <a:blip r:embed="rId4">
            <a:alphaModFix/>
          </a:blip>
          <a:srcRect l="327" r="327"/>
          <a:stretch/>
        </p:blipFill>
        <p:spPr>
          <a:xfrm>
            <a:off x="3396300" y="2101385"/>
            <a:ext cx="2236349" cy="1382816"/>
          </a:xfrm>
          <a:prstGeom prst="rect">
            <a:avLst/>
          </a:prstGeom>
          <a:noFill/>
          <a:ln>
            <a:noFill/>
          </a:ln>
        </p:spPr>
      </p:pic>
      <p:sp>
        <p:nvSpPr>
          <p:cNvPr id="471" name="Google Shape;471;g215e04d462a_0_0"/>
          <p:cNvSpPr/>
          <p:nvPr/>
        </p:nvSpPr>
        <p:spPr>
          <a:xfrm>
            <a:off x="3602675" y="1662729"/>
            <a:ext cx="17625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215e04d462a_0_0"/>
          <p:cNvSpPr/>
          <p:nvPr/>
        </p:nvSpPr>
        <p:spPr>
          <a:xfrm>
            <a:off x="3602675" y="1882059"/>
            <a:ext cx="17625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215e04d462a_0_0"/>
          <p:cNvPicPr preferRelativeResize="0"/>
          <p:nvPr/>
        </p:nvPicPr>
        <p:blipFill rotWithShape="1">
          <a:blip r:embed="rId5">
            <a:alphaModFix/>
          </a:blip>
          <a:srcRect/>
          <a:stretch/>
        </p:blipFill>
        <p:spPr>
          <a:xfrm>
            <a:off x="247648" y="3413925"/>
            <a:ext cx="1571400" cy="1114101"/>
          </a:xfrm>
          <a:prstGeom prst="rect">
            <a:avLst/>
          </a:prstGeom>
          <a:noFill/>
          <a:ln>
            <a:noFill/>
          </a:ln>
        </p:spPr>
      </p:pic>
      <p:sp>
        <p:nvSpPr>
          <p:cNvPr id="474" name="Google Shape;474;g215e04d462a_0_0"/>
          <p:cNvSpPr/>
          <p:nvPr/>
        </p:nvSpPr>
        <p:spPr>
          <a:xfrm>
            <a:off x="387550" y="2975275"/>
            <a:ext cx="13593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215e04d462a_0_0"/>
          <p:cNvSpPr/>
          <p:nvPr/>
        </p:nvSpPr>
        <p:spPr>
          <a:xfrm>
            <a:off x="387550" y="3194600"/>
            <a:ext cx="1359300" cy="41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215e04d462a_0_0"/>
          <p:cNvSpPr txBox="1"/>
          <p:nvPr/>
        </p:nvSpPr>
        <p:spPr>
          <a:xfrm>
            <a:off x="267000" y="4599450"/>
            <a:ext cx="21564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Comfortaa"/>
                <a:ea typeface="Comfortaa"/>
                <a:cs typeface="Comfortaa"/>
                <a:sym typeface="Comfortaa"/>
              </a:rPr>
              <a:t>Figure 1</a:t>
            </a:r>
            <a:r>
              <a:rPr lang="en" sz="800" b="0" i="0" u="none" strike="noStrike" cap="none">
                <a:solidFill>
                  <a:srgbClr val="000000"/>
                </a:solidFill>
                <a:latin typeface="Comfortaa"/>
                <a:ea typeface="Comfortaa"/>
                <a:cs typeface="Comfortaa"/>
                <a:sym typeface="Comfortaa"/>
              </a:rPr>
              <a:t>: Prototype 1</a:t>
            </a:r>
            <a:endParaRPr sz="800" b="0" i="0" u="none" strike="noStrike" cap="none">
              <a:solidFill>
                <a:srgbClr val="000000"/>
              </a:solidFill>
              <a:latin typeface="Comfortaa"/>
              <a:ea typeface="Comfortaa"/>
              <a:cs typeface="Comfortaa"/>
              <a:sym typeface="Comfortaa"/>
            </a:endParaRPr>
          </a:p>
        </p:txBody>
      </p:sp>
      <p:pic>
        <p:nvPicPr>
          <p:cNvPr id="477" name="Google Shape;477;g215e04d462a_0_0" title="Points scored"/>
          <p:cNvPicPr preferRelativeResize="0"/>
          <p:nvPr/>
        </p:nvPicPr>
        <p:blipFill rotWithShape="1">
          <a:blip r:embed="rId6">
            <a:alphaModFix/>
          </a:blip>
          <a:srcRect/>
          <a:stretch/>
        </p:blipFill>
        <p:spPr>
          <a:xfrm>
            <a:off x="2859600" y="3656178"/>
            <a:ext cx="2156400" cy="1333359"/>
          </a:xfrm>
          <a:prstGeom prst="rect">
            <a:avLst/>
          </a:prstGeom>
          <a:noFill/>
          <a:ln>
            <a:noFill/>
          </a:ln>
        </p:spPr>
      </p:pic>
      <p:sp>
        <p:nvSpPr>
          <p:cNvPr id="478" name="Google Shape;478;g215e04d462a_0_0"/>
          <p:cNvSpPr txBox="1"/>
          <p:nvPr/>
        </p:nvSpPr>
        <p:spPr>
          <a:xfrm>
            <a:off x="5194225" y="3851200"/>
            <a:ext cx="1401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Comfortaa"/>
                <a:ea typeface="Comfortaa"/>
                <a:cs typeface="Comfortaa"/>
                <a:sym typeface="Comfortaa"/>
              </a:rPr>
              <a:t>Figure 3</a:t>
            </a:r>
            <a:r>
              <a:rPr lang="en" sz="800" b="0" i="0" u="none" strike="noStrike" cap="none">
                <a:solidFill>
                  <a:srgbClr val="000000"/>
                </a:solidFill>
                <a:latin typeface="Comfortaa"/>
                <a:ea typeface="Comfortaa"/>
                <a:cs typeface="Comfortaa"/>
                <a:sym typeface="Comfortaa"/>
              </a:rPr>
              <a:t>: Chart</a:t>
            </a:r>
            <a:endParaRPr sz="800" b="0" i="0" u="none" strike="noStrike" cap="none">
              <a:solidFill>
                <a:srgbClr val="000000"/>
              </a:solidFill>
              <a:latin typeface="Comfortaa"/>
              <a:ea typeface="Comfortaa"/>
              <a:cs typeface="Comfortaa"/>
              <a:sym typeface="Comfortaa"/>
            </a:endParaRPr>
          </a:p>
        </p:txBody>
      </p:sp>
      <p:sp>
        <p:nvSpPr>
          <p:cNvPr id="479" name="Google Shape;479;g215e04d462a_0_0"/>
          <p:cNvSpPr txBox="1"/>
          <p:nvPr/>
        </p:nvSpPr>
        <p:spPr>
          <a:xfrm>
            <a:off x="5056525" y="4148875"/>
            <a:ext cx="1184700" cy="600300"/>
          </a:xfrm>
          <a:prstGeom prst="rect">
            <a:avLst/>
          </a:prstGeom>
          <a:noFill/>
          <a:ln>
            <a:noFill/>
          </a:ln>
        </p:spPr>
        <p:txBody>
          <a:bodyPr spcFirstLastPara="1" wrap="square" lIns="91425" tIns="91425" rIns="91425" bIns="91425" anchor="t" anchorCtr="0">
            <a:spAutoFit/>
          </a:bodyPr>
          <a:lstStyle/>
          <a:p>
            <a:pPr marL="457200" marR="0" lvl="0" indent="-22860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80" name="Google Shape;480;g215e04d462a_0_0"/>
          <p:cNvSpPr/>
          <p:nvPr/>
        </p:nvSpPr>
        <p:spPr>
          <a:xfrm>
            <a:off x="5417125" y="4287525"/>
            <a:ext cx="697200" cy="336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215e04d462a_0_0"/>
          <p:cNvSpPr/>
          <p:nvPr/>
        </p:nvSpPr>
        <p:spPr>
          <a:xfrm>
            <a:off x="5417125" y="4429422"/>
            <a:ext cx="697200" cy="336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g215e04d462a_0_0"/>
          <p:cNvSpPr/>
          <p:nvPr/>
        </p:nvSpPr>
        <p:spPr>
          <a:xfrm>
            <a:off x="5417125" y="4571327"/>
            <a:ext cx="697200" cy="336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3" name="Google Shape;483;g215e04d462a_0_0"/>
          <p:cNvPicPr preferRelativeResize="0"/>
          <p:nvPr/>
        </p:nvPicPr>
        <p:blipFill>
          <a:blip r:embed="rId7">
            <a:alphaModFix/>
          </a:blip>
          <a:stretch>
            <a:fillRect/>
          </a:stretch>
        </p:blipFill>
        <p:spPr>
          <a:xfrm>
            <a:off x="7435801" y="4069350"/>
            <a:ext cx="600300" cy="600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EAFC"/>
        </a:solidFill>
        <a:effectLst/>
      </p:bgPr>
    </p:bg>
    <p:spTree>
      <p:nvGrpSpPr>
        <p:cNvPr id="1" name="Shape 487"/>
        <p:cNvGrpSpPr/>
        <p:nvPr/>
      </p:nvGrpSpPr>
      <p:grpSpPr>
        <a:xfrm>
          <a:off x="0" y="0"/>
          <a:ext cx="0" cy="0"/>
          <a:chOff x="0" y="0"/>
          <a:chExt cx="0" cy="0"/>
        </a:xfrm>
      </p:grpSpPr>
      <p:sp>
        <p:nvSpPr>
          <p:cNvPr id="488" name="Google Shape;488;p23"/>
          <p:cNvSpPr txBox="1"/>
          <p:nvPr/>
        </p:nvSpPr>
        <p:spPr>
          <a:xfrm>
            <a:off x="2265950" y="415375"/>
            <a:ext cx="4527300" cy="135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 sz="3800" b="1" i="0" u="none" strike="noStrike" cap="none">
                <a:solidFill>
                  <a:schemeClr val="dk1"/>
                </a:solidFill>
                <a:latin typeface="Comfortaa"/>
                <a:ea typeface="Comfortaa"/>
                <a:cs typeface="Comfortaa"/>
                <a:sym typeface="Comfortaa"/>
              </a:rPr>
              <a:t>Insert main finding.</a:t>
            </a:r>
            <a:endParaRPr sz="3800" b="1" i="0" u="none" strike="noStrike" cap="none">
              <a:solidFill>
                <a:schemeClr val="dk1"/>
              </a:solidFill>
              <a:latin typeface="Comfortaa"/>
              <a:ea typeface="Comfortaa"/>
              <a:cs typeface="Comfortaa"/>
              <a:sym typeface="Comfortaa"/>
            </a:endParaRPr>
          </a:p>
        </p:txBody>
      </p:sp>
      <p:sp>
        <p:nvSpPr>
          <p:cNvPr id="489" name="Google Shape;489;p23"/>
          <p:cNvSpPr/>
          <p:nvPr/>
        </p:nvSpPr>
        <p:spPr>
          <a:xfrm>
            <a:off x="0" y="0"/>
            <a:ext cx="17475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23"/>
          <p:cNvSpPr txBox="1"/>
          <p:nvPr/>
        </p:nvSpPr>
        <p:spPr>
          <a:xfrm>
            <a:off x="187775" y="169800"/>
            <a:ext cx="134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Background</a:t>
            </a:r>
            <a:endParaRPr sz="1400" b="0" i="0" u="none" strike="noStrike" cap="none">
              <a:solidFill>
                <a:srgbClr val="000000"/>
              </a:solidFill>
              <a:latin typeface="Comfortaa"/>
              <a:ea typeface="Comfortaa"/>
              <a:cs typeface="Comfortaa"/>
              <a:sym typeface="Comfortaa"/>
            </a:endParaRPr>
          </a:p>
        </p:txBody>
      </p:sp>
      <p:sp>
        <p:nvSpPr>
          <p:cNvPr id="491" name="Google Shape;491;p23"/>
          <p:cNvSpPr txBox="1"/>
          <p:nvPr/>
        </p:nvSpPr>
        <p:spPr>
          <a:xfrm>
            <a:off x="187775" y="1457725"/>
            <a:ext cx="134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Prototypes</a:t>
            </a:r>
            <a:endParaRPr sz="1400" b="0" i="0" u="none" strike="noStrike" cap="none">
              <a:solidFill>
                <a:srgbClr val="000000"/>
              </a:solidFill>
              <a:latin typeface="Comfortaa"/>
              <a:ea typeface="Comfortaa"/>
              <a:cs typeface="Comfortaa"/>
              <a:sym typeface="Comfortaa"/>
            </a:endParaRPr>
          </a:p>
        </p:txBody>
      </p:sp>
      <p:sp>
        <p:nvSpPr>
          <p:cNvPr id="492" name="Google Shape;492;p23"/>
          <p:cNvSpPr txBox="1"/>
          <p:nvPr/>
        </p:nvSpPr>
        <p:spPr>
          <a:xfrm>
            <a:off x="187775" y="2745650"/>
            <a:ext cx="102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Results</a:t>
            </a:r>
            <a:endParaRPr sz="1400" b="0" i="0" u="none" strike="noStrike" cap="none">
              <a:solidFill>
                <a:srgbClr val="000000"/>
              </a:solidFill>
              <a:latin typeface="Comfortaa"/>
              <a:ea typeface="Comfortaa"/>
              <a:cs typeface="Comfortaa"/>
              <a:sym typeface="Comfortaa"/>
            </a:endParaRPr>
          </a:p>
        </p:txBody>
      </p:sp>
      <p:cxnSp>
        <p:nvCxnSpPr>
          <p:cNvPr id="493" name="Google Shape;493;p23"/>
          <p:cNvCxnSpPr/>
          <p:nvPr/>
        </p:nvCxnSpPr>
        <p:spPr>
          <a:xfrm>
            <a:off x="311300" y="685525"/>
            <a:ext cx="1040100" cy="0"/>
          </a:xfrm>
          <a:prstGeom prst="straightConnector1">
            <a:avLst/>
          </a:prstGeom>
          <a:noFill/>
          <a:ln w="9525" cap="flat" cmpd="sng">
            <a:solidFill>
              <a:schemeClr val="dk2"/>
            </a:solidFill>
            <a:prstDash val="solid"/>
            <a:round/>
            <a:headEnd type="none" w="sm" len="sm"/>
            <a:tailEnd type="none" w="sm" len="sm"/>
          </a:ln>
        </p:spPr>
      </p:cxnSp>
      <p:cxnSp>
        <p:nvCxnSpPr>
          <p:cNvPr id="494" name="Google Shape;494;p23"/>
          <p:cNvCxnSpPr/>
          <p:nvPr/>
        </p:nvCxnSpPr>
        <p:spPr>
          <a:xfrm>
            <a:off x="311300" y="823075"/>
            <a:ext cx="1040100" cy="0"/>
          </a:xfrm>
          <a:prstGeom prst="straightConnector1">
            <a:avLst/>
          </a:prstGeom>
          <a:noFill/>
          <a:ln w="9525" cap="flat" cmpd="sng">
            <a:solidFill>
              <a:schemeClr val="dk2"/>
            </a:solidFill>
            <a:prstDash val="solid"/>
            <a:round/>
            <a:headEnd type="none" w="sm" len="sm"/>
            <a:tailEnd type="none" w="sm" len="sm"/>
          </a:ln>
        </p:spPr>
      </p:cxnSp>
      <p:cxnSp>
        <p:nvCxnSpPr>
          <p:cNvPr id="495" name="Google Shape;495;p23"/>
          <p:cNvCxnSpPr/>
          <p:nvPr/>
        </p:nvCxnSpPr>
        <p:spPr>
          <a:xfrm>
            <a:off x="311300" y="960625"/>
            <a:ext cx="1040100" cy="0"/>
          </a:xfrm>
          <a:prstGeom prst="straightConnector1">
            <a:avLst/>
          </a:prstGeom>
          <a:noFill/>
          <a:ln w="9525" cap="flat" cmpd="sng">
            <a:solidFill>
              <a:schemeClr val="dk2"/>
            </a:solidFill>
            <a:prstDash val="solid"/>
            <a:round/>
            <a:headEnd type="none" w="sm" len="sm"/>
            <a:tailEnd type="none" w="sm" len="sm"/>
          </a:ln>
        </p:spPr>
      </p:cxnSp>
      <p:cxnSp>
        <p:nvCxnSpPr>
          <p:cNvPr id="496" name="Google Shape;496;p23"/>
          <p:cNvCxnSpPr/>
          <p:nvPr/>
        </p:nvCxnSpPr>
        <p:spPr>
          <a:xfrm>
            <a:off x="311300" y="1105250"/>
            <a:ext cx="1040100" cy="0"/>
          </a:xfrm>
          <a:prstGeom prst="straightConnector1">
            <a:avLst/>
          </a:prstGeom>
          <a:noFill/>
          <a:ln w="9525" cap="flat" cmpd="sng">
            <a:solidFill>
              <a:schemeClr val="dk2"/>
            </a:solidFill>
            <a:prstDash val="solid"/>
            <a:round/>
            <a:headEnd type="none" w="sm" len="sm"/>
            <a:tailEnd type="none" w="sm" len="sm"/>
          </a:ln>
        </p:spPr>
      </p:cxnSp>
      <p:cxnSp>
        <p:nvCxnSpPr>
          <p:cNvPr id="497" name="Google Shape;497;p23"/>
          <p:cNvCxnSpPr/>
          <p:nvPr/>
        </p:nvCxnSpPr>
        <p:spPr>
          <a:xfrm>
            <a:off x="311300" y="1935300"/>
            <a:ext cx="1040100" cy="0"/>
          </a:xfrm>
          <a:prstGeom prst="straightConnector1">
            <a:avLst/>
          </a:prstGeom>
          <a:noFill/>
          <a:ln w="9525" cap="flat" cmpd="sng">
            <a:solidFill>
              <a:schemeClr val="dk2"/>
            </a:solidFill>
            <a:prstDash val="solid"/>
            <a:round/>
            <a:headEnd type="none" w="sm" len="sm"/>
            <a:tailEnd type="none" w="sm" len="sm"/>
          </a:ln>
        </p:spPr>
      </p:cxnSp>
      <p:cxnSp>
        <p:nvCxnSpPr>
          <p:cNvPr id="498" name="Google Shape;498;p23"/>
          <p:cNvCxnSpPr/>
          <p:nvPr/>
        </p:nvCxnSpPr>
        <p:spPr>
          <a:xfrm>
            <a:off x="311300" y="2072850"/>
            <a:ext cx="1040100" cy="0"/>
          </a:xfrm>
          <a:prstGeom prst="straightConnector1">
            <a:avLst/>
          </a:prstGeom>
          <a:noFill/>
          <a:ln w="9525" cap="flat" cmpd="sng">
            <a:solidFill>
              <a:schemeClr val="dk2"/>
            </a:solidFill>
            <a:prstDash val="solid"/>
            <a:round/>
            <a:headEnd type="none" w="sm" len="sm"/>
            <a:tailEnd type="none" w="sm" len="sm"/>
          </a:ln>
        </p:spPr>
      </p:cxnSp>
      <p:cxnSp>
        <p:nvCxnSpPr>
          <p:cNvPr id="499" name="Google Shape;499;p23"/>
          <p:cNvCxnSpPr/>
          <p:nvPr/>
        </p:nvCxnSpPr>
        <p:spPr>
          <a:xfrm>
            <a:off x="311300" y="2210400"/>
            <a:ext cx="1040100" cy="0"/>
          </a:xfrm>
          <a:prstGeom prst="straightConnector1">
            <a:avLst/>
          </a:prstGeom>
          <a:noFill/>
          <a:ln w="9525" cap="flat" cmpd="sng">
            <a:solidFill>
              <a:schemeClr val="dk2"/>
            </a:solidFill>
            <a:prstDash val="solid"/>
            <a:round/>
            <a:headEnd type="none" w="sm" len="sm"/>
            <a:tailEnd type="none" w="sm" len="sm"/>
          </a:ln>
        </p:spPr>
      </p:cxnSp>
      <p:cxnSp>
        <p:nvCxnSpPr>
          <p:cNvPr id="500" name="Google Shape;500;p23"/>
          <p:cNvCxnSpPr/>
          <p:nvPr/>
        </p:nvCxnSpPr>
        <p:spPr>
          <a:xfrm>
            <a:off x="311300" y="2355025"/>
            <a:ext cx="1040100" cy="0"/>
          </a:xfrm>
          <a:prstGeom prst="straightConnector1">
            <a:avLst/>
          </a:prstGeom>
          <a:noFill/>
          <a:ln w="9525" cap="flat" cmpd="sng">
            <a:solidFill>
              <a:schemeClr val="dk2"/>
            </a:solidFill>
            <a:prstDash val="solid"/>
            <a:round/>
            <a:headEnd type="none" w="sm" len="sm"/>
            <a:tailEnd type="none" w="sm" len="sm"/>
          </a:ln>
        </p:spPr>
      </p:cxnSp>
      <p:sp>
        <p:nvSpPr>
          <p:cNvPr id="501" name="Google Shape;501;p23"/>
          <p:cNvSpPr txBox="1"/>
          <p:nvPr/>
        </p:nvSpPr>
        <p:spPr>
          <a:xfrm>
            <a:off x="118500" y="4662875"/>
            <a:ext cx="1561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900" b="0" i="0" u="none" strike="noStrike" cap="none">
                <a:solidFill>
                  <a:srgbClr val="000000"/>
                </a:solidFill>
                <a:latin typeface="Comfortaa"/>
                <a:ea typeface="Comfortaa"/>
                <a:cs typeface="Comfortaa"/>
                <a:sym typeface="Comfortaa"/>
              </a:rPr>
              <a:t>Credit: Mike Morrison</a:t>
            </a:r>
            <a:endParaRPr sz="900" b="0" i="0" u="none" strike="noStrike" cap="none">
              <a:solidFill>
                <a:srgbClr val="000000"/>
              </a:solidFill>
              <a:latin typeface="Comfortaa"/>
              <a:ea typeface="Comfortaa"/>
              <a:cs typeface="Comfortaa"/>
              <a:sym typeface="Comfortaa"/>
            </a:endParaRPr>
          </a:p>
        </p:txBody>
      </p:sp>
      <p:sp>
        <p:nvSpPr>
          <p:cNvPr id="502" name="Google Shape;502;p23"/>
          <p:cNvSpPr/>
          <p:nvPr/>
        </p:nvSpPr>
        <p:spPr>
          <a:xfrm>
            <a:off x="7396500" y="-150"/>
            <a:ext cx="17475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3"/>
          <p:cNvSpPr txBox="1"/>
          <p:nvPr/>
        </p:nvSpPr>
        <p:spPr>
          <a:xfrm>
            <a:off x="7584275" y="169650"/>
            <a:ext cx="1436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Discussion</a:t>
            </a:r>
            <a:endParaRPr sz="1400" b="0" i="0" u="none" strike="noStrike" cap="none">
              <a:solidFill>
                <a:srgbClr val="000000"/>
              </a:solidFill>
              <a:latin typeface="Comfortaa"/>
              <a:ea typeface="Comfortaa"/>
              <a:cs typeface="Comfortaa"/>
              <a:sym typeface="Comfortaa"/>
            </a:endParaRPr>
          </a:p>
        </p:txBody>
      </p:sp>
      <p:sp>
        <p:nvSpPr>
          <p:cNvPr id="504" name="Google Shape;504;p23"/>
          <p:cNvSpPr txBox="1"/>
          <p:nvPr/>
        </p:nvSpPr>
        <p:spPr>
          <a:xfrm>
            <a:off x="7584275" y="1457575"/>
            <a:ext cx="1280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Next Steps</a:t>
            </a:r>
            <a:endParaRPr sz="1400" b="0" i="0" u="none" strike="noStrike" cap="none">
              <a:solidFill>
                <a:srgbClr val="000000"/>
              </a:solidFill>
              <a:latin typeface="Comfortaa"/>
              <a:ea typeface="Comfortaa"/>
              <a:cs typeface="Comfortaa"/>
              <a:sym typeface="Comfortaa"/>
            </a:endParaRPr>
          </a:p>
        </p:txBody>
      </p:sp>
      <p:sp>
        <p:nvSpPr>
          <p:cNvPr id="505" name="Google Shape;505;p23"/>
          <p:cNvSpPr txBox="1"/>
          <p:nvPr/>
        </p:nvSpPr>
        <p:spPr>
          <a:xfrm>
            <a:off x="7584275" y="2745500"/>
            <a:ext cx="1280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References</a:t>
            </a:r>
            <a:endParaRPr sz="1400" b="0" i="0" u="none" strike="noStrike" cap="none">
              <a:solidFill>
                <a:srgbClr val="000000"/>
              </a:solidFill>
              <a:latin typeface="Comfortaa"/>
              <a:ea typeface="Comfortaa"/>
              <a:cs typeface="Comfortaa"/>
              <a:sym typeface="Comfortaa"/>
            </a:endParaRPr>
          </a:p>
        </p:txBody>
      </p:sp>
      <p:cxnSp>
        <p:nvCxnSpPr>
          <p:cNvPr id="506" name="Google Shape;506;p23"/>
          <p:cNvCxnSpPr/>
          <p:nvPr/>
        </p:nvCxnSpPr>
        <p:spPr>
          <a:xfrm>
            <a:off x="7707800" y="685375"/>
            <a:ext cx="1040100" cy="0"/>
          </a:xfrm>
          <a:prstGeom prst="straightConnector1">
            <a:avLst/>
          </a:prstGeom>
          <a:noFill/>
          <a:ln w="9525" cap="flat" cmpd="sng">
            <a:solidFill>
              <a:schemeClr val="dk2"/>
            </a:solidFill>
            <a:prstDash val="solid"/>
            <a:round/>
            <a:headEnd type="none" w="sm" len="sm"/>
            <a:tailEnd type="none" w="sm" len="sm"/>
          </a:ln>
        </p:spPr>
      </p:cxnSp>
      <p:cxnSp>
        <p:nvCxnSpPr>
          <p:cNvPr id="507" name="Google Shape;507;p23"/>
          <p:cNvCxnSpPr/>
          <p:nvPr/>
        </p:nvCxnSpPr>
        <p:spPr>
          <a:xfrm>
            <a:off x="7707800" y="822925"/>
            <a:ext cx="1040100" cy="0"/>
          </a:xfrm>
          <a:prstGeom prst="straightConnector1">
            <a:avLst/>
          </a:prstGeom>
          <a:noFill/>
          <a:ln w="9525" cap="flat" cmpd="sng">
            <a:solidFill>
              <a:schemeClr val="dk2"/>
            </a:solidFill>
            <a:prstDash val="solid"/>
            <a:round/>
            <a:headEnd type="none" w="sm" len="sm"/>
            <a:tailEnd type="none" w="sm" len="sm"/>
          </a:ln>
        </p:spPr>
      </p:cxnSp>
      <p:cxnSp>
        <p:nvCxnSpPr>
          <p:cNvPr id="508" name="Google Shape;508;p23"/>
          <p:cNvCxnSpPr/>
          <p:nvPr/>
        </p:nvCxnSpPr>
        <p:spPr>
          <a:xfrm>
            <a:off x="7707800" y="960475"/>
            <a:ext cx="1040100" cy="0"/>
          </a:xfrm>
          <a:prstGeom prst="straightConnector1">
            <a:avLst/>
          </a:prstGeom>
          <a:noFill/>
          <a:ln w="9525" cap="flat" cmpd="sng">
            <a:solidFill>
              <a:schemeClr val="dk2"/>
            </a:solidFill>
            <a:prstDash val="solid"/>
            <a:round/>
            <a:headEnd type="none" w="sm" len="sm"/>
            <a:tailEnd type="none" w="sm" len="sm"/>
          </a:ln>
        </p:spPr>
      </p:cxnSp>
      <p:cxnSp>
        <p:nvCxnSpPr>
          <p:cNvPr id="509" name="Google Shape;509;p23"/>
          <p:cNvCxnSpPr/>
          <p:nvPr/>
        </p:nvCxnSpPr>
        <p:spPr>
          <a:xfrm>
            <a:off x="7707800" y="1105100"/>
            <a:ext cx="1040100" cy="0"/>
          </a:xfrm>
          <a:prstGeom prst="straightConnector1">
            <a:avLst/>
          </a:prstGeom>
          <a:noFill/>
          <a:ln w="9525" cap="flat" cmpd="sng">
            <a:solidFill>
              <a:schemeClr val="dk2"/>
            </a:solidFill>
            <a:prstDash val="solid"/>
            <a:round/>
            <a:headEnd type="none" w="sm" len="sm"/>
            <a:tailEnd type="none" w="sm" len="sm"/>
          </a:ln>
        </p:spPr>
      </p:cxnSp>
      <p:cxnSp>
        <p:nvCxnSpPr>
          <p:cNvPr id="510" name="Google Shape;510;p23"/>
          <p:cNvCxnSpPr/>
          <p:nvPr/>
        </p:nvCxnSpPr>
        <p:spPr>
          <a:xfrm>
            <a:off x="7707800" y="1935150"/>
            <a:ext cx="1040100" cy="0"/>
          </a:xfrm>
          <a:prstGeom prst="straightConnector1">
            <a:avLst/>
          </a:prstGeom>
          <a:noFill/>
          <a:ln w="9525" cap="flat" cmpd="sng">
            <a:solidFill>
              <a:schemeClr val="dk2"/>
            </a:solidFill>
            <a:prstDash val="solid"/>
            <a:round/>
            <a:headEnd type="none" w="sm" len="sm"/>
            <a:tailEnd type="none" w="sm" len="sm"/>
          </a:ln>
        </p:spPr>
      </p:cxnSp>
      <p:cxnSp>
        <p:nvCxnSpPr>
          <p:cNvPr id="511" name="Google Shape;511;p23"/>
          <p:cNvCxnSpPr/>
          <p:nvPr/>
        </p:nvCxnSpPr>
        <p:spPr>
          <a:xfrm>
            <a:off x="7707800" y="2072700"/>
            <a:ext cx="1040100" cy="0"/>
          </a:xfrm>
          <a:prstGeom prst="straightConnector1">
            <a:avLst/>
          </a:prstGeom>
          <a:noFill/>
          <a:ln w="9525" cap="flat" cmpd="sng">
            <a:solidFill>
              <a:schemeClr val="dk2"/>
            </a:solidFill>
            <a:prstDash val="solid"/>
            <a:round/>
            <a:headEnd type="none" w="sm" len="sm"/>
            <a:tailEnd type="none" w="sm" len="sm"/>
          </a:ln>
        </p:spPr>
      </p:cxnSp>
      <p:cxnSp>
        <p:nvCxnSpPr>
          <p:cNvPr id="512" name="Google Shape;512;p23"/>
          <p:cNvCxnSpPr/>
          <p:nvPr/>
        </p:nvCxnSpPr>
        <p:spPr>
          <a:xfrm>
            <a:off x="7707800" y="2210250"/>
            <a:ext cx="1040100" cy="0"/>
          </a:xfrm>
          <a:prstGeom prst="straightConnector1">
            <a:avLst/>
          </a:prstGeom>
          <a:noFill/>
          <a:ln w="9525" cap="flat" cmpd="sng">
            <a:solidFill>
              <a:schemeClr val="dk2"/>
            </a:solidFill>
            <a:prstDash val="solid"/>
            <a:round/>
            <a:headEnd type="none" w="sm" len="sm"/>
            <a:tailEnd type="none" w="sm" len="sm"/>
          </a:ln>
        </p:spPr>
      </p:cxnSp>
      <p:cxnSp>
        <p:nvCxnSpPr>
          <p:cNvPr id="513" name="Google Shape;513;p23"/>
          <p:cNvCxnSpPr/>
          <p:nvPr/>
        </p:nvCxnSpPr>
        <p:spPr>
          <a:xfrm>
            <a:off x="7707800" y="2354875"/>
            <a:ext cx="1040100" cy="0"/>
          </a:xfrm>
          <a:prstGeom prst="straightConnector1">
            <a:avLst/>
          </a:prstGeom>
          <a:noFill/>
          <a:ln w="9525" cap="flat" cmpd="sng">
            <a:solidFill>
              <a:schemeClr val="dk2"/>
            </a:solidFill>
            <a:prstDash val="solid"/>
            <a:round/>
            <a:headEnd type="none" w="sm" len="sm"/>
            <a:tailEnd type="none" w="sm" len="sm"/>
          </a:ln>
        </p:spPr>
      </p:cxnSp>
      <p:cxnSp>
        <p:nvCxnSpPr>
          <p:cNvPr id="514" name="Google Shape;514;p23"/>
          <p:cNvCxnSpPr/>
          <p:nvPr/>
        </p:nvCxnSpPr>
        <p:spPr>
          <a:xfrm>
            <a:off x="7707800" y="3233700"/>
            <a:ext cx="1040100" cy="0"/>
          </a:xfrm>
          <a:prstGeom prst="straightConnector1">
            <a:avLst/>
          </a:prstGeom>
          <a:noFill/>
          <a:ln w="9525" cap="flat" cmpd="sng">
            <a:solidFill>
              <a:schemeClr val="dk2"/>
            </a:solidFill>
            <a:prstDash val="solid"/>
            <a:round/>
            <a:headEnd type="none" w="sm" len="sm"/>
            <a:tailEnd type="none" w="sm" len="sm"/>
          </a:ln>
        </p:spPr>
      </p:cxnSp>
      <p:cxnSp>
        <p:nvCxnSpPr>
          <p:cNvPr id="515" name="Google Shape;515;p23"/>
          <p:cNvCxnSpPr/>
          <p:nvPr/>
        </p:nvCxnSpPr>
        <p:spPr>
          <a:xfrm>
            <a:off x="7707800" y="3371250"/>
            <a:ext cx="1040100" cy="0"/>
          </a:xfrm>
          <a:prstGeom prst="straightConnector1">
            <a:avLst/>
          </a:prstGeom>
          <a:noFill/>
          <a:ln w="9525" cap="flat" cmpd="sng">
            <a:solidFill>
              <a:schemeClr val="dk2"/>
            </a:solidFill>
            <a:prstDash val="solid"/>
            <a:round/>
            <a:headEnd type="none" w="sm" len="sm"/>
            <a:tailEnd type="none" w="sm" len="sm"/>
          </a:ln>
        </p:spPr>
      </p:cxnSp>
      <p:cxnSp>
        <p:nvCxnSpPr>
          <p:cNvPr id="516" name="Google Shape;516;p23"/>
          <p:cNvCxnSpPr/>
          <p:nvPr/>
        </p:nvCxnSpPr>
        <p:spPr>
          <a:xfrm>
            <a:off x="7707800" y="3508800"/>
            <a:ext cx="1040100" cy="0"/>
          </a:xfrm>
          <a:prstGeom prst="straightConnector1">
            <a:avLst/>
          </a:prstGeom>
          <a:noFill/>
          <a:ln w="9525" cap="flat" cmpd="sng">
            <a:solidFill>
              <a:schemeClr val="dk2"/>
            </a:solidFill>
            <a:prstDash val="solid"/>
            <a:round/>
            <a:headEnd type="none" w="sm" len="sm"/>
            <a:tailEnd type="none" w="sm" len="sm"/>
          </a:ln>
        </p:spPr>
      </p:cxnSp>
      <p:cxnSp>
        <p:nvCxnSpPr>
          <p:cNvPr id="517" name="Google Shape;517;p23"/>
          <p:cNvCxnSpPr/>
          <p:nvPr/>
        </p:nvCxnSpPr>
        <p:spPr>
          <a:xfrm>
            <a:off x="7707800" y="3653425"/>
            <a:ext cx="1040100" cy="0"/>
          </a:xfrm>
          <a:prstGeom prst="straightConnector1">
            <a:avLst/>
          </a:prstGeom>
          <a:noFill/>
          <a:ln w="9525" cap="flat" cmpd="sng">
            <a:solidFill>
              <a:schemeClr val="dk2"/>
            </a:solidFill>
            <a:prstDash val="solid"/>
            <a:round/>
            <a:headEnd type="none" w="sm" len="sm"/>
            <a:tailEnd type="none" w="sm" len="sm"/>
          </a:ln>
        </p:spPr>
      </p:cxnSp>
      <p:sp>
        <p:nvSpPr>
          <p:cNvPr id="518" name="Google Shape;518;p23"/>
          <p:cNvSpPr/>
          <p:nvPr/>
        </p:nvSpPr>
        <p:spPr>
          <a:xfrm>
            <a:off x="1104500" y="3460175"/>
            <a:ext cx="290100" cy="240300"/>
          </a:xfrm>
          <a:prstGeom prst="ellipse">
            <a:avLst/>
          </a:prstGeom>
          <a:solidFill>
            <a:srgbClr val="3B9F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3"/>
          <p:cNvSpPr/>
          <p:nvPr/>
        </p:nvSpPr>
        <p:spPr>
          <a:xfrm>
            <a:off x="378675" y="4302775"/>
            <a:ext cx="290100" cy="240300"/>
          </a:xfrm>
          <a:prstGeom prst="ellipse">
            <a:avLst/>
          </a:prstGeom>
          <a:solidFill>
            <a:srgbClr val="D4EA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3"/>
          <p:cNvSpPr/>
          <p:nvPr/>
        </p:nvSpPr>
        <p:spPr>
          <a:xfrm>
            <a:off x="500675" y="3604798"/>
            <a:ext cx="400200" cy="400200"/>
          </a:xfrm>
          <a:prstGeom prst="ellipse">
            <a:avLst/>
          </a:prstGeom>
          <a:solidFill>
            <a:srgbClr val="FCE3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1" name="Google Shape;521;p23"/>
          <p:cNvCxnSpPr>
            <a:stCxn id="522" idx="5"/>
            <a:endCxn id="520" idx="1"/>
          </p:cNvCxnSpPr>
          <p:nvPr/>
        </p:nvCxnSpPr>
        <p:spPr>
          <a:xfrm>
            <a:off x="488166" y="3473734"/>
            <a:ext cx="71100" cy="189600"/>
          </a:xfrm>
          <a:prstGeom prst="straightConnector1">
            <a:avLst/>
          </a:prstGeom>
          <a:noFill/>
          <a:ln w="9525" cap="flat" cmpd="sng">
            <a:solidFill>
              <a:schemeClr val="dk2"/>
            </a:solidFill>
            <a:prstDash val="solid"/>
            <a:round/>
            <a:headEnd type="none" w="sm" len="sm"/>
            <a:tailEnd type="none" w="sm" len="sm"/>
          </a:ln>
        </p:spPr>
      </p:cxnSp>
      <p:cxnSp>
        <p:nvCxnSpPr>
          <p:cNvPr id="523" name="Google Shape;523;p23"/>
          <p:cNvCxnSpPr>
            <a:stCxn id="518" idx="2"/>
            <a:endCxn id="520" idx="6"/>
          </p:cNvCxnSpPr>
          <p:nvPr/>
        </p:nvCxnSpPr>
        <p:spPr>
          <a:xfrm flipH="1">
            <a:off x="900800" y="3580325"/>
            <a:ext cx="203700" cy="224700"/>
          </a:xfrm>
          <a:prstGeom prst="straightConnector1">
            <a:avLst/>
          </a:prstGeom>
          <a:noFill/>
          <a:ln w="9525" cap="flat" cmpd="sng">
            <a:solidFill>
              <a:schemeClr val="dk2"/>
            </a:solidFill>
            <a:prstDash val="solid"/>
            <a:round/>
            <a:headEnd type="none" w="sm" len="sm"/>
            <a:tailEnd type="none" w="sm" len="sm"/>
          </a:ln>
        </p:spPr>
      </p:cxnSp>
      <p:sp>
        <p:nvSpPr>
          <p:cNvPr id="522" name="Google Shape;522;p23"/>
          <p:cNvSpPr/>
          <p:nvPr/>
        </p:nvSpPr>
        <p:spPr>
          <a:xfrm>
            <a:off x="240550" y="3268625"/>
            <a:ext cx="290100" cy="240300"/>
          </a:xfrm>
          <a:prstGeom prst="ellipse">
            <a:avLst/>
          </a:prstGeom>
          <a:solidFill>
            <a:srgbClr val="AAC2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4" name="Google Shape;524;p23"/>
          <p:cNvCxnSpPr>
            <a:stCxn id="520" idx="4"/>
            <a:endCxn id="519" idx="0"/>
          </p:cNvCxnSpPr>
          <p:nvPr/>
        </p:nvCxnSpPr>
        <p:spPr>
          <a:xfrm flipH="1">
            <a:off x="523775" y="4004998"/>
            <a:ext cx="177000" cy="2979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4EAFC"/>
        </a:solidFill>
        <a:effectLst/>
      </p:bgPr>
    </p:bg>
    <p:spTree>
      <p:nvGrpSpPr>
        <p:cNvPr id="1" name="Shape 528"/>
        <p:cNvGrpSpPr/>
        <p:nvPr/>
      </p:nvGrpSpPr>
      <p:grpSpPr>
        <a:xfrm>
          <a:off x="0" y="0"/>
          <a:ext cx="0" cy="0"/>
          <a:chOff x="0" y="0"/>
          <a:chExt cx="0" cy="0"/>
        </a:xfrm>
      </p:grpSpPr>
      <p:sp>
        <p:nvSpPr>
          <p:cNvPr id="529" name="Google Shape;529;g2101ded04ad_1_60"/>
          <p:cNvSpPr txBox="1"/>
          <p:nvPr/>
        </p:nvSpPr>
        <p:spPr>
          <a:xfrm>
            <a:off x="2265950" y="415375"/>
            <a:ext cx="4527300" cy="135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 sz="3800" b="1" i="0" u="none" strike="noStrike" cap="none">
                <a:solidFill>
                  <a:schemeClr val="dk1"/>
                </a:solidFill>
                <a:latin typeface="Comfortaa"/>
                <a:ea typeface="Comfortaa"/>
                <a:cs typeface="Comfortaa"/>
                <a:sym typeface="Comfortaa"/>
              </a:rPr>
              <a:t>Insert main finding.</a:t>
            </a:r>
            <a:endParaRPr sz="3800" b="1" i="0" u="none" strike="noStrike" cap="none">
              <a:solidFill>
                <a:schemeClr val="dk1"/>
              </a:solidFill>
              <a:latin typeface="Comfortaa"/>
              <a:ea typeface="Comfortaa"/>
              <a:cs typeface="Comfortaa"/>
              <a:sym typeface="Comfortaa"/>
            </a:endParaRPr>
          </a:p>
        </p:txBody>
      </p:sp>
      <p:sp>
        <p:nvSpPr>
          <p:cNvPr id="530" name="Google Shape;530;g2101ded04ad_1_60"/>
          <p:cNvSpPr/>
          <p:nvPr/>
        </p:nvSpPr>
        <p:spPr>
          <a:xfrm>
            <a:off x="0" y="0"/>
            <a:ext cx="17475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g2101ded04ad_1_60"/>
          <p:cNvSpPr txBox="1"/>
          <p:nvPr/>
        </p:nvSpPr>
        <p:spPr>
          <a:xfrm>
            <a:off x="187775" y="169800"/>
            <a:ext cx="134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Background</a:t>
            </a:r>
            <a:endParaRPr sz="1400" b="0" i="0" u="none" strike="noStrike" cap="none">
              <a:solidFill>
                <a:srgbClr val="000000"/>
              </a:solidFill>
              <a:latin typeface="Comfortaa"/>
              <a:ea typeface="Comfortaa"/>
              <a:cs typeface="Comfortaa"/>
              <a:sym typeface="Comfortaa"/>
            </a:endParaRPr>
          </a:p>
        </p:txBody>
      </p:sp>
      <p:sp>
        <p:nvSpPr>
          <p:cNvPr id="532" name="Google Shape;532;g2101ded04ad_1_60"/>
          <p:cNvSpPr txBox="1"/>
          <p:nvPr/>
        </p:nvSpPr>
        <p:spPr>
          <a:xfrm>
            <a:off x="187775" y="1457725"/>
            <a:ext cx="134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Prototypes</a:t>
            </a:r>
            <a:endParaRPr sz="1400" b="0" i="0" u="none" strike="noStrike" cap="none">
              <a:solidFill>
                <a:srgbClr val="000000"/>
              </a:solidFill>
              <a:latin typeface="Comfortaa"/>
              <a:ea typeface="Comfortaa"/>
              <a:cs typeface="Comfortaa"/>
              <a:sym typeface="Comfortaa"/>
            </a:endParaRPr>
          </a:p>
        </p:txBody>
      </p:sp>
      <p:sp>
        <p:nvSpPr>
          <p:cNvPr id="533" name="Google Shape;533;g2101ded04ad_1_60"/>
          <p:cNvSpPr txBox="1"/>
          <p:nvPr/>
        </p:nvSpPr>
        <p:spPr>
          <a:xfrm>
            <a:off x="187775" y="2745650"/>
            <a:ext cx="102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Results</a:t>
            </a:r>
            <a:endParaRPr sz="1400" b="0" i="0" u="none" strike="noStrike" cap="none">
              <a:solidFill>
                <a:srgbClr val="000000"/>
              </a:solidFill>
              <a:latin typeface="Comfortaa"/>
              <a:ea typeface="Comfortaa"/>
              <a:cs typeface="Comfortaa"/>
              <a:sym typeface="Comfortaa"/>
            </a:endParaRPr>
          </a:p>
        </p:txBody>
      </p:sp>
      <p:cxnSp>
        <p:nvCxnSpPr>
          <p:cNvPr id="534" name="Google Shape;534;g2101ded04ad_1_60"/>
          <p:cNvCxnSpPr/>
          <p:nvPr/>
        </p:nvCxnSpPr>
        <p:spPr>
          <a:xfrm>
            <a:off x="311300" y="685525"/>
            <a:ext cx="1040100" cy="0"/>
          </a:xfrm>
          <a:prstGeom prst="straightConnector1">
            <a:avLst/>
          </a:prstGeom>
          <a:noFill/>
          <a:ln w="9525" cap="flat" cmpd="sng">
            <a:solidFill>
              <a:schemeClr val="dk2"/>
            </a:solidFill>
            <a:prstDash val="solid"/>
            <a:round/>
            <a:headEnd type="none" w="sm" len="sm"/>
            <a:tailEnd type="none" w="sm" len="sm"/>
          </a:ln>
        </p:spPr>
      </p:cxnSp>
      <p:cxnSp>
        <p:nvCxnSpPr>
          <p:cNvPr id="535" name="Google Shape;535;g2101ded04ad_1_60"/>
          <p:cNvCxnSpPr/>
          <p:nvPr/>
        </p:nvCxnSpPr>
        <p:spPr>
          <a:xfrm>
            <a:off x="311300" y="823075"/>
            <a:ext cx="1040100" cy="0"/>
          </a:xfrm>
          <a:prstGeom prst="straightConnector1">
            <a:avLst/>
          </a:prstGeom>
          <a:noFill/>
          <a:ln w="9525" cap="flat" cmpd="sng">
            <a:solidFill>
              <a:schemeClr val="dk2"/>
            </a:solidFill>
            <a:prstDash val="solid"/>
            <a:round/>
            <a:headEnd type="none" w="sm" len="sm"/>
            <a:tailEnd type="none" w="sm" len="sm"/>
          </a:ln>
        </p:spPr>
      </p:cxnSp>
      <p:cxnSp>
        <p:nvCxnSpPr>
          <p:cNvPr id="536" name="Google Shape;536;g2101ded04ad_1_60"/>
          <p:cNvCxnSpPr/>
          <p:nvPr/>
        </p:nvCxnSpPr>
        <p:spPr>
          <a:xfrm>
            <a:off x="311300" y="960625"/>
            <a:ext cx="1040100" cy="0"/>
          </a:xfrm>
          <a:prstGeom prst="straightConnector1">
            <a:avLst/>
          </a:prstGeom>
          <a:noFill/>
          <a:ln w="9525" cap="flat" cmpd="sng">
            <a:solidFill>
              <a:schemeClr val="dk2"/>
            </a:solidFill>
            <a:prstDash val="solid"/>
            <a:round/>
            <a:headEnd type="none" w="sm" len="sm"/>
            <a:tailEnd type="none" w="sm" len="sm"/>
          </a:ln>
        </p:spPr>
      </p:cxnSp>
      <p:cxnSp>
        <p:nvCxnSpPr>
          <p:cNvPr id="537" name="Google Shape;537;g2101ded04ad_1_60"/>
          <p:cNvCxnSpPr/>
          <p:nvPr/>
        </p:nvCxnSpPr>
        <p:spPr>
          <a:xfrm>
            <a:off x="311300" y="1105250"/>
            <a:ext cx="1040100" cy="0"/>
          </a:xfrm>
          <a:prstGeom prst="straightConnector1">
            <a:avLst/>
          </a:prstGeom>
          <a:noFill/>
          <a:ln w="9525" cap="flat" cmpd="sng">
            <a:solidFill>
              <a:schemeClr val="dk2"/>
            </a:solidFill>
            <a:prstDash val="solid"/>
            <a:round/>
            <a:headEnd type="none" w="sm" len="sm"/>
            <a:tailEnd type="none" w="sm" len="sm"/>
          </a:ln>
        </p:spPr>
      </p:cxnSp>
      <p:cxnSp>
        <p:nvCxnSpPr>
          <p:cNvPr id="538" name="Google Shape;538;g2101ded04ad_1_60"/>
          <p:cNvCxnSpPr/>
          <p:nvPr/>
        </p:nvCxnSpPr>
        <p:spPr>
          <a:xfrm>
            <a:off x="311300" y="1935300"/>
            <a:ext cx="1040100" cy="0"/>
          </a:xfrm>
          <a:prstGeom prst="straightConnector1">
            <a:avLst/>
          </a:prstGeom>
          <a:noFill/>
          <a:ln w="9525" cap="flat" cmpd="sng">
            <a:solidFill>
              <a:schemeClr val="dk2"/>
            </a:solidFill>
            <a:prstDash val="solid"/>
            <a:round/>
            <a:headEnd type="none" w="sm" len="sm"/>
            <a:tailEnd type="none" w="sm" len="sm"/>
          </a:ln>
        </p:spPr>
      </p:cxnSp>
      <p:cxnSp>
        <p:nvCxnSpPr>
          <p:cNvPr id="539" name="Google Shape;539;g2101ded04ad_1_60"/>
          <p:cNvCxnSpPr/>
          <p:nvPr/>
        </p:nvCxnSpPr>
        <p:spPr>
          <a:xfrm>
            <a:off x="311300" y="2072850"/>
            <a:ext cx="1040100" cy="0"/>
          </a:xfrm>
          <a:prstGeom prst="straightConnector1">
            <a:avLst/>
          </a:prstGeom>
          <a:noFill/>
          <a:ln w="9525" cap="flat" cmpd="sng">
            <a:solidFill>
              <a:schemeClr val="dk2"/>
            </a:solidFill>
            <a:prstDash val="solid"/>
            <a:round/>
            <a:headEnd type="none" w="sm" len="sm"/>
            <a:tailEnd type="none" w="sm" len="sm"/>
          </a:ln>
        </p:spPr>
      </p:cxnSp>
      <p:cxnSp>
        <p:nvCxnSpPr>
          <p:cNvPr id="540" name="Google Shape;540;g2101ded04ad_1_60"/>
          <p:cNvCxnSpPr/>
          <p:nvPr/>
        </p:nvCxnSpPr>
        <p:spPr>
          <a:xfrm>
            <a:off x="311300" y="2210400"/>
            <a:ext cx="1040100" cy="0"/>
          </a:xfrm>
          <a:prstGeom prst="straightConnector1">
            <a:avLst/>
          </a:prstGeom>
          <a:noFill/>
          <a:ln w="9525" cap="flat" cmpd="sng">
            <a:solidFill>
              <a:schemeClr val="dk2"/>
            </a:solidFill>
            <a:prstDash val="solid"/>
            <a:round/>
            <a:headEnd type="none" w="sm" len="sm"/>
            <a:tailEnd type="none" w="sm" len="sm"/>
          </a:ln>
        </p:spPr>
      </p:cxnSp>
      <p:cxnSp>
        <p:nvCxnSpPr>
          <p:cNvPr id="541" name="Google Shape;541;g2101ded04ad_1_60"/>
          <p:cNvCxnSpPr/>
          <p:nvPr/>
        </p:nvCxnSpPr>
        <p:spPr>
          <a:xfrm>
            <a:off x="311300" y="2355025"/>
            <a:ext cx="1040100" cy="0"/>
          </a:xfrm>
          <a:prstGeom prst="straightConnector1">
            <a:avLst/>
          </a:prstGeom>
          <a:noFill/>
          <a:ln w="9525" cap="flat" cmpd="sng">
            <a:solidFill>
              <a:schemeClr val="dk2"/>
            </a:solidFill>
            <a:prstDash val="solid"/>
            <a:round/>
            <a:headEnd type="none" w="sm" len="sm"/>
            <a:tailEnd type="none" w="sm" len="sm"/>
          </a:ln>
        </p:spPr>
      </p:cxnSp>
      <p:sp>
        <p:nvSpPr>
          <p:cNvPr id="542" name="Google Shape;542;g2101ded04ad_1_60"/>
          <p:cNvSpPr txBox="1"/>
          <p:nvPr/>
        </p:nvSpPr>
        <p:spPr>
          <a:xfrm>
            <a:off x="118500" y="4662875"/>
            <a:ext cx="1561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900" b="0" i="0" u="none" strike="noStrike" cap="none">
                <a:solidFill>
                  <a:srgbClr val="000000"/>
                </a:solidFill>
                <a:latin typeface="Comfortaa"/>
                <a:ea typeface="Comfortaa"/>
                <a:cs typeface="Comfortaa"/>
                <a:sym typeface="Comfortaa"/>
              </a:rPr>
              <a:t>Credit: Mike Morrison</a:t>
            </a:r>
            <a:endParaRPr sz="900" b="0" i="0" u="none" strike="noStrike" cap="none">
              <a:solidFill>
                <a:srgbClr val="000000"/>
              </a:solidFill>
              <a:latin typeface="Comfortaa"/>
              <a:ea typeface="Comfortaa"/>
              <a:cs typeface="Comfortaa"/>
              <a:sym typeface="Comfortaa"/>
            </a:endParaRPr>
          </a:p>
        </p:txBody>
      </p:sp>
      <p:sp>
        <p:nvSpPr>
          <p:cNvPr id="543" name="Google Shape;543;g2101ded04ad_1_60"/>
          <p:cNvSpPr/>
          <p:nvPr/>
        </p:nvSpPr>
        <p:spPr>
          <a:xfrm>
            <a:off x="7396500" y="-150"/>
            <a:ext cx="17475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2101ded04ad_1_60"/>
          <p:cNvSpPr txBox="1"/>
          <p:nvPr/>
        </p:nvSpPr>
        <p:spPr>
          <a:xfrm>
            <a:off x="7584275" y="169650"/>
            <a:ext cx="1436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Discussion</a:t>
            </a:r>
            <a:endParaRPr sz="1400" b="0" i="0" u="none" strike="noStrike" cap="none">
              <a:solidFill>
                <a:srgbClr val="000000"/>
              </a:solidFill>
              <a:latin typeface="Comfortaa"/>
              <a:ea typeface="Comfortaa"/>
              <a:cs typeface="Comfortaa"/>
              <a:sym typeface="Comfortaa"/>
            </a:endParaRPr>
          </a:p>
        </p:txBody>
      </p:sp>
      <p:sp>
        <p:nvSpPr>
          <p:cNvPr id="545" name="Google Shape;545;g2101ded04ad_1_60"/>
          <p:cNvSpPr txBox="1"/>
          <p:nvPr/>
        </p:nvSpPr>
        <p:spPr>
          <a:xfrm>
            <a:off x="7584275" y="1457575"/>
            <a:ext cx="1280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Next Steps</a:t>
            </a:r>
            <a:endParaRPr sz="1400" b="0" i="0" u="none" strike="noStrike" cap="none">
              <a:solidFill>
                <a:srgbClr val="000000"/>
              </a:solidFill>
              <a:latin typeface="Comfortaa"/>
              <a:ea typeface="Comfortaa"/>
              <a:cs typeface="Comfortaa"/>
              <a:sym typeface="Comfortaa"/>
            </a:endParaRPr>
          </a:p>
        </p:txBody>
      </p:sp>
      <p:sp>
        <p:nvSpPr>
          <p:cNvPr id="546" name="Google Shape;546;g2101ded04ad_1_60"/>
          <p:cNvSpPr txBox="1"/>
          <p:nvPr/>
        </p:nvSpPr>
        <p:spPr>
          <a:xfrm>
            <a:off x="7584275" y="2745500"/>
            <a:ext cx="1280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mfortaa"/>
                <a:ea typeface="Comfortaa"/>
                <a:cs typeface="Comfortaa"/>
                <a:sym typeface="Comfortaa"/>
              </a:rPr>
              <a:t>References</a:t>
            </a:r>
            <a:endParaRPr sz="1400" b="0" i="0" u="none" strike="noStrike" cap="none">
              <a:solidFill>
                <a:srgbClr val="000000"/>
              </a:solidFill>
              <a:latin typeface="Comfortaa"/>
              <a:ea typeface="Comfortaa"/>
              <a:cs typeface="Comfortaa"/>
              <a:sym typeface="Comfortaa"/>
            </a:endParaRPr>
          </a:p>
        </p:txBody>
      </p:sp>
      <p:cxnSp>
        <p:nvCxnSpPr>
          <p:cNvPr id="547" name="Google Shape;547;g2101ded04ad_1_60"/>
          <p:cNvCxnSpPr/>
          <p:nvPr/>
        </p:nvCxnSpPr>
        <p:spPr>
          <a:xfrm>
            <a:off x="7707800" y="685375"/>
            <a:ext cx="1040100" cy="0"/>
          </a:xfrm>
          <a:prstGeom prst="straightConnector1">
            <a:avLst/>
          </a:prstGeom>
          <a:noFill/>
          <a:ln w="9525" cap="flat" cmpd="sng">
            <a:solidFill>
              <a:schemeClr val="dk2"/>
            </a:solidFill>
            <a:prstDash val="solid"/>
            <a:round/>
            <a:headEnd type="none" w="sm" len="sm"/>
            <a:tailEnd type="none" w="sm" len="sm"/>
          </a:ln>
        </p:spPr>
      </p:cxnSp>
      <p:cxnSp>
        <p:nvCxnSpPr>
          <p:cNvPr id="548" name="Google Shape;548;g2101ded04ad_1_60"/>
          <p:cNvCxnSpPr/>
          <p:nvPr/>
        </p:nvCxnSpPr>
        <p:spPr>
          <a:xfrm>
            <a:off x="7707800" y="822925"/>
            <a:ext cx="1040100" cy="0"/>
          </a:xfrm>
          <a:prstGeom prst="straightConnector1">
            <a:avLst/>
          </a:prstGeom>
          <a:noFill/>
          <a:ln w="9525" cap="flat" cmpd="sng">
            <a:solidFill>
              <a:schemeClr val="dk2"/>
            </a:solidFill>
            <a:prstDash val="solid"/>
            <a:round/>
            <a:headEnd type="none" w="sm" len="sm"/>
            <a:tailEnd type="none" w="sm" len="sm"/>
          </a:ln>
        </p:spPr>
      </p:cxnSp>
      <p:cxnSp>
        <p:nvCxnSpPr>
          <p:cNvPr id="549" name="Google Shape;549;g2101ded04ad_1_60"/>
          <p:cNvCxnSpPr/>
          <p:nvPr/>
        </p:nvCxnSpPr>
        <p:spPr>
          <a:xfrm>
            <a:off x="7707800" y="960475"/>
            <a:ext cx="1040100" cy="0"/>
          </a:xfrm>
          <a:prstGeom prst="straightConnector1">
            <a:avLst/>
          </a:prstGeom>
          <a:noFill/>
          <a:ln w="9525" cap="flat" cmpd="sng">
            <a:solidFill>
              <a:schemeClr val="dk2"/>
            </a:solidFill>
            <a:prstDash val="solid"/>
            <a:round/>
            <a:headEnd type="none" w="sm" len="sm"/>
            <a:tailEnd type="none" w="sm" len="sm"/>
          </a:ln>
        </p:spPr>
      </p:cxnSp>
      <p:cxnSp>
        <p:nvCxnSpPr>
          <p:cNvPr id="550" name="Google Shape;550;g2101ded04ad_1_60"/>
          <p:cNvCxnSpPr/>
          <p:nvPr/>
        </p:nvCxnSpPr>
        <p:spPr>
          <a:xfrm>
            <a:off x="7707800" y="1105100"/>
            <a:ext cx="1040100" cy="0"/>
          </a:xfrm>
          <a:prstGeom prst="straightConnector1">
            <a:avLst/>
          </a:prstGeom>
          <a:noFill/>
          <a:ln w="9525" cap="flat" cmpd="sng">
            <a:solidFill>
              <a:schemeClr val="dk2"/>
            </a:solidFill>
            <a:prstDash val="solid"/>
            <a:round/>
            <a:headEnd type="none" w="sm" len="sm"/>
            <a:tailEnd type="none" w="sm" len="sm"/>
          </a:ln>
        </p:spPr>
      </p:cxnSp>
      <p:cxnSp>
        <p:nvCxnSpPr>
          <p:cNvPr id="551" name="Google Shape;551;g2101ded04ad_1_60"/>
          <p:cNvCxnSpPr/>
          <p:nvPr/>
        </p:nvCxnSpPr>
        <p:spPr>
          <a:xfrm>
            <a:off x="7707800" y="1935150"/>
            <a:ext cx="1040100" cy="0"/>
          </a:xfrm>
          <a:prstGeom prst="straightConnector1">
            <a:avLst/>
          </a:prstGeom>
          <a:noFill/>
          <a:ln w="9525" cap="flat" cmpd="sng">
            <a:solidFill>
              <a:schemeClr val="dk2"/>
            </a:solidFill>
            <a:prstDash val="solid"/>
            <a:round/>
            <a:headEnd type="none" w="sm" len="sm"/>
            <a:tailEnd type="none" w="sm" len="sm"/>
          </a:ln>
        </p:spPr>
      </p:cxnSp>
      <p:cxnSp>
        <p:nvCxnSpPr>
          <p:cNvPr id="552" name="Google Shape;552;g2101ded04ad_1_60"/>
          <p:cNvCxnSpPr/>
          <p:nvPr/>
        </p:nvCxnSpPr>
        <p:spPr>
          <a:xfrm>
            <a:off x="7707800" y="2072700"/>
            <a:ext cx="1040100" cy="0"/>
          </a:xfrm>
          <a:prstGeom prst="straightConnector1">
            <a:avLst/>
          </a:prstGeom>
          <a:noFill/>
          <a:ln w="9525" cap="flat" cmpd="sng">
            <a:solidFill>
              <a:schemeClr val="dk2"/>
            </a:solidFill>
            <a:prstDash val="solid"/>
            <a:round/>
            <a:headEnd type="none" w="sm" len="sm"/>
            <a:tailEnd type="none" w="sm" len="sm"/>
          </a:ln>
        </p:spPr>
      </p:cxnSp>
      <p:cxnSp>
        <p:nvCxnSpPr>
          <p:cNvPr id="553" name="Google Shape;553;g2101ded04ad_1_60"/>
          <p:cNvCxnSpPr/>
          <p:nvPr/>
        </p:nvCxnSpPr>
        <p:spPr>
          <a:xfrm>
            <a:off x="7707800" y="2210250"/>
            <a:ext cx="1040100" cy="0"/>
          </a:xfrm>
          <a:prstGeom prst="straightConnector1">
            <a:avLst/>
          </a:prstGeom>
          <a:noFill/>
          <a:ln w="9525" cap="flat" cmpd="sng">
            <a:solidFill>
              <a:schemeClr val="dk2"/>
            </a:solidFill>
            <a:prstDash val="solid"/>
            <a:round/>
            <a:headEnd type="none" w="sm" len="sm"/>
            <a:tailEnd type="none" w="sm" len="sm"/>
          </a:ln>
        </p:spPr>
      </p:cxnSp>
      <p:cxnSp>
        <p:nvCxnSpPr>
          <p:cNvPr id="554" name="Google Shape;554;g2101ded04ad_1_60"/>
          <p:cNvCxnSpPr/>
          <p:nvPr/>
        </p:nvCxnSpPr>
        <p:spPr>
          <a:xfrm>
            <a:off x="7707800" y="2354875"/>
            <a:ext cx="1040100" cy="0"/>
          </a:xfrm>
          <a:prstGeom prst="straightConnector1">
            <a:avLst/>
          </a:prstGeom>
          <a:noFill/>
          <a:ln w="9525" cap="flat" cmpd="sng">
            <a:solidFill>
              <a:schemeClr val="dk2"/>
            </a:solidFill>
            <a:prstDash val="solid"/>
            <a:round/>
            <a:headEnd type="none" w="sm" len="sm"/>
            <a:tailEnd type="none" w="sm" len="sm"/>
          </a:ln>
        </p:spPr>
      </p:cxnSp>
      <p:cxnSp>
        <p:nvCxnSpPr>
          <p:cNvPr id="555" name="Google Shape;555;g2101ded04ad_1_60"/>
          <p:cNvCxnSpPr/>
          <p:nvPr/>
        </p:nvCxnSpPr>
        <p:spPr>
          <a:xfrm>
            <a:off x="7707800" y="3233700"/>
            <a:ext cx="1040100" cy="0"/>
          </a:xfrm>
          <a:prstGeom prst="straightConnector1">
            <a:avLst/>
          </a:prstGeom>
          <a:noFill/>
          <a:ln w="9525" cap="flat" cmpd="sng">
            <a:solidFill>
              <a:schemeClr val="dk2"/>
            </a:solidFill>
            <a:prstDash val="solid"/>
            <a:round/>
            <a:headEnd type="none" w="sm" len="sm"/>
            <a:tailEnd type="none" w="sm" len="sm"/>
          </a:ln>
        </p:spPr>
      </p:cxnSp>
      <p:cxnSp>
        <p:nvCxnSpPr>
          <p:cNvPr id="556" name="Google Shape;556;g2101ded04ad_1_60"/>
          <p:cNvCxnSpPr/>
          <p:nvPr/>
        </p:nvCxnSpPr>
        <p:spPr>
          <a:xfrm>
            <a:off x="7707800" y="3371250"/>
            <a:ext cx="1040100" cy="0"/>
          </a:xfrm>
          <a:prstGeom prst="straightConnector1">
            <a:avLst/>
          </a:prstGeom>
          <a:noFill/>
          <a:ln w="9525" cap="flat" cmpd="sng">
            <a:solidFill>
              <a:schemeClr val="dk2"/>
            </a:solidFill>
            <a:prstDash val="solid"/>
            <a:round/>
            <a:headEnd type="none" w="sm" len="sm"/>
            <a:tailEnd type="none" w="sm" len="sm"/>
          </a:ln>
        </p:spPr>
      </p:cxnSp>
      <p:cxnSp>
        <p:nvCxnSpPr>
          <p:cNvPr id="557" name="Google Shape;557;g2101ded04ad_1_60"/>
          <p:cNvCxnSpPr/>
          <p:nvPr/>
        </p:nvCxnSpPr>
        <p:spPr>
          <a:xfrm>
            <a:off x="7707800" y="3508800"/>
            <a:ext cx="1040100" cy="0"/>
          </a:xfrm>
          <a:prstGeom prst="straightConnector1">
            <a:avLst/>
          </a:prstGeom>
          <a:noFill/>
          <a:ln w="9525" cap="flat" cmpd="sng">
            <a:solidFill>
              <a:schemeClr val="dk2"/>
            </a:solidFill>
            <a:prstDash val="solid"/>
            <a:round/>
            <a:headEnd type="none" w="sm" len="sm"/>
            <a:tailEnd type="none" w="sm" len="sm"/>
          </a:ln>
        </p:spPr>
      </p:cxnSp>
      <p:cxnSp>
        <p:nvCxnSpPr>
          <p:cNvPr id="558" name="Google Shape;558;g2101ded04ad_1_60"/>
          <p:cNvCxnSpPr/>
          <p:nvPr/>
        </p:nvCxnSpPr>
        <p:spPr>
          <a:xfrm>
            <a:off x="7707800" y="3653425"/>
            <a:ext cx="1040100" cy="0"/>
          </a:xfrm>
          <a:prstGeom prst="straightConnector1">
            <a:avLst/>
          </a:prstGeom>
          <a:noFill/>
          <a:ln w="9525" cap="flat" cmpd="sng">
            <a:solidFill>
              <a:schemeClr val="dk2"/>
            </a:solidFill>
            <a:prstDash val="solid"/>
            <a:round/>
            <a:headEnd type="none" w="sm" len="sm"/>
            <a:tailEnd type="none" w="sm" len="sm"/>
          </a:ln>
        </p:spPr>
      </p:cxnSp>
      <p:sp>
        <p:nvSpPr>
          <p:cNvPr id="559" name="Google Shape;559;g2101ded04ad_1_60"/>
          <p:cNvSpPr/>
          <p:nvPr/>
        </p:nvSpPr>
        <p:spPr>
          <a:xfrm>
            <a:off x="1104500" y="3460175"/>
            <a:ext cx="290100" cy="240300"/>
          </a:xfrm>
          <a:prstGeom prst="ellipse">
            <a:avLst/>
          </a:prstGeom>
          <a:solidFill>
            <a:srgbClr val="3B9F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2101ded04ad_1_60"/>
          <p:cNvSpPr/>
          <p:nvPr/>
        </p:nvSpPr>
        <p:spPr>
          <a:xfrm>
            <a:off x="378675" y="4302775"/>
            <a:ext cx="290100" cy="240300"/>
          </a:xfrm>
          <a:prstGeom prst="ellipse">
            <a:avLst/>
          </a:prstGeom>
          <a:solidFill>
            <a:srgbClr val="D4EA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2101ded04ad_1_60"/>
          <p:cNvSpPr/>
          <p:nvPr/>
        </p:nvSpPr>
        <p:spPr>
          <a:xfrm>
            <a:off x="500675" y="3604798"/>
            <a:ext cx="400200" cy="400200"/>
          </a:xfrm>
          <a:prstGeom prst="ellipse">
            <a:avLst/>
          </a:prstGeom>
          <a:solidFill>
            <a:srgbClr val="FCE3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2" name="Google Shape;562;g2101ded04ad_1_60"/>
          <p:cNvCxnSpPr>
            <a:stCxn id="563" idx="5"/>
            <a:endCxn id="561" idx="1"/>
          </p:cNvCxnSpPr>
          <p:nvPr/>
        </p:nvCxnSpPr>
        <p:spPr>
          <a:xfrm>
            <a:off x="488166" y="3473734"/>
            <a:ext cx="71100" cy="189600"/>
          </a:xfrm>
          <a:prstGeom prst="straightConnector1">
            <a:avLst/>
          </a:prstGeom>
          <a:noFill/>
          <a:ln w="9525" cap="flat" cmpd="sng">
            <a:solidFill>
              <a:schemeClr val="dk2"/>
            </a:solidFill>
            <a:prstDash val="solid"/>
            <a:round/>
            <a:headEnd type="none" w="sm" len="sm"/>
            <a:tailEnd type="none" w="sm" len="sm"/>
          </a:ln>
        </p:spPr>
      </p:cxnSp>
      <p:cxnSp>
        <p:nvCxnSpPr>
          <p:cNvPr id="564" name="Google Shape;564;g2101ded04ad_1_60"/>
          <p:cNvCxnSpPr>
            <a:stCxn id="559" idx="2"/>
            <a:endCxn id="561" idx="6"/>
          </p:cNvCxnSpPr>
          <p:nvPr/>
        </p:nvCxnSpPr>
        <p:spPr>
          <a:xfrm flipH="1">
            <a:off x="900800" y="3580325"/>
            <a:ext cx="203700" cy="224700"/>
          </a:xfrm>
          <a:prstGeom prst="straightConnector1">
            <a:avLst/>
          </a:prstGeom>
          <a:noFill/>
          <a:ln w="9525" cap="flat" cmpd="sng">
            <a:solidFill>
              <a:schemeClr val="dk2"/>
            </a:solidFill>
            <a:prstDash val="solid"/>
            <a:round/>
            <a:headEnd type="none" w="sm" len="sm"/>
            <a:tailEnd type="none" w="sm" len="sm"/>
          </a:ln>
        </p:spPr>
      </p:cxnSp>
      <p:sp>
        <p:nvSpPr>
          <p:cNvPr id="563" name="Google Shape;563;g2101ded04ad_1_60"/>
          <p:cNvSpPr/>
          <p:nvPr/>
        </p:nvSpPr>
        <p:spPr>
          <a:xfrm>
            <a:off x="240550" y="3268625"/>
            <a:ext cx="290100" cy="240300"/>
          </a:xfrm>
          <a:prstGeom prst="ellipse">
            <a:avLst/>
          </a:prstGeom>
          <a:solidFill>
            <a:srgbClr val="AAC2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5" name="Google Shape;565;g2101ded04ad_1_60"/>
          <p:cNvCxnSpPr>
            <a:stCxn id="561" idx="4"/>
            <a:endCxn id="560" idx="0"/>
          </p:cNvCxnSpPr>
          <p:nvPr/>
        </p:nvCxnSpPr>
        <p:spPr>
          <a:xfrm flipH="1">
            <a:off x="523775" y="4004998"/>
            <a:ext cx="177000" cy="297900"/>
          </a:xfrm>
          <a:prstGeom prst="straightConnector1">
            <a:avLst/>
          </a:prstGeom>
          <a:noFill/>
          <a:ln w="9525" cap="flat" cmpd="sng">
            <a:solidFill>
              <a:schemeClr val="dk2"/>
            </a:solidFill>
            <a:prstDash val="solid"/>
            <a:round/>
            <a:headEnd type="none" w="sm" len="sm"/>
            <a:tailEnd type="none" w="sm" len="sm"/>
          </a:ln>
        </p:spPr>
      </p:cxnSp>
      <p:pic>
        <p:nvPicPr>
          <p:cNvPr id="566" name="Google Shape;566;g2101ded04ad_1_60"/>
          <p:cNvPicPr preferRelativeResize="0"/>
          <p:nvPr/>
        </p:nvPicPr>
        <p:blipFill rotWithShape="1">
          <a:blip r:embed="rId3">
            <a:alphaModFix/>
          </a:blip>
          <a:srcRect l="327" r="327"/>
          <a:stretch/>
        </p:blipFill>
        <p:spPr>
          <a:xfrm>
            <a:off x="2872400" y="2397638"/>
            <a:ext cx="3399224" cy="210187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0"/>
        <p:cNvGrpSpPr/>
        <p:nvPr/>
      </p:nvGrpSpPr>
      <p:grpSpPr>
        <a:xfrm>
          <a:off x="0" y="0"/>
          <a:ext cx="0" cy="0"/>
          <a:chOff x="0" y="0"/>
          <a:chExt cx="0" cy="0"/>
        </a:xfrm>
      </p:grpSpPr>
      <p:pic>
        <p:nvPicPr>
          <p:cNvPr id="571" name="Google Shape;571;p36"/>
          <p:cNvPicPr preferRelativeResize="0"/>
          <p:nvPr/>
        </p:nvPicPr>
        <p:blipFill rotWithShape="1">
          <a:blip r:embed="rId3">
            <a:alphaModFix/>
          </a:blip>
          <a:srcRect/>
          <a:stretch/>
        </p:blipFill>
        <p:spPr>
          <a:xfrm>
            <a:off x="1143000" y="0"/>
            <a:ext cx="6858000" cy="5143500"/>
          </a:xfrm>
          <a:prstGeom prst="rect">
            <a:avLst/>
          </a:prstGeom>
          <a:noFill/>
          <a:ln>
            <a:noFill/>
          </a:ln>
          <a:effectLst>
            <a:outerShdw blurRad="57150" dist="19050" dir="5400000" algn="bl" rotWithShape="0">
              <a:srgbClr val="000000">
                <a:alpha val="4941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16fa939857_0_0"/>
          <p:cNvSpPr/>
          <p:nvPr/>
        </p:nvSpPr>
        <p:spPr>
          <a:xfrm>
            <a:off x="4200925" y="1654225"/>
            <a:ext cx="3911400" cy="551700"/>
          </a:xfrm>
          <a:prstGeom prst="roundRect">
            <a:avLst>
              <a:gd name="adj" fmla="val 16667"/>
            </a:avLst>
          </a:prstGeom>
          <a:solidFill>
            <a:srgbClr val="3B9F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7" name="Google Shape;577;g216fa939857_0_0"/>
          <p:cNvSpPr/>
          <p:nvPr/>
        </p:nvSpPr>
        <p:spPr>
          <a:xfrm>
            <a:off x="4094525" y="1577725"/>
            <a:ext cx="3949800" cy="551700"/>
          </a:xfrm>
          <a:prstGeom prst="roundRect">
            <a:avLst>
              <a:gd name="adj" fmla="val 16667"/>
            </a:avLst>
          </a:prstGeom>
          <a:solidFill>
            <a:srgbClr val="D4EA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216fa939857_0_0"/>
          <p:cNvSpPr txBox="1"/>
          <p:nvPr/>
        </p:nvSpPr>
        <p:spPr>
          <a:xfrm>
            <a:off x="205175" y="148575"/>
            <a:ext cx="69687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 sz="5000" b="1" i="0" u="none" strike="noStrike" cap="none">
                <a:solidFill>
                  <a:srgbClr val="000000"/>
                </a:solidFill>
                <a:latin typeface="Open Sans"/>
                <a:ea typeface="Open Sans"/>
                <a:cs typeface="Open Sans"/>
                <a:sym typeface="Open Sans"/>
              </a:rPr>
              <a:t>Choosing Your Colors</a:t>
            </a:r>
            <a:endParaRPr sz="5000" b="1" i="0" u="none" strike="noStrike" cap="none">
              <a:solidFill>
                <a:srgbClr val="000000"/>
              </a:solidFill>
              <a:latin typeface="Open Sans"/>
              <a:ea typeface="Open Sans"/>
              <a:cs typeface="Open Sans"/>
              <a:sym typeface="Open Sans"/>
            </a:endParaRPr>
          </a:p>
        </p:txBody>
      </p:sp>
      <p:pic>
        <p:nvPicPr>
          <p:cNvPr id="579" name="Google Shape;579;g216fa939857_0_0"/>
          <p:cNvPicPr preferRelativeResize="0"/>
          <p:nvPr/>
        </p:nvPicPr>
        <p:blipFill rotWithShape="1">
          <a:blip r:embed="rId3">
            <a:alphaModFix/>
          </a:blip>
          <a:srcRect t="2429"/>
          <a:stretch/>
        </p:blipFill>
        <p:spPr>
          <a:xfrm>
            <a:off x="598125" y="1443275"/>
            <a:ext cx="2316775" cy="1866325"/>
          </a:xfrm>
          <a:prstGeom prst="rect">
            <a:avLst/>
          </a:prstGeom>
          <a:noFill/>
          <a:ln>
            <a:noFill/>
          </a:ln>
        </p:spPr>
      </p:pic>
      <p:sp>
        <p:nvSpPr>
          <p:cNvPr id="580" name="Google Shape;580;g216fa939857_0_0"/>
          <p:cNvSpPr txBox="1"/>
          <p:nvPr/>
        </p:nvSpPr>
        <p:spPr>
          <a:xfrm>
            <a:off x="4244975" y="1577725"/>
            <a:ext cx="42237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Open Sans"/>
                <a:ea typeface="Open Sans"/>
                <a:cs typeface="Open Sans"/>
                <a:sym typeface="Open Sans"/>
              </a:rPr>
              <a:t>Be wary of saturated colors</a:t>
            </a:r>
            <a:endParaRPr sz="2200" b="0" i="0" u="none" strike="noStrike" cap="none">
              <a:solidFill>
                <a:srgbClr val="000000"/>
              </a:solidFill>
              <a:latin typeface="Open Sans"/>
              <a:ea typeface="Open Sans"/>
              <a:cs typeface="Open Sans"/>
              <a:sym typeface="Open Sans"/>
            </a:endParaRPr>
          </a:p>
        </p:txBody>
      </p:sp>
      <p:cxnSp>
        <p:nvCxnSpPr>
          <p:cNvPr id="581" name="Google Shape;581;g216fa939857_0_0"/>
          <p:cNvCxnSpPr/>
          <p:nvPr/>
        </p:nvCxnSpPr>
        <p:spPr>
          <a:xfrm rot="10800000">
            <a:off x="2932575" y="1839325"/>
            <a:ext cx="1103700" cy="0"/>
          </a:xfrm>
          <a:prstGeom prst="straightConnector1">
            <a:avLst/>
          </a:prstGeom>
          <a:noFill/>
          <a:ln w="38100" cap="flat" cmpd="sng">
            <a:solidFill>
              <a:srgbClr val="262626"/>
            </a:solidFill>
            <a:prstDash val="solid"/>
            <a:round/>
            <a:headEnd type="none" w="sm" len="sm"/>
            <a:tailEnd type="triangle" w="med" len="med"/>
          </a:ln>
        </p:spPr>
      </p:cxnSp>
      <p:sp>
        <p:nvSpPr>
          <p:cNvPr id="582" name="Google Shape;582;g216fa939857_0_0"/>
          <p:cNvSpPr/>
          <p:nvPr/>
        </p:nvSpPr>
        <p:spPr>
          <a:xfrm>
            <a:off x="638713" y="1708375"/>
            <a:ext cx="2235600" cy="261900"/>
          </a:xfrm>
          <a:prstGeom prst="roundRect">
            <a:avLst>
              <a:gd name="adj" fmla="val 16667"/>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216fa939857_0_0"/>
          <p:cNvSpPr txBox="1"/>
          <p:nvPr/>
        </p:nvSpPr>
        <p:spPr>
          <a:xfrm>
            <a:off x="4474025" y="2264500"/>
            <a:ext cx="3190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Open Sans"/>
                <a:ea typeface="Open Sans"/>
                <a:cs typeface="Open Sans"/>
                <a:sym typeface="Open Sans"/>
              </a:rPr>
              <a:t>Stick to </a:t>
            </a:r>
            <a:r>
              <a:rPr lang="en" sz="2200" b="1" i="0" u="none" strike="noStrike" cap="none">
                <a:solidFill>
                  <a:srgbClr val="000000"/>
                </a:solidFill>
                <a:latin typeface="Open Sans"/>
                <a:ea typeface="Open Sans"/>
                <a:cs typeface="Open Sans"/>
                <a:sym typeface="Open Sans"/>
              </a:rPr>
              <a:t>3-5</a:t>
            </a:r>
            <a:r>
              <a:rPr lang="en" sz="2200" b="0" i="0" u="none" strike="noStrike" cap="none">
                <a:solidFill>
                  <a:srgbClr val="000000"/>
                </a:solidFill>
                <a:latin typeface="Open Sans"/>
                <a:ea typeface="Open Sans"/>
                <a:cs typeface="Open Sans"/>
                <a:sym typeface="Open Sans"/>
              </a:rPr>
              <a:t> colors max</a:t>
            </a:r>
            <a:endParaRPr sz="2200" b="0" i="0" u="none" strike="noStrike" cap="none">
              <a:solidFill>
                <a:srgbClr val="000000"/>
              </a:solidFill>
              <a:latin typeface="Open Sans"/>
              <a:ea typeface="Open Sans"/>
              <a:cs typeface="Open Sans"/>
              <a:sym typeface="Open Sans"/>
            </a:endParaRPr>
          </a:p>
        </p:txBody>
      </p:sp>
      <p:sp>
        <p:nvSpPr>
          <p:cNvPr id="584" name="Google Shape;584;g216fa939857_0_0"/>
          <p:cNvSpPr txBox="1"/>
          <p:nvPr/>
        </p:nvSpPr>
        <p:spPr>
          <a:xfrm>
            <a:off x="4878750" y="2865525"/>
            <a:ext cx="2488800" cy="9696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rgbClr val="000000"/>
              </a:buClr>
              <a:buSzPts val="1700"/>
              <a:buFont typeface="Open Sans"/>
              <a:buChar char="❏"/>
            </a:pPr>
            <a:r>
              <a:rPr lang="en" sz="1700" b="0" i="0" u="none" strike="noStrike" cap="none">
                <a:solidFill>
                  <a:srgbClr val="000000"/>
                </a:solidFill>
                <a:latin typeface="Open Sans"/>
                <a:ea typeface="Open Sans"/>
                <a:cs typeface="Open Sans"/>
                <a:sym typeface="Open Sans"/>
              </a:rPr>
              <a:t>Dominant</a:t>
            </a:r>
            <a:endParaRPr sz="1700" b="0" i="0" u="none" strike="noStrike" cap="none">
              <a:solidFill>
                <a:srgbClr val="000000"/>
              </a:solidFill>
              <a:latin typeface="Open Sans"/>
              <a:ea typeface="Open Sans"/>
              <a:cs typeface="Open Sans"/>
              <a:sym typeface="Open Sans"/>
            </a:endParaRPr>
          </a:p>
          <a:p>
            <a:pPr marL="457200" marR="0" lvl="0" indent="-336550" algn="l" rtl="0">
              <a:lnSpc>
                <a:spcPct val="100000"/>
              </a:lnSpc>
              <a:spcBef>
                <a:spcPts val="0"/>
              </a:spcBef>
              <a:spcAft>
                <a:spcPts val="0"/>
              </a:spcAft>
              <a:buClr>
                <a:srgbClr val="000000"/>
              </a:buClr>
              <a:buSzPts val="1700"/>
              <a:buFont typeface="Open Sans"/>
              <a:buChar char="❏"/>
            </a:pPr>
            <a:r>
              <a:rPr lang="en" sz="1700" b="0" i="0" u="none" strike="noStrike" cap="none">
                <a:solidFill>
                  <a:srgbClr val="000000"/>
                </a:solidFill>
                <a:latin typeface="Open Sans"/>
                <a:ea typeface="Open Sans"/>
                <a:cs typeface="Open Sans"/>
                <a:sym typeface="Open Sans"/>
              </a:rPr>
              <a:t>Supporting</a:t>
            </a:r>
            <a:endParaRPr sz="1700" b="0" i="0" u="none" strike="noStrike" cap="none">
              <a:solidFill>
                <a:srgbClr val="000000"/>
              </a:solidFill>
              <a:latin typeface="Open Sans"/>
              <a:ea typeface="Open Sans"/>
              <a:cs typeface="Open Sans"/>
              <a:sym typeface="Open Sans"/>
            </a:endParaRPr>
          </a:p>
          <a:p>
            <a:pPr marL="457200" marR="0" lvl="0" indent="-336550" algn="l" rtl="0">
              <a:lnSpc>
                <a:spcPct val="100000"/>
              </a:lnSpc>
              <a:spcBef>
                <a:spcPts val="0"/>
              </a:spcBef>
              <a:spcAft>
                <a:spcPts val="0"/>
              </a:spcAft>
              <a:buClr>
                <a:srgbClr val="000000"/>
              </a:buClr>
              <a:buSzPts val="1700"/>
              <a:buFont typeface="Open Sans"/>
              <a:buChar char="❏"/>
            </a:pPr>
            <a:r>
              <a:rPr lang="en" sz="1700" b="0" i="0" u="none" strike="noStrike" cap="none">
                <a:solidFill>
                  <a:srgbClr val="000000"/>
                </a:solidFill>
                <a:latin typeface="Open Sans"/>
                <a:ea typeface="Open Sans"/>
                <a:cs typeface="Open Sans"/>
                <a:sym typeface="Open Sans"/>
              </a:rPr>
              <a:t>Accent</a:t>
            </a:r>
            <a:endParaRPr sz="1700" b="0" i="0" u="none" strike="noStrike" cap="none">
              <a:solidFill>
                <a:srgbClr val="000000"/>
              </a:solidFill>
              <a:latin typeface="Open Sans"/>
              <a:ea typeface="Open Sans"/>
              <a:cs typeface="Open Sans"/>
              <a:sym typeface="Open Sans"/>
            </a:endParaRPr>
          </a:p>
        </p:txBody>
      </p:sp>
      <p:pic>
        <p:nvPicPr>
          <p:cNvPr id="585" name="Google Shape;585;g216fa939857_0_0">
            <a:hlinkClick r:id="rId4"/>
          </p:cNvPr>
          <p:cNvPicPr preferRelativeResize="0"/>
          <p:nvPr/>
        </p:nvPicPr>
        <p:blipFill rotWithShape="1">
          <a:blip r:embed="rId5">
            <a:alphaModFix/>
          </a:blip>
          <a:srcRect/>
          <a:stretch/>
        </p:blipFill>
        <p:spPr>
          <a:xfrm>
            <a:off x="1204675" y="3678299"/>
            <a:ext cx="1103700" cy="931901"/>
          </a:xfrm>
          <a:prstGeom prst="rect">
            <a:avLst/>
          </a:prstGeom>
          <a:noFill/>
          <a:ln>
            <a:noFill/>
          </a:ln>
        </p:spPr>
      </p:pic>
      <p:sp>
        <p:nvSpPr>
          <p:cNvPr id="586" name="Google Shape;586;g216fa939857_0_0"/>
          <p:cNvSpPr txBox="1"/>
          <p:nvPr/>
        </p:nvSpPr>
        <p:spPr>
          <a:xfrm>
            <a:off x="1395613" y="3427850"/>
            <a:ext cx="721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Open Sans"/>
                <a:ea typeface="Open Sans"/>
                <a:cs typeface="Open Sans"/>
                <a:sym typeface="Open Sans"/>
              </a:rPr>
              <a:t>Adobe</a:t>
            </a:r>
            <a:endParaRPr sz="1300" b="0" i="0" u="none" strike="noStrike" cap="none">
              <a:solidFill>
                <a:srgbClr val="000000"/>
              </a:solidFill>
              <a:latin typeface="Open Sans"/>
              <a:ea typeface="Open Sans"/>
              <a:cs typeface="Open Sans"/>
              <a:sym typeface="Open Sans"/>
            </a:endParaRPr>
          </a:p>
        </p:txBody>
      </p:sp>
      <p:sp>
        <p:nvSpPr>
          <p:cNvPr id="587" name="Google Shape;587;g216fa939857_0_0"/>
          <p:cNvSpPr txBox="1"/>
          <p:nvPr/>
        </p:nvSpPr>
        <p:spPr>
          <a:xfrm>
            <a:off x="1183527" y="4528300"/>
            <a:ext cx="1146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Open Sans"/>
                <a:ea typeface="Open Sans"/>
                <a:cs typeface="Open Sans"/>
                <a:sym typeface="Open Sans"/>
              </a:rPr>
              <a:t>Color wheel</a:t>
            </a:r>
            <a:endParaRPr sz="13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g288e7832b2a_1_23"/>
          <p:cNvPicPr preferRelativeResize="0"/>
          <p:nvPr/>
        </p:nvPicPr>
        <p:blipFill>
          <a:blip r:embed="rId3">
            <a:alphaModFix/>
          </a:blip>
          <a:stretch>
            <a:fillRect/>
          </a:stretch>
        </p:blipFill>
        <p:spPr>
          <a:xfrm>
            <a:off x="1143000" y="0"/>
            <a:ext cx="6857999" cy="5143500"/>
          </a:xfrm>
          <a:prstGeom prst="rect">
            <a:avLst/>
          </a:prstGeom>
          <a:noFill/>
          <a:ln>
            <a:noFill/>
          </a:ln>
        </p:spPr>
      </p:pic>
      <p:sp>
        <p:nvSpPr>
          <p:cNvPr id="593" name="Google Shape;593;g288e7832b2a_1_23"/>
          <p:cNvSpPr/>
          <p:nvPr/>
        </p:nvSpPr>
        <p:spPr>
          <a:xfrm>
            <a:off x="3266800" y="535675"/>
            <a:ext cx="2591700" cy="118800"/>
          </a:xfrm>
          <a:prstGeom prst="rect">
            <a:avLst/>
          </a:prstGeom>
          <a:solidFill>
            <a:srgbClr val="CAE0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4" name="Google Shape;594;g288e7832b2a_1_23"/>
          <p:cNvSpPr/>
          <p:nvPr/>
        </p:nvSpPr>
        <p:spPr>
          <a:xfrm>
            <a:off x="6769350" y="161850"/>
            <a:ext cx="1154100" cy="453000"/>
          </a:xfrm>
          <a:prstGeom prst="rect">
            <a:avLst/>
          </a:prstGeom>
          <a:solidFill>
            <a:srgbClr val="CAE0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7"/>
          <p:cNvSpPr/>
          <p:nvPr/>
        </p:nvSpPr>
        <p:spPr>
          <a:xfrm>
            <a:off x="474950" y="350550"/>
            <a:ext cx="634800" cy="634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7"/>
          <p:cNvSpPr txBox="1"/>
          <p:nvPr/>
        </p:nvSpPr>
        <p:spPr>
          <a:xfrm>
            <a:off x="547400" y="190800"/>
            <a:ext cx="4899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 sz="5000" b="1" i="0" u="none" strike="noStrike" cap="none">
                <a:solidFill>
                  <a:srgbClr val="000000"/>
                </a:solidFill>
                <a:latin typeface="Open Sans"/>
                <a:ea typeface="Open Sans"/>
                <a:cs typeface="Open Sans"/>
                <a:sym typeface="Open Sans"/>
              </a:rPr>
              <a:t>F</a:t>
            </a:r>
            <a:endParaRPr sz="5000" b="1" i="0" u="none" strike="noStrike" cap="none">
              <a:solidFill>
                <a:srgbClr val="000000"/>
              </a:solidFill>
              <a:latin typeface="Open Sans"/>
              <a:ea typeface="Open Sans"/>
              <a:cs typeface="Open Sans"/>
              <a:sym typeface="Open Sans"/>
            </a:endParaRPr>
          </a:p>
        </p:txBody>
      </p:sp>
      <p:sp>
        <p:nvSpPr>
          <p:cNvPr id="601" name="Google Shape;601;p27"/>
          <p:cNvSpPr txBox="1"/>
          <p:nvPr/>
        </p:nvSpPr>
        <p:spPr>
          <a:xfrm>
            <a:off x="1039100" y="190800"/>
            <a:ext cx="22860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 sz="5000" b="1" i="0" u="none" strike="noStrike" cap="none">
                <a:solidFill>
                  <a:srgbClr val="000000"/>
                </a:solidFill>
                <a:latin typeface="Open Sans"/>
                <a:ea typeface="Open Sans"/>
                <a:cs typeface="Open Sans"/>
                <a:sym typeface="Open Sans"/>
              </a:rPr>
              <a:t>ont</a:t>
            </a:r>
            <a:endParaRPr sz="5000" b="1" i="0" u="none" strike="noStrike" cap="none">
              <a:solidFill>
                <a:srgbClr val="000000"/>
              </a:solidFill>
              <a:latin typeface="Open Sans"/>
              <a:ea typeface="Open Sans"/>
              <a:cs typeface="Open Sans"/>
              <a:sym typeface="Open Sans"/>
            </a:endParaRPr>
          </a:p>
        </p:txBody>
      </p:sp>
      <p:sp>
        <p:nvSpPr>
          <p:cNvPr id="602" name="Google Shape;602;p27"/>
          <p:cNvSpPr/>
          <p:nvPr/>
        </p:nvSpPr>
        <p:spPr>
          <a:xfrm>
            <a:off x="7397675" y="3588200"/>
            <a:ext cx="1463100" cy="1463100"/>
          </a:xfrm>
          <a:prstGeom prst="ellipse">
            <a:avLst/>
          </a:prstGeom>
          <a:solidFill>
            <a:srgbClr val="FCE3BB"/>
          </a:solidFill>
          <a:ln>
            <a:noFill/>
          </a:ln>
        </p:spPr>
        <p:txBody>
          <a:bodyPr spcFirstLastPara="1" wrap="square" lIns="91425" tIns="91425" rIns="91425" bIns="91425" anchor="ctr" anchorCtr="0">
            <a:noAutofit/>
          </a:bodyPr>
          <a:lstStyle/>
          <a:p>
            <a:pPr marL="851717" lvl="0" indent="0" algn="ctr" rtl="0">
              <a:spcBef>
                <a:spcPts val="0"/>
              </a:spcBef>
              <a:spcAft>
                <a:spcPts val="0"/>
              </a:spcAft>
              <a:buNone/>
            </a:pPr>
            <a:endParaRPr/>
          </a:p>
        </p:txBody>
      </p:sp>
      <p:graphicFrame>
        <p:nvGraphicFramePr>
          <p:cNvPr id="603" name="Google Shape;603;p27"/>
          <p:cNvGraphicFramePr/>
          <p:nvPr/>
        </p:nvGraphicFramePr>
        <p:xfrm>
          <a:off x="1290638" y="1581650"/>
          <a:ext cx="6562725" cy="2728600"/>
        </p:xfrm>
        <a:graphic>
          <a:graphicData uri="http://schemas.openxmlformats.org/drawingml/2006/table">
            <a:tbl>
              <a:tblPr>
                <a:noFill/>
                <a:tableStyleId>{1CE30657-BB62-424D-87B2-4CB542FEC32E}</a:tableStyleId>
              </a:tblPr>
              <a:tblGrid>
                <a:gridCol w="1190625">
                  <a:extLst>
                    <a:ext uri="{9D8B030D-6E8A-4147-A177-3AD203B41FA5}">
                      <a16:colId xmlns:a16="http://schemas.microsoft.com/office/drawing/2014/main" val="20000"/>
                    </a:ext>
                  </a:extLst>
                </a:gridCol>
                <a:gridCol w="1724025">
                  <a:extLst>
                    <a:ext uri="{9D8B030D-6E8A-4147-A177-3AD203B41FA5}">
                      <a16:colId xmlns:a16="http://schemas.microsoft.com/office/drawing/2014/main" val="20001"/>
                    </a:ext>
                  </a:extLst>
                </a:gridCol>
                <a:gridCol w="3648075">
                  <a:extLst>
                    <a:ext uri="{9D8B030D-6E8A-4147-A177-3AD203B41FA5}">
                      <a16:colId xmlns:a16="http://schemas.microsoft.com/office/drawing/2014/main" val="20002"/>
                    </a:ext>
                  </a:extLst>
                </a:gridCol>
              </a:tblGrid>
              <a:tr h="271150">
                <a:tc>
                  <a:txBody>
                    <a:bodyPr/>
                    <a:lstStyle/>
                    <a:p>
                      <a:pPr marL="0" marR="0" lvl="0" indent="0" algn="ctr" rtl="0">
                        <a:lnSpc>
                          <a:spcPct val="115000"/>
                        </a:lnSpc>
                        <a:spcBef>
                          <a:spcPts val="0"/>
                        </a:spcBef>
                        <a:spcAft>
                          <a:spcPts val="0"/>
                        </a:spcAft>
                        <a:buClr>
                          <a:srgbClr val="000000"/>
                        </a:buClr>
                        <a:buSzPts val="1400"/>
                        <a:buFont typeface="Arial"/>
                        <a:buNone/>
                      </a:pPr>
                      <a:r>
                        <a:rPr lang="en" sz="1400" b="1" u="none" strike="noStrike" cap="none">
                          <a:latin typeface="Calibri"/>
                          <a:ea typeface="Calibri"/>
                          <a:cs typeface="Calibri"/>
                          <a:sym typeface="Calibri"/>
                        </a:rPr>
                        <a:t>Font Style</a:t>
                      </a:r>
                      <a:endParaRPr sz="1400" b="1" u="none" strike="noStrike" cap="none">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EAFC"/>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b="1" u="none" strike="noStrike" cap="none">
                          <a:latin typeface="Calibri"/>
                          <a:ea typeface="Calibri"/>
                          <a:cs typeface="Calibri"/>
                          <a:sym typeface="Calibri"/>
                        </a:rPr>
                        <a:t>Examples</a:t>
                      </a:r>
                      <a:endParaRPr sz="1400" b="1" u="none" strike="noStrike" cap="none">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EAFC"/>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b="1" u="none" strike="noStrike" cap="none">
                          <a:latin typeface="Calibri"/>
                          <a:ea typeface="Calibri"/>
                          <a:cs typeface="Calibri"/>
                          <a:sym typeface="Calibri"/>
                        </a:rPr>
                        <a:t>Uses</a:t>
                      </a:r>
                      <a:endParaRPr sz="1400" b="1" u="none" strike="noStrike" cap="none">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EAFC"/>
                    </a:solidFill>
                  </a:tcPr>
                </a:tc>
                <a:extLst>
                  <a:ext uri="{0D108BD9-81ED-4DB2-BD59-A6C34878D82A}">
                    <a16:rowId xmlns:a16="http://schemas.microsoft.com/office/drawing/2014/main" val="10000"/>
                  </a:ext>
                </a:extLst>
              </a:tr>
              <a:tr h="819150">
                <a:tc>
                  <a:txBody>
                    <a:bodyPr/>
                    <a:lstStyle/>
                    <a:p>
                      <a:pPr marL="0" marR="0" lvl="0" indent="0" algn="l" rtl="0">
                        <a:lnSpc>
                          <a:spcPct val="115000"/>
                        </a:lnSpc>
                        <a:spcBef>
                          <a:spcPts val="0"/>
                        </a:spcBef>
                        <a:spcAft>
                          <a:spcPts val="0"/>
                        </a:spcAft>
                        <a:buClr>
                          <a:srgbClr val="000000"/>
                        </a:buClr>
                        <a:buSzPts val="1400"/>
                        <a:buFont typeface="Arial"/>
                        <a:buNone/>
                      </a:pPr>
                      <a:r>
                        <a:rPr lang="en" sz="1400" b="1" u="none" strike="noStrike" cap="none"/>
                        <a:t>Sans Serif</a:t>
                      </a:r>
                      <a:endParaRPr sz="1400" b="1" u="none" strike="noStrike" cap="none"/>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 sz="1400" u="none" strike="noStrike" cap="none">
                          <a:solidFill>
                            <a:schemeClr val="dk1"/>
                          </a:solidFill>
                        </a:rPr>
                        <a:t>Arial </a:t>
                      </a:r>
                      <a:endParaRPr sz="1400" u="none" strike="noStrike" cap="none">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400" u="none" strike="noStrike" cap="none">
                          <a:solidFill>
                            <a:schemeClr val="dk1"/>
                          </a:solidFill>
                          <a:latin typeface="Calibri"/>
                          <a:ea typeface="Calibri"/>
                          <a:cs typeface="Calibri"/>
                          <a:sym typeface="Calibri"/>
                        </a:rPr>
                        <a:t>Calibri</a:t>
                      </a:r>
                      <a:r>
                        <a:rPr lang="en" sz="1400" u="none" strike="noStrike" cap="none">
                          <a:solidFill>
                            <a:schemeClr val="dk1"/>
                          </a:solidFill>
                        </a:rPr>
                        <a:t> </a:t>
                      </a:r>
                      <a:endParaRPr sz="1400" u="none" strike="noStrike" cap="none">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400" u="none" strike="noStrike" cap="none">
                          <a:solidFill>
                            <a:schemeClr val="dk1"/>
                          </a:solidFill>
                          <a:latin typeface="Century Gothic"/>
                          <a:ea typeface="Century Gothic"/>
                          <a:cs typeface="Century Gothic"/>
                          <a:sym typeface="Century Gothic"/>
                        </a:rPr>
                        <a:t>Century Gothic</a:t>
                      </a:r>
                      <a:endParaRPr sz="1400" u="none" strike="noStrike" cap="none">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 sz="1400" u="none" strike="noStrike" cap="none">
                          <a:solidFill>
                            <a:schemeClr val="dk1"/>
                          </a:solidFill>
                          <a:latin typeface="Calibri"/>
                          <a:ea typeface="Calibri"/>
                          <a:cs typeface="Calibri"/>
                          <a:sym typeface="Calibri"/>
                        </a:rPr>
                        <a:t>Recommended for your research poster, slide deck, infographic, etc.</a:t>
                      </a:r>
                      <a:endParaRPr sz="1400" u="none" strike="noStrike" cap="none">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19150">
                <a:tc>
                  <a:txBody>
                    <a:bodyPr/>
                    <a:lstStyle/>
                    <a:p>
                      <a:pPr marL="0" marR="0" lvl="0" indent="0" algn="l" rtl="0">
                        <a:lnSpc>
                          <a:spcPct val="115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Serif</a:t>
                      </a:r>
                      <a:endParaRPr sz="1400" b="1" u="none" strike="noStrike" cap="none">
                        <a:latin typeface="Times New Roman"/>
                        <a:ea typeface="Times New Roman"/>
                        <a:cs typeface="Times New Roman"/>
                        <a:sym typeface="Times New Roma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 sz="1400" u="none" strike="noStrike" cap="none">
                          <a:solidFill>
                            <a:schemeClr val="dk1"/>
                          </a:solidFill>
                          <a:latin typeface="Times New Roman"/>
                          <a:ea typeface="Times New Roman"/>
                          <a:cs typeface="Times New Roman"/>
                          <a:sym typeface="Times New Roman"/>
                        </a:rPr>
                        <a:t>Times New Roman </a:t>
                      </a:r>
                      <a:r>
                        <a:rPr lang="en" sz="1400" u="none" strike="noStrike" cap="none">
                          <a:solidFill>
                            <a:schemeClr val="dk1"/>
                          </a:solidFill>
                          <a:latin typeface="Georgia"/>
                          <a:ea typeface="Georgia"/>
                          <a:cs typeface="Georgia"/>
                          <a:sym typeface="Georgia"/>
                        </a:rPr>
                        <a:t>Georgia</a:t>
                      </a:r>
                      <a:r>
                        <a:rPr lang="en" sz="1400" u="none" strike="noStrike" cap="none">
                          <a:solidFill>
                            <a:schemeClr val="dk1"/>
                          </a:solidFill>
                          <a:latin typeface="Times New Roman"/>
                          <a:ea typeface="Times New Roman"/>
                          <a:cs typeface="Times New Roman"/>
                          <a:sym typeface="Times New Roman"/>
                        </a:rPr>
                        <a:t> </a:t>
                      </a:r>
                      <a:endParaRPr sz="140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ts val="1100"/>
                        <a:buFont typeface="Arial"/>
                        <a:buNone/>
                      </a:pPr>
                      <a:r>
                        <a:rPr lang="en" sz="1400" u="none" strike="noStrike" cap="none">
                          <a:solidFill>
                            <a:schemeClr val="dk1"/>
                          </a:solidFill>
                          <a:latin typeface="Lora"/>
                          <a:ea typeface="Lora"/>
                          <a:cs typeface="Lora"/>
                          <a:sym typeface="Lora"/>
                        </a:rPr>
                        <a:t>Lora</a:t>
                      </a:r>
                      <a:endParaRPr sz="1400" u="none" strike="noStrike" cap="none"/>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 sz="1400" u="none" strike="noStrike" cap="none">
                          <a:solidFill>
                            <a:schemeClr val="dk1"/>
                          </a:solidFill>
                          <a:latin typeface="Calibri"/>
                          <a:ea typeface="Calibri"/>
                          <a:cs typeface="Calibri"/>
                          <a:sym typeface="Calibri"/>
                        </a:rPr>
                        <a:t>Typically used for long bodies of text: books, pamphlets, essays. </a:t>
                      </a:r>
                      <a:endParaRPr sz="1400" u="none" strike="noStrike" cap="none">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19150">
                <a:tc>
                  <a:txBody>
                    <a:bodyPr/>
                    <a:lstStyle/>
                    <a:p>
                      <a:pPr marL="0" marR="0" lvl="0" indent="0" algn="l" rtl="0">
                        <a:lnSpc>
                          <a:spcPct val="115000"/>
                        </a:lnSpc>
                        <a:spcBef>
                          <a:spcPts val="0"/>
                        </a:spcBef>
                        <a:spcAft>
                          <a:spcPts val="0"/>
                        </a:spcAft>
                        <a:buClr>
                          <a:srgbClr val="000000"/>
                        </a:buClr>
                        <a:buSzPts val="1400"/>
                        <a:buFont typeface="Arial"/>
                        <a:buNone/>
                      </a:pPr>
                      <a:r>
                        <a:rPr lang="en" sz="1400" b="1" u="none" strike="noStrike" cap="none">
                          <a:latin typeface="Lobster"/>
                          <a:ea typeface="Lobster"/>
                          <a:cs typeface="Lobster"/>
                          <a:sym typeface="Lobster"/>
                        </a:rPr>
                        <a:t>Decorative</a:t>
                      </a:r>
                      <a:endParaRPr sz="1400" b="1" u="none" strike="noStrike" cap="none">
                        <a:latin typeface="Lobster"/>
                        <a:ea typeface="Lobster"/>
                        <a:cs typeface="Lobster"/>
                        <a:sym typeface="Lobste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latin typeface="Caveat"/>
                          <a:ea typeface="Caveat"/>
                          <a:cs typeface="Caveat"/>
                          <a:sym typeface="Caveat"/>
                        </a:rPr>
                        <a:t>Caveat</a:t>
                      </a:r>
                      <a:r>
                        <a:rPr lang="en" sz="1400" u="none" strike="noStrike" cap="none"/>
                        <a:t>              </a:t>
                      </a:r>
                      <a:r>
                        <a:rPr lang="en" sz="1400" u="none" strike="noStrike" cap="none">
                          <a:latin typeface="Pacifico"/>
                          <a:ea typeface="Pacifico"/>
                          <a:cs typeface="Pacifico"/>
                          <a:sym typeface="Pacifico"/>
                        </a:rPr>
                        <a:t>Pacifico</a:t>
                      </a:r>
                      <a:endParaRPr sz="1400" u="none" strike="noStrike" cap="none">
                        <a:latin typeface="Pacifico"/>
                        <a:ea typeface="Pacifico"/>
                        <a:cs typeface="Pacifico"/>
                        <a:sym typeface="Pacific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latin typeface="Calibri"/>
                          <a:ea typeface="Calibri"/>
                          <a:cs typeface="Calibri"/>
                          <a:sym typeface="Calibri"/>
                        </a:rPr>
                        <a:t>Not recommended for academic posters. </a:t>
                      </a:r>
                      <a:endParaRPr sz="1400" u="none" strike="noStrike" cap="none">
                        <a:latin typeface="Calibri"/>
                        <a:ea typeface="Calibri"/>
                        <a:cs typeface="Calibri"/>
                        <a:sym typeface="Calibri"/>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604" name="Google Shape;604;p27"/>
          <p:cNvSpPr txBox="1"/>
          <p:nvPr/>
        </p:nvSpPr>
        <p:spPr>
          <a:xfrm>
            <a:off x="2286000" y="190800"/>
            <a:ext cx="22860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 sz="5000" b="1" i="0" u="none" strike="noStrike" cap="none">
                <a:solidFill>
                  <a:srgbClr val="000000"/>
                </a:solidFill>
                <a:latin typeface="Open Sans"/>
                <a:ea typeface="Open Sans"/>
                <a:cs typeface="Open Sans"/>
                <a:sym typeface="Open Sans"/>
              </a:rPr>
              <a:t>Style</a:t>
            </a:r>
            <a:endParaRPr sz="5000" b="1" i="0" u="none" strike="noStrike" cap="none">
              <a:solidFill>
                <a:srgbClr val="000000"/>
              </a:solidFill>
              <a:latin typeface="Open Sans"/>
              <a:ea typeface="Open Sans"/>
              <a:cs typeface="Open Sans"/>
              <a:sym typeface="Open Sans"/>
            </a:endParaRPr>
          </a:p>
        </p:txBody>
      </p:sp>
      <p:sp>
        <p:nvSpPr>
          <p:cNvPr id="605" name="Google Shape;605;p27"/>
          <p:cNvSpPr/>
          <p:nvPr/>
        </p:nvSpPr>
        <p:spPr>
          <a:xfrm>
            <a:off x="0" y="5099700"/>
            <a:ext cx="4041900" cy="43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7"/>
          <p:cNvSpPr/>
          <p:nvPr/>
        </p:nvSpPr>
        <p:spPr>
          <a:xfrm>
            <a:off x="4041900" y="5099700"/>
            <a:ext cx="2286000" cy="43800"/>
          </a:xfrm>
          <a:prstGeom prst="rect">
            <a:avLst/>
          </a:prstGeom>
          <a:solidFill>
            <a:srgbClr val="FCE3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7"/>
          <p:cNvSpPr/>
          <p:nvPr/>
        </p:nvSpPr>
        <p:spPr>
          <a:xfrm>
            <a:off x="6327900" y="5099700"/>
            <a:ext cx="2816100" cy="43800"/>
          </a:xfrm>
          <a:prstGeom prst="rect">
            <a:avLst/>
          </a:prstGeom>
          <a:solidFill>
            <a:srgbClr val="3B9F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7"/>
          <p:cNvSpPr/>
          <p:nvPr/>
        </p:nvSpPr>
        <p:spPr>
          <a:xfrm>
            <a:off x="7317225" y="3588200"/>
            <a:ext cx="1463100" cy="1463100"/>
          </a:xfrm>
          <a:prstGeom prst="ellipse">
            <a:avLst/>
          </a:prstGeom>
          <a:solidFill>
            <a:srgbClr val="FFB33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9" name="Google Shape;609;p27"/>
          <p:cNvSpPr txBox="1"/>
          <p:nvPr/>
        </p:nvSpPr>
        <p:spPr>
          <a:xfrm>
            <a:off x="7432875" y="3940175"/>
            <a:ext cx="1231800" cy="68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chemeClr val="dk1"/>
                </a:solidFill>
                <a:latin typeface="Open Sans"/>
                <a:ea typeface="Open Sans"/>
                <a:cs typeface="Open Sans"/>
                <a:sym typeface="Open Sans"/>
              </a:rPr>
              <a:t>2 styles max!</a:t>
            </a:r>
            <a:endParaRPr sz="2200" b="1">
              <a:solidFill>
                <a:schemeClr val="dk1"/>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28"/>
          <p:cNvSpPr/>
          <p:nvPr/>
        </p:nvSpPr>
        <p:spPr>
          <a:xfrm>
            <a:off x="4572000" y="0"/>
            <a:ext cx="4572000" cy="5143500"/>
          </a:xfrm>
          <a:prstGeom prst="rect">
            <a:avLst/>
          </a:prstGeom>
          <a:solidFill>
            <a:srgbClr val="FCE3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28"/>
          <p:cNvSpPr txBox="1"/>
          <p:nvPr/>
        </p:nvSpPr>
        <p:spPr>
          <a:xfrm>
            <a:off x="5570775" y="190800"/>
            <a:ext cx="26721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5000" b="1" i="0" u="none" strike="noStrike" cap="none">
                <a:solidFill>
                  <a:srgbClr val="000000"/>
                </a:solidFill>
                <a:latin typeface="Open Sans"/>
                <a:ea typeface="Open Sans"/>
                <a:cs typeface="Open Sans"/>
                <a:sym typeface="Open Sans"/>
              </a:rPr>
              <a:t>Color</a:t>
            </a:r>
            <a:endParaRPr sz="5000" b="1" i="0" u="none" strike="noStrike" cap="none">
              <a:solidFill>
                <a:srgbClr val="000000"/>
              </a:solidFill>
              <a:latin typeface="Open Sans"/>
              <a:ea typeface="Open Sans"/>
              <a:cs typeface="Open Sans"/>
              <a:sym typeface="Open Sans"/>
            </a:endParaRPr>
          </a:p>
        </p:txBody>
      </p:sp>
      <p:sp>
        <p:nvSpPr>
          <p:cNvPr id="616" name="Google Shape;616;p28"/>
          <p:cNvSpPr/>
          <p:nvPr/>
        </p:nvSpPr>
        <p:spPr>
          <a:xfrm>
            <a:off x="5763825" y="1234125"/>
            <a:ext cx="2286000" cy="897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8"/>
          <p:cNvSpPr/>
          <p:nvPr/>
        </p:nvSpPr>
        <p:spPr>
          <a:xfrm>
            <a:off x="5763825" y="1234125"/>
            <a:ext cx="1062300" cy="10623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8"/>
          <p:cNvSpPr/>
          <p:nvPr/>
        </p:nvSpPr>
        <p:spPr>
          <a:xfrm>
            <a:off x="7226568" y="1234125"/>
            <a:ext cx="1062300" cy="1062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8"/>
          <p:cNvSpPr/>
          <p:nvPr/>
        </p:nvSpPr>
        <p:spPr>
          <a:xfrm>
            <a:off x="474950" y="350550"/>
            <a:ext cx="634800" cy="634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8"/>
          <p:cNvSpPr txBox="1"/>
          <p:nvPr/>
        </p:nvSpPr>
        <p:spPr>
          <a:xfrm>
            <a:off x="547400" y="190800"/>
            <a:ext cx="4899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 sz="5000" b="1" i="0" u="none" strike="noStrike" cap="none">
                <a:solidFill>
                  <a:srgbClr val="000000"/>
                </a:solidFill>
                <a:latin typeface="Open Sans"/>
                <a:ea typeface="Open Sans"/>
                <a:cs typeface="Open Sans"/>
                <a:sym typeface="Open Sans"/>
              </a:rPr>
              <a:t>F</a:t>
            </a:r>
            <a:endParaRPr sz="5000" b="1" i="0" u="none" strike="noStrike" cap="none">
              <a:solidFill>
                <a:srgbClr val="000000"/>
              </a:solidFill>
              <a:latin typeface="Open Sans"/>
              <a:ea typeface="Open Sans"/>
              <a:cs typeface="Open Sans"/>
              <a:sym typeface="Open Sans"/>
            </a:endParaRPr>
          </a:p>
        </p:txBody>
      </p:sp>
      <p:sp>
        <p:nvSpPr>
          <p:cNvPr id="621" name="Google Shape;621;p28"/>
          <p:cNvSpPr txBox="1"/>
          <p:nvPr/>
        </p:nvSpPr>
        <p:spPr>
          <a:xfrm>
            <a:off x="1039100" y="190800"/>
            <a:ext cx="22860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 sz="5000" b="1" i="0" u="none" strike="noStrike" cap="none">
                <a:solidFill>
                  <a:srgbClr val="000000"/>
                </a:solidFill>
                <a:latin typeface="Open Sans"/>
                <a:ea typeface="Open Sans"/>
                <a:cs typeface="Open Sans"/>
                <a:sym typeface="Open Sans"/>
              </a:rPr>
              <a:t>ont</a:t>
            </a:r>
            <a:endParaRPr sz="5000" b="1" i="0" u="none" strike="noStrike" cap="none">
              <a:solidFill>
                <a:srgbClr val="000000"/>
              </a:solidFill>
              <a:latin typeface="Open Sans"/>
              <a:ea typeface="Open Sans"/>
              <a:cs typeface="Open Sans"/>
              <a:sym typeface="Open Sans"/>
            </a:endParaRPr>
          </a:p>
        </p:txBody>
      </p:sp>
      <p:sp>
        <p:nvSpPr>
          <p:cNvPr id="622" name="Google Shape;622;p28"/>
          <p:cNvSpPr txBox="1"/>
          <p:nvPr/>
        </p:nvSpPr>
        <p:spPr>
          <a:xfrm>
            <a:off x="2286000" y="190800"/>
            <a:ext cx="22860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 sz="5000" b="1" i="0" u="none" strike="noStrike" cap="none">
                <a:solidFill>
                  <a:srgbClr val="000000"/>
                </a:solidFill>
                <a:latin typeface="Open Sans"/>
                <a:ea typeface="Open Sans"/>
                <a:cs typeface="Open Sans"/>
                <a:sym typeface="Open Sans"/>
              </a:rPr>
              <a:t>Size</a:t>
            </a:r>
            <a:endParaRPr sz="5000" b="1" i="0" u="none" strike="noStrike" cap="none">
              <a:solidFill>
                <a:srgbClr val="000000"/>
              </a:solidFill>
              <a:latin typeface="Open Sans"/>
              <a:ea typeface="Open Sans"/>
              <a:cs typeface="Open Sans"/>
              <a:sym typeface="Open Sans"/>
            </a:endParaRPr>
          </a:p>
        </p:txBody>
      </p:sp>
      <p:sp>
        <p:nvSpPr>
          <p:cNvPr id="623" name="Google Shape;623;p28"/>
          <p:cNvSpPr txBox="1"/>
          <p:nvPr/>
        </p:nvSpPr>
        <p:spPr>
          <a:xfrm>
            <a:off x="1308350" y="1412475"/>
            <a:ext cx="1747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Open Sans"/>
                <a:ea typeface="Open Sans"/>
                <a:cs typeface="Open Sans"/>
                <a:sym typeface="Open Sans"/>
              </a:rPr>
              <a:t>24 pt. font </a:t>
            </a:r>
            <a:endParaRPr sz="2400" b="0" i="0" u="none" strike="noStrike" cap="none">
              <a:solidFill>
                <a:srgbClr val="000000"/>
              </a:solidFill>
              <a:latin typeface="Open Sans"/>
              <a:ea typeface="Open Sans"/>
              <a:cs typeface="Open Sans"/>
              <a:sym typeface="Open Sans"/>
            </a:endParaRPr>
          </a:p>
        </p:txBody>
      </p:sp>
      <p:sp>
        <p:nvSpPr>
          <p:cNvPr id="624" name="Google Shape;624;p28"/>
          <p:cNvSpPr txBox="1"/>
          <p:nvPr/>
        </p:nvSpPr>
        <p:spPr>
          <a:xfrm>
            <a:off x="884375" y="2072975"/>
            <a:ext cx="258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625" name="Google Shape;625;p28"/>
          <p:cNvSpPr txBox="1"/>
          <p:nvPr/>
        </p:nvSpPr>
        <p:spPr>
          <a:xfrm>
            <a:off x="1134800" y="2131425"/>
            <a:ext cx="2094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Open Sans"/>
                <a:ea typeface="Open Sans"/>
                <a:cs typeface="Open Sans"/>
                <a:sym typeface="Open Sans"/>
              </a:rPr>
              <a:t>30 pt. font</a:t>
            </a:r>
            <a:endParaRPr sz="3000" b="0" i="0" u="none" strike="noStrike" cap="none">
              <a:solidFill>
                <a:srgbClr val="000000"/>
              </a:solidFill>
              <a:latin typeface="Open Sans"/>
              <a:ea typeface="Open Sans"/>
              <a:cs typeface="Open Sans"/>
              <a:sym typeface="Open Sans"/>
            </a:endParaRPr>
          </a:p>
        </p:txBody>
      </p:sp>
      <p:sp>
        <p:nvSpPr>
          <p:cNvPr id="626" name="Google Shape;626;p28"/>
          <p:cNvSpPr txBox="1"/>
          <p:nvPr/>
        </p:nvSpPr>
        <p:spPr>
          <a:xfrm>
            <a:off x="947525" y="2942775"/>
            <a:ext cx="2463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Open Sans"/>
                <a:ea typeface="Open Sans"/>
                <a:cs typeface="Open Sans"/>
                <a:sym typeface="Open Sans"/>
              </a:rPr>
              <a:t>36 pt. font</a:t>
            </a:r>
            <a:endParaRPr sz="3600" b="0" i="0" u="none" strike="noStrike" cap="none">
              <a:solidFill>
                <a:srgbClr val="000000"/>
              </a:solidFill>
              <a:latin typeface="Open Sans"/>
              <a:ea typeface="Open Sans"/>
              <a:cs typeface="Open Sans"/>
              <a:sym typeface="Open Sans"/>
            </a:endParaRPr>
          </a:p>
        </p:txBody>
      </p:sp>
      <p:sp>
        <p:nvSpPr>
          <p:cNvPr id="627" name="Google Shape;627;p28"/>
          <p:cNvSpPr/>
          <p:nvPr/>
        </p:nvSpPr>
        <p:spPr>
          <a:xfrm>
            <a:off x="1036025" y="3681675"/>
            <a:ext cx="2286000" cy="82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28"/>
          <p:cNvSpPr/>
          <p:nvPr/>
        </p:nvSpPr>
        <p:spPr>
          <a:xfrm>
            <a:off x="1238125" y="2783025"/>
            <a:ext cx="1817700" cy="43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8"/>
          <p:cNvSpPr/>
          <p:nvPr/>
        </p:nvSpPr>
        <p:spPr>
          <a:xfrm>
            <a:off x="1343450" y="1922950"/>
            <a:ext cx="1571400" cy="43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29"/>
          <p:cNvSpPr txBox="1"/>
          <p:nvPr/>
        </p:nvSpPr>
        <p:spPr>
          <a:xfrm>
            <a:off x="632000" y="417425"/>
            <a:ext cx="25455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rgbClr val="000000"/>
                </a:solidFill>
                <a:latin typeface="Open Sans"/>
                <a:ea typeface="Open Sans"/>
                <a:cs typeface="Open Sans"/>
                <a:sym typeface="Open Sans"/>
              </a:rPr>
              <a:t>Images</a:t>
            </a:r>
            <a:endParaRPr sz="4500" b="1" i="0" u="none" strike="noStrike" cap="none">
              <a:solidFill>
                <a:srgbClr val="000000"/>
              </a:solidFill>
              <a:latin typeface="Open Sans"/>
              <a:ea typeface="Open Sans"/>
              <a:cs typeface="Open Sans"/>
              <a:sym typeface="Open Sans"/>
            </a:endParaRPr>
          </a:p>
        </p:txBody>
      </p:sp>
      <p:sp>
        <p:nvSpPr>
          <p:cNvPr id="635" name="Google Shape;635;p29"/>
          <p:cNvSpPr txBox="1"/>
          <p:nvPr/>
        </p:nvSpPr>
        <p:spPr>
          <a:xfrm>
            <a:off x="5333600" y="417425"/>
            <a:ext cx="25455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rgbClr val="000000"/>
                </a:solidFill>
                <a:latin typeface="Open Sans"/>
                <a:ea typeface="Open Sans"/>
                <a:cs typeface="Open Sans"/>
                <a:sym typeface="Open Sans"/>
              </a:rPr>
              <a:t>Charts</a:t>
            </a:r>
            <a:endParaRPr sz="4500" b="1" i="0" u="none" strike="noStrike" cap="none">
              <a:solidFill>
                <a:srgbClr val="000000"/>
              </a:solidFill>
              <a:latin typeface="Open Sans"/>
              <a:ea typeface="Open Sans"/>
              <a:cs typeface="Open Sans"/>
              <a:sym typeface="Open Sans"/>
            </a:endParaRPr>
          </a:p>
        </p:txBody>
      </p:sp>
      <p:pic>
        <p:nvPicPr>
          <p:cNvPr id="636" name="Google Shape;636;p29"/>
          <p:cNvPicPr preferRelativeResize="0"/>
          <p:nvPr/>
        </p:nvPicPr>
        <p:blipFill rotWithShape="1">
          <a:blip r:embed="rId3">
            <a:alphaModFix/>
          </a:blip>
          <a:srcRect/>
          <a:stretch/>
        </p:blipFill>
        <p:spPr>
          <a:xfrm>
            <a:off x="4442638" y="1879075"/>
            <a:ext cx="4327424" cy="2599376"/>
          </a:xfrm>
          <a:prstGeom prst="rect">
            <a:avLst/>
          </a:prstGeom>
          <a:noFill/>
          <a:ln>
            <a:noFill/>
          </a:ln>
          <a:effectLst>
            <a:outerShdw blurRad="57150" dist="47625" dir="7920000" algn="bl" rotWithShape="0">
              <a:srgbClr val="000000">
                <a:alpha val="10590"/>
              </a:srgbClr>
            </a:outerShdw>
          </a:effectLst>
        </p:spPr>
      </p:pic>
      <p:pic>
        <p:nvPicPr>
          <p:cNvPr id="637" name="Google Shape;637;p29"/>
          <p:cNvPicPr preferRelativeResize="0"/>
          <p:nvPr/>
        </p:nvPicPr>
        <p:blipFill rotWithShape="1">
          <a:blip r:embed="rId4">
            <a:alphaModFix/>
          </a:blip>
          <a:srcRect/>
          <a:stretch/>
        </p:blipFill>
        <p:spPr>
          <a:xfrm>
            <a:off x="163550" y="1682750"/>
            <a:ext cx="1732550" cy="1229923"/>
          </a:xfrm>
          <a:prstGeom prst="rect">
            <a:avLst/>
          </a:prstGeom>
          <a:noFill/>
          <a:ln>
            <a:noFill/>
          </a:ln>
        </p:spPr>
      </p:pic>
      <p:cxnSp>
        <p:nvCxnSpPr>
          <p:cNvPr id="638" name="Google Shape;638;p29"/>
          <p:cNvCxnSpPr/>
          <p:nvPr/>
        </p:nvCxnSpPr>
        <p:spPr>
          <a:xfrm rot="10800000" flipH="1">
            <a:off x="1229900" y="2046275"/>
            <a:ext cx="1478700" cy="2157000"/>
          </a:xfrm>
          <a:prstGeom prst="straightConnector1">
            <a:avLst/>
          </a:prstGeom>
          <a:noFill/>
          <a:ln w="38100" cap="flat" cmpd="sng">
            <a:solidFill>
              <a:srgbClr val="666666"/>
            </a:solidFill>
            <a:prstDash val="solid"/>
            <a:round/>
            <a:headEnd type="none" w="sm" len="sm"/>
            <a:tailEnd type="none" w="sm" len="sm"/>
          </a:ln>
        </p:spPr>
      </p:cxnSp>
      <p:pic>
        <p:nvPicPr>
          <p:cNvPr id="639" name="Google Shape;639;p29"/>
          <p:cNvPicPr preferRelativeResize="0"/>
          <p:nvPr/>
        </p:nvPicPr>
        <p:blipFill rotWithShape="1">
          <a:blip r:embed="rId5">
            <a:alphaModFix/>
          </a:blip>
          <a:srcRect/>
          <a:stretch/>
        </p:blipFill>
        <p:spPr>
          <a:xfrm>
            <a:off x="2109650" y="2912675"/>
            <a:ext cx="1683350" cy="1653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3"/>
        <p:cNvGrpSpPr/>
        <p:nvPr/>
      </p:nvGrpSpPr>
      <p:grpSpPr>
        <a:xfrm>
          <a:off x="0" y="0"/>
          <a:ext cx="0" cy="0"/>
          <a:chOff x="0" y="0"/>
          <a:chExt cx="0" cy="0"/>
        </a:xfrm>
      </p:grpSpPr>
      <p:pic>
        <p:nvPicPr>
          <p:cNvPr id="644" name="Google Shape;644;p30"/>
          <p:cNvPicPr preferRelativeResize="0"/>
          <p:nvPr/>
        </p:nvPicPr>
        <p:blipFill rotWithShape="1">
          <a:blip r:embed="rId3">
            <a:alphaModFix/>
          </a:blip>
          <a:srcRect/>
          <a:stretch/>
        </p:blipFill>
        <p:spPr>
          <a:xfrm>
            <a:off x="1136633" y="6"/>
            <a:ext cx="6870732" cy="5143480"/>
          </a:xfrm>
          <a:prstGeom prst="rect">
            <a:avLst/>
          </a:prstGeom>
          <a:noFill/>
          <a:ln>
            <a:noFill/>
          </a:ln>
          <a:effectLst>
            <a:outerShdw blurRad="57150" dist="19050" dir="5400000" algn="bl" rotWithShape="0">
              <a:srgbClr val="000000">
                <a:alpha val="49410"/>
              </a:srgbClr>
            </a:outerShdw>
          </a:effectLst>
        </p:spPr>
      </p:pic>
      <p:sp>
        <p:nvSpPr>
          <p:cNvPr id="645" name="Google Shape;645;p30"/>
          <p:cNvSpPr/>
          <p:nvPr/>
        </p:nvSpPr>
        <p:spPr>
          <a:xfrm>
            <a:off x="3660100" y="551250"/>
            <a:ext cx="1741500" cy="157800"/>
          </a:xfrm>
          <a:prstGeom prst="rect">
            <a:avLst/>
          </a:prstGeom>
          <a:solidFill>
            <a:srgbClr val="D0E1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c773936eaf_0_23"/>
          <p:cNvSpPr txBox="1">
            <a:spLocks noGrp="1"/>
          </p:cNvSpPr>
          <p:nvPr>
            <p:ph type="title"/>
          </p:nvPr>
        </p:nvSpPr>
        <p:spPr>
          <a:xfrm>
            <a:off x="350197" y="265363"/>
            <a:ext cx="7886700" cy="994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Clr>
                <a:srgbClr val="B20201"/>
              </a:buClr>
              <a:buSzPct val="97057"/>
              <a:buFont typeface="Arial"/>
              <a:buNone/>
            </a:pPr>
            <a:r>
              <a:rPr lang="en" sz="3400"/>
              <a:t>How do we use posters to communicate? </a:t>
            </a:r>
            <a:endParaRPr sz="3400"/>
          </a:p>
        </p:txBody>
      </p:sp>
      <p:sp>
        <p:nvSpPr>
          <p:cNvPr id="190" name="Google Shape;190;g2c773936eaf_0_23"/>
          <p:cNvSpPr txBox="1">
            <a:spLocks noGrp="1"/>
          </p:cNvSpPr>
          <p:nvPr>
            <p:ph type="body" idx="1"/>
          </p:nvPr>
        </p:nvSpPr>
        <p:spPr>
          <a:xfrm>
            <a:off x="762000" y="1383900"/>
            <a:ext cx="7599000" cy="2375700"/>
          </a:xfrm>
          <a:prstGeom prst="rect">
            <a:avLst/>
          </a:prstGeom>
          <a:noFill/>
          <a:ln>
            <a:noFill/>
          </a:ln>
        </p:spPr>
        <p:txBody>
          <a:bodyPr spcFirstLastPara="1" wrap="square" lIns="68575" tIns="34275" rIns="68575" bIns="34275" anchor="t" anchorCtr="0">
            <a:noAutofit/>
          </a:bodyPr>
          <a:lstStyle/>
          <a:p>
            <a:pPr marL="457200" lvl="0" indent="-381000" algn="l" rtl="0">
              <a:lnSpc>
                <a:spcPct val="115000"/>
              </a:lnSpc>
              <a:spcBef>
                <a:spcPts val="0"/>
              </a:spcBef>
              <a:spcAft>
                <a:spcPts val="0"/>
              </a:spcAft>
              <a:buSzPts val="2400"/>
              <a:buChar char="●"/>
            </a:pPr>
            <a:r>
              <a:rPr lang="en" sz="2400"/>
              <a:t>Disseminate knowledge/findings</a:t>
            </a:r>
            <a:endParaRPr sz="2400"/>
          </a:p>
          <a:p>
            <a:pPr marL="457200" lvl="0" indent="-381000" algn="l" rtl="0">
              <a:lnSpc>
                <a:spcPct val="115000"/>
              </a:lnSpc>
              <a:spcBef>
                <a:spcPts val="1000"/>
              </a:spcBef>
              <a:spcAft>
                <a:spcPts val="0"/>
              </a:spcAft>
              <a:buSzPts val="2400"/>
              <a:buChar char="●"/>
            </a:pPr>
            <a:r>
              <a:rPr lang="en" sz="2400"/>
              <a:t>Attract an audience of similar interest</a:t>
            </a:r>
            <a:endParaRPr sz="2400"/>
          </a:p>
          <a:p>
            <a:pPr marL="457200" lvl="0" indent="-381000" algn="l" rtl="0">
              <a:lnSpc>
                <a:spcPct val="115000"/>
              </a:lnSpc>
              <a:spcBef>
                <a:spcPts val="1000"/>
              </a:spcBef>
              <a:spcAft>
                <a:spcPts val="0"/>
              </a:spcAft>
              <a:buSzPts val="2400"/>
              <a:buChar char="●"/>
            </a:pPr>
            <a:r>
              <a:rPr lang="en" sz="2400"/>
              <a:t>Encourage interaction and discussion</a:t>
            </a:r>
            <a:endParaRPr sz="2400"/>
          </a:p>
          <a:p>
            <a:pPr marL="457200" lvl="0" indent="-381000" algn="l" rtl="0">
              <a:lnSpc>
                <a:spcPct val="115000"/>
              </a:lnSpc>
              <a:spcBef>
                <a:spcPts val="1000"/>
              </a:spcBef>
              <a:spcAft>
                <a:spcPts val="0"/>
              </a:spcAft>
              <a:buSzPts val="2400"/>
              <a:buChar char="●"/>
            </a:pPr>
            <a:r>
              <a:rPr lang="en" sz="2400"/>
              <a:t>Present or introduce dynamic visuals</a:t>
            </a:r>
            <a:endParaRPr sz="2400"/>
          </a:p>
          <a:p>
            <a:pPr marL="457200" lvl="0" indent="-381000" algn="l" rtl="0">
              <a:lnSpc>
                <a:spcPct val="115000"/>
              </a:lnSpc>
              <a:spcBef>
                <a:spcPts val="1400"/>
              </a:spcBef>
              <a:spcAft>
                <a:spcPts val="0"/>
              </a:spcAft>
              <a:buSzPts val="2400"/>
              <a:buChar char="●"/>
            </a:pPr>
            <a:r>
              <a:rPr lang="en" sz="2400"/>
              <a:t>Help build collegial relationships and collaborations</a:t>
            </a:r>
            <a:endParaRPr sz="2400"/>
          </a:p>
          <a:p>
            <a:pPr marL="0" lvl="0" indent="0" algn="l" rtl="0">
              <a:lnSpc>
                <a:spcPct val="150000"/>
              </a:lnSpc>
              <a:spcBef>
                <a:spcPts val="1400"/>
              </a:spcBef>
              <a:spcAft>
                <a:spcPts val="0"/>
              </a:spcAft>
              <a:buClr>
                <a:schemeClr val="dk1"/>
              </a:buClr>
              <a:buSzPts val="2000"/>
              <a:buNone/>
            </a:pP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33"/>
          <p:cNvPicPr preferRelativeResize="0"/>
          <p:nvPr/>
        </p:nvPicPr>
        <p:blipFill rotWithShape="1">
          <a:blip r:embed="rId3">
            <a:alphaModFix/>
          </a:blip>
          <a:srcRect/>
          <a:stretch/>
        </p:blipFill>
        <p:spPr>
          <a:xfrm>
            <a:off x="485025" y="1423175"/>
            <a:ext cx="2138325" cy="3007450"/>
          </a:xfrm>
          <a:prstGeom prst="rect">
            <a:avLst/>
          </a:prstGeom>
          <a:noFill/>
          <a:ln>
            <a:noFill/>
          </a:ln>
        </p:spPr>
      </p:pic>
      <p:sp>
        <p:nvSpPr>
          <p:cNvPr id="651" name="Google Shape;651;p33"/>
          <p:cNvSpPr/>
          <p:nvPr/>
        </p:nvSpPr>
        <p:spPr>
          <a:xfrm>
            <a:off x="0" y="0"/>
            <a:ext cx="9144000" cy="903900"/>
          </a:xfrm>
          <a:prstGeom prst="rect">
            <a:avLst/>
          </a:prstGeom>
          <a:solidFill>
            <a:srgbClr val="D4EA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3"/>
          <p:cNvSpPr txBox="1"/>
          <p:nvPr/>
        </p:nvSpPr>
        <p:spPr>
          <a:xfrm>
            <a:off x="1572900" y="44100"/>
            <a:ext cx="59982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b="1" i="0" u="none" strike="noStrike" cap="none">
                <a:solidFill>
                  <a:schemeClr val="dk1"/>
                </a:solidFill>
                <a:latin typeface="Open Sans"/>
                <a:ea typeface="Open Sans"/>
                <a:cs typeface="Open Sans"/>
                <a:sym typeface="Open Sans"/>
              </a:rPr>
              <a:t>Need additional help?</a:t>
            </a:r>
            <a:r>
              <a:rPr lang="en" sz="4100" b="1" i="0" u="none" strike="noStrike" cap="none">
                <a:solidFill>
                  <a:schemeClr val="lt1"/>
                </a:solidFill>
                <a:latin typeface="Open Sans"/>
                <a:ea typeface="Open Sans"/>
                <a:cs typeface="Open Sans"/>
                <a:sym typeface="Open Sans"/>
              </a:rPr>
              <a:t> </a:t>
            </a:r>
            <a:endParaRPr sz="4100" b="1" i="0" u="none" strike="noStrike" cap="none">
              <a:solidFill>
                <a:schemeClr val="lt1"/>
              </a:solidFill>
              <a:latin typeface="Open Sans"/>
              <a:ea typeface="Open Sans"/>
              <a:cs typeface="Open Sans"/>
              <a:sym typeface="Open Sans"/>
            </a:endParaRPr>
          </a:p>
        </p:txBody>
      </p:sp>
      <p:sp>
        <p:nvSpPr>
          <p:cNvPr id="653" name="Google Shape;653;p33"/>
          <p:cNvSpPr txBox="1"/>
          <p:nvPr/>
        </p:nvSpPr>
        <p:spPr>
          <a:xfrm>
            <a:off x="3511813" y="1423175"/>
            <a:ext cx="4389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Open Sans"/>
                <a:ea typeface="Open Sans"/>
                <a:cs typeface="Open Sans"/>
                <a:sym typeface="Open Sans"/>
              </a:rPr>
              <a:t>Consultations are available!</a:t>
            </a:r>
            <a:endParaRPr sz="2400" b="0" i="0" u="none" strike="noStrike" cap="none">
              <a:solidFill>
                <a:srgbClr val="000000"/>
              </a:solidFill>
              <a:latin typeface="Open Sans"/>
              <a:ea typeface="Open Sans"/>
              <a:cs typeface="Open Sans"/>
              <a:sym typeface="Open Sans"/>
            </a:endParaRPr>
          </a:p>
        </p:txBody>
      </p:sp>
      <p:sp>
        <p:nvSpPr>
          <p:cNvPr id="654" name="Google Shape;654;p33"/>
          <p:cNvSpPr txBox="1"/>
          <p:nvPr/>
        </p:nvSpPr>
        <p:spPr>
          <a:xfrm>
            <a:off x="3511800" y="3876525"/>
            <a:ext cx="5168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Open Sans"/>
                <a:ea typeface="Open Sans"/>
                <a:cs typeface="Open Sans"/>
                <a:sym typeface="Open Sans"/>
              </a:rPr>
              <a:t>david.ramos-candelas @unlv.edu</a:t>
            </a:r>
            <a:endParaRPr sz="2400" b="0" i="0" u="none" strike="noStrike" cap="none">
              <a:solidFill>
                <a:srgbClr val="000000"/>
              </a:solidFill>
              <a:latin typeface="Open Sans"/>
              <a:ea typeface="Open Sans"/>
              <a:cs typeface="Open Sans"/>
              <a:sym typeface="Open Sans"/>
            </a:endParaRPr>
          </a:p>
        </p:txBody>
      </p:sp>
      <p:pic>
        <p:nvPicPr>
          <p:cNvPr id="655" name="Google Shape;655;p33"/>
          <p:cNvPicPr preferRelativeResize="0"/>
          <p:nvPr/>
        </p:nvPicPr>
        <p:blipFill rotWithShape="1">
          <a:blip r:embed="rId4">
            <a:alphaModFix/>
          </a:blip>
          <a:srcRect/>
          <a:stretch/>
        </p:blipFill>
        <p:spPr>
          <a:xfrm>
            <a:off x="4871588" y="2059438"/>
            <a:ext cx="1669475" cy="1669475"/>
          </a:xfrm>
          <a:prstGeom prst="rect">
            <a:avLst/>
          </a:prstGeom>
          <a:noFill/>
          <a:ln>
            <a:noFill/>
          </a:ln>
        </p:spPr>
      </p:pic>
      <p:sp>
        <p:nvSpPr>
          <p:cNvPr id="656" name="Google Shape;656;p33"/>
          <p:cNvSpPr/>
          <p:nvPr/>
        </p:nvSpPr>
        <p:spPr>
          <a:xfrm>
            <a:off x="50" y="4884475"/>
            <a:ext cx="9144000" cy="2589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F4B679-C063-41FB-BAD8-DFFE8EF4A72F}"/>
              </a:ext>
            </a:extLst>
          </p:cNvPr>
          <p:cNvSpPr txBox="1"/>
          <p:nvPr/>
        </p:nvSpPr>
        <p:spPr>
          <a:xfrm>
            <a:off x="2286000" y="2323190"/>
            <a:ext cx="4572000" cy="1200329"/>
          </a:xfrm>
          <a:prstGeom prst="rect">
            <a:avLst/>
          </a:prstGeom>
          <a:noFill/>
        </p:spPr>
        <p:txBody>
          <a:bodyPr wrap="square">
            <a:spAutoFit/>
          </a:bodyPr>
          <a:lstStyle/>
          <a:p>
            <a:r>
              <a:rPr lang="en-US" sz="2400" dirty="0">
                <a:hlinkClick r:id="rId2"/>
              </a:rPr>
              <a:t>https://www.youtube.com/watch?v=SYk29tnxASs&amp;t=833s</a:t>
            </a:r>
            <a:endParaRPr lang="en-US" sz="2400" dirty="0"/>
          </a:p>
          <a:p>
            <a:endParaRPr lang="en-US" sz="2400" dirty="0"/>
          </a:p>
        </p:txBody>
      </p:sp>
      <p:sp>
        <p:nvSpPr>
          <p:cNvPr id="4" name="TextBox 3">
            <a:extLst>
              <a:ext uri="{FF2B5EF4-FFF2-40B4-BE49-F238E27FC236}">
                <a16:creationId xmlns:a16="http://schemas.microsoft.com/office/drawing/2014/main" id="{2B0EBEC1-339E-4486-8309-10BFA7494EB2}"/>
              </a:ext>
            </a:extLst>
          </p:cNvPr>
          <p:cNvSpPr txBox="1"/>
          <p:nvPr/>
        </p:nvSpPr>
        <p:spPr>
          <a:xfrm>
            <a:off x="1216800" y="676800"/>
            <a:ext cx="6249600" cy="1384995"/>
          </a:xfrm>
          <a:prstGeom prst="rect">
            <a:avLst/>
          </a:prstGeom>
          <a:noFill/>
        </p:spPr>
        <p:txBody>
          <a:bodyPr wrap="square" rtlCol="0">
            <a:spAutoFit/>
          </a:bodyPr>
          <a:lstStyle/>
          <a:p>
            <a:pPr algn="ctr"/>
            <a:r>
              <a:rPr lang="en-US" sz="2800" b="1" dirty="0"/>
              <a:t>Please visit link before for tips on creating an inviting presentation poster!</a:t>
            </a:r>
          </a:p>
        </p:txBody>
      </p:sp>
    </p:spTree>
    <p:extLst>
      <p:ext uri="{BB962C8B-B14F-4D97-AF65-F5344CB8AC3E}">
        <p14:creationId xmlns:p14="http://schemas.microsoft.com/office/powerpoint/2010/main" val="215388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c773936eaf_0_28"/>
          <p:cNvSpPr txBox="1">
            <a:spLocks noGrp="1"/>
          </p:cNvSpPr>
          <p:nvPr>
            <p:ph type="title"/>
          </p:nvPr>
        </p:nvSpPr>
        <p:spPr>
          <a:xfrm>
            <a:off x="334822" y="24231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t>Effective posters are</a:t>
            </a:r>
            <a:endParaRPr sz="3400"/>
          </a:p>
        </p:txBody>
      </p:sp>
      <p:sp>
        <p:nvSpPr>
          <p:cNvPr id="196" name="Google Shape;196;g2c773936eaf_0_28"/>
          <p:cNvSpPr txBox="1">
            <a:spLocks noGrp="1"/>
          </p:cNvSpPr>
          <p:nvPr>
            <p:ph type="body" idx="1"/>
          </p:nvPr>
        </p:nvSpPr>
        <p:spPr>
          <a:xfrm>
            <a:off x="1047950" y="3287200"/>
            <a:ext cx="1742700" cy="1348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2000"/>
              <a:buFont typeface="Noto Sans"/>
              <a:buNone/>
            </a:pPr>
            <a:r>
              <a:rPr lang="en" b="1"/>
              <a:t>Focused</a:t>
            </a:r>
            <a:r>
              <a:rPr lang="en"/>
              <a:t> </a:t>
            </a:r>
            <a:endParaRPr/>
          </a:p>
          <a:p>
            <a:pPr marL="0" marR="0" lvl="0" indent="0" algn="ctr" rtl="0">
              <a:lnSpc>
                <a:spcPct val="100000"/>
              </a:lnSpc>
              <a:spcBef>
                <a:spcPts val="0"/>
              </a:spcBef>
              <a:spcAft>
                <a:spcPts val="0"/>
              </a:spcAft>
              <a:buClr>
                <a:schemeClr val="dk1"/>
              </a:buClr>
              <a:buSzPts val="2000"/>
              <a:buFont typeface="Noto Sans"/>
              <a:buNone/>
            </a:pPr>
            <a:r>
              <a:rPr lang="en"/>
              <a:t>on main ideas</a:t>
            </a:r>
            <a:endParaRPr/>
          </a:p>
        </p:txBody>
      </p:sp>
      <p:pic>
        <p:nvPicPr>
          <p:cNvPr id="197" name="Google Shape;197;g2c773936eaf_0_28"/>
          <p:cNvPicPr preferRelativeResize="0"/>
          <p:nvPr/>
        </p:nvPicPr>
        <p:blipFill rotWithShape="1">
          <a:blip r:embed="rId3">
            <a:alphaModFix/>
          </a:blip>
          <a:srcRect/>
          <a:stretch/>
        </p:blipFill>
        <p:spPr>
          <a:xfrm>
            <a:off x="1214450" y="1515651"/>
            <a:ext cx="1409700" cy="1640200"/>
          </a:xfrm>
          <a:prstGeom prst="rect">
            <a:avLst/>
          </a:prstGeom>
          <a:noFill/>
          <a:ln>
            <a:noFill/>
          </a:ln>
        </p:spPr>
      </p:pic>
      <p:pic>
        <p:nvPicPr>
          <p:cNvPr id="198" name="Google Shape;198;g2c773936eaf_0_28"/>
          <p:cNvPicPr preferRelativeResize="0"/>
          <p:nvPr/>
        </p:nvPicPr>
        <p:blipFill rotWithShape="1">
          <a:blip r:embed="rId4">
            <a:alphaModFix/>
          </a:blip>
          <a:srcRect b="14449"/>
          <a:stretch/>
        </p:blipFill>
        <p:spPr>
          <a:xfrm>
            <a:off x="3818900" y="1515662"/>
            <a:ext cx="1472646" cy="1640200"/>
          </a:xfrm>
          <a:prstGeom prst="rect">
            <a:avLst/>
          </a:prstGeom>
          <a:noFill/>
          <a:ln>
            <a:noFill/>
          </a:ln>
        </p:spPr>
      </p:pic>
      <p:sp>
        <p:nvSpPr>
          <p:cNvPr id="199" name="Google Shape;199;g2c773936eaf_0_28"/>
          <p:cNvSpPr txBox="1">
            <a:spLocks noGrp="1"/>
          </p:cNvSpPr>
          <p:nvPr>
            <p:ph type="body" idx="1"/>
          </p:nvPr>
        </p:nvSpPr>
        <p:spPr>
          <a:xfrm>
            <a:off x="3458125" y="3287200"/>
            <a:ext cx="2199600" cy="1348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1400"/>
              </a:spcBef>
              <a:spcAft>
                <a:spcPts val="0"/>
              </a:spcAft>
              <a:buClr>
                <a:schemeClr val="dk1"/>
              </a:buClr>
              <a:buSzPts val="2000"/>
              <a:buFont typeface="Noto Sans"/>
              <a:buNone/>
            </a:pPr>
            <a:r>
              <a:rPr lang="en" b="1"/>
              <a:t>Ordered</a:t>
            </a:r>
            <a:r>
              <a:rPr lang="en"/>
              <a:t> </a:t>
            </a:r>
            <a:br>
              <a:rPr lang="en"/>
            </a:br>
            <a:r>
              <a:rPr lang="en"/>
              <a:t>with clear paths between sections</a:t>
            </a:r>
            <a:endParaRPr/>
          </a:p>
        </p:txBody>
      </p:sp>
      <p:sp>
        <p:nvSpPr>
          <p:cNvPr id="200" name="Google Shape;200;g2c773936eaf_0_28"/>
          <p:cNvSpPr txBox="1">
            <a:spLocks noGrp="1"/>
          </p:cNvSpPr>
          <p:nvPr>
            <p:ph type="body" idx="1"/>
          </p:nvPr>
        </p:nvSpPr>
        <p:spPr>
          <a:xfrm>
            <a:off x="6096750" y="3287225"/>
            <a:ext cx="2199600" cy="1348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1400"/>
              </a:spcBef>
              <a:spcAft>
                <a:spcPts val="0"/>
              </a:spcAft>
              <a:buClr>
                <a:schemeClr val="dk1"/>
              </a:buClr>
              <a:buSzPts val="2000"/>
              <a:buFont typeface="Noto Sans"/>
              <a:buNone/>
            </a:pPr>
            <a:r>
              <a:rPr lang="en" b="1"/>
              <a:t>Graphic</a:t>
            </a:r>
            <a:r>
              <a:rPr lang="en"/>
              <a:t> </a:t>
            </a:r>
            <a:br>
              <a:rPr lang="en"/>
            </a:br>
            <a:r>
              <a:rPr lang="en"/>
              <a:t>with ideas presented visually</a:t>
            </a:r>
            <a:endParaRPr/>
          </a:p>
        </p:txBody>
      </p:sp>
      <p:pic>
        <p:nvPicPr>
          <p:cNvPr id="201" name="Google Shape;201;g2c773936eaf_0_28"/>
          <p:cNvPicPr preferRelativeResize="0"/>
          <p:nvPr/>
        </p:nvPicPr>
        <p:blipFill rotWithShape="1">
          <a:blip r:embed="rId5">
            <a:alphaModFix/>
          </a:blip>
          <a:srcRect/>
          <a:stretch/>
        </p:blipFill>
        <p:spPr>
          <a:xfrm>
            <a:off x="6486300" y="1467468"/>
            <a:ext cx="1472650" cy="16507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c773936eaf_0_38"/>
          <p:cNvSpPr/>
          <p:nvPr/>
        </p:nvSpPr>
        <p:spPr>
          <a:xfrm>
            <a:off x="4235921" y="3119468"/>
            <a:ext cx="4272900" cy="618000"/>
          </a:xfrm>
          <a:prstGeom prst="flowChartAlternateProcess">
            <a:avLst/>
          </a:prstGeom>
          <a:solidFill>
            <a:srgbClr val="41414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207" name="Google Shape;207;g2c773936eaf_0_38"/>
          <p:cNvSpPr/>
          <p:nvPr/>
        </p:nvSpPr>
        <p:spPr>
          <a:xfrm>
            <a:off x="4213896" y="3862043"/>
            <a:ext cx="4272900" cy="618000"/>
          </a:xfrm>
          <a:prstGeom prst="flowChartAlternateProcess">
            <a:avLst/>
          </a:prstGeom>
          <a:solidFill>
            <a:srgbClr val="41414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208" name="Google Shape;208;g2c773936eaf_0_38"/>
          <p:cNvSpPr/>
          <p:nvPr/>
        </p:nvSpPr>
        <p:spPr>
          <a:xfrm>
            <a:off x="4235921" y="1236524"/>
            <a:ext cx="4272900" cy="816900"/>
          </a:xfrm>
          <a:prstGeom prst="flowChartAlternateProcess">
            <a:avLst/>
          </a:prstGeom>
          <a:solidFill>
            <a:srgbClr val="41414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209" name="Google Shape;209;g2c773936eaf_0_38"/>
          <p:cNvSpPr/>
          <p:nvPr/>
        </p:nvSpPr>
        <p:spPr>
          <a:xfrm>
            <a:off x="874075" y="1962375"/>
            <a:ext cx="2551200" cy="1359600"/>
          </a:xfrm>
          <a:prstGeom prst="ellipse">
            <a:avLst/>
          </a:prstGeom>
          <a:solidFill>
            <a:srgbClr val="9B0000"/>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2c773936eaf_0_38"/>
          <p:cNvSpPr txBox="1">
            <a:spLocks noGrp="1"/>
          </p:cNvSpPr>
          <p:nvPr>
            <p:ph type="title"/>
          </p:nvPr>
        </p:nvSpPr>
        <p:spPr>
          <a:xfrm>
            <a:off x="342497" y="24231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t>Consider your audience </a:t>
            </a:r>
            <a:endParaRPr sz="3400"/>
          </a:p>
        </p:txBody>
      </p:sp>
      <p:sp>
        <p:nvSpPr>
          <p:cNvPr id="211" name="Google Shape;211;g2c773936eaf_0_38"/>
          <p:cNvSpPr txBox="1">
            <a:spLocks noGrp="1"/>
          </p:cNvSpPr>
          <p:nvPr>
            <p:ph type="body" idx="1"/>
          </p:nvPr>
        </p:nvSpPr>
        <p:spPr>
          <a:xfrm>
            <a:off x="897025" y="2381050"/>
            <a:ext cx="2505300" cy="6030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dk1"/>
              </a:buClr>
              <a:buSzPts val="2000"/>
              <a:buNone/>
            </a:pPr>
            <a:r>
              <a:rPr lang="en" sz="2600">
                <a:solidFill>
                  <a:schemeClr val="lt1"/>
                </a:solidFill>
                <a:latin typeface="Lexend"/>
                <a:ea typeface="Lexend"/>
                <a:cs typeface="Lexend"/>
                <a:sym typeface="Lexend"/>
              </a:rPr>
              <a:t>Who are they?</a:t>
            </a:r>
            <a:endParaRPr sz="2600">
              <a:solidFill>
                <a:schemeClr val="lt1"/>
              </a:solidFill>
              <a:latin typeface="Lexend"/>
              <a:ea typeface="Lexend"/>
              <a:cs typeface="Lexend"/>
              <a:sym typeface="Lexend"/>
            </a:endParaRPr>
          </a:p>
        </p:txBody>
      </p:sp>
      <p:sp>
        <p:nvSpPr>
          <p:cNvPr id="212" name="Google Shape;212;g2c773936eaf_0_38"/>
          <p:cNvSpPr txBox="1">
            <a:spLocks noGrp="1"/>
          </p:cNvSpPr>
          <p:nvPr>
            <p:ph type="body" idx="1"/>
          </p:nvPr>
        </p:nvSpPr>
        <p:spPr>
          <a:xfrm>
            <a:off x="4394900" y="1302973"/>
            <a:ext cx="3070800" cy="659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1400"/>
              </a:spcBef>
              <a:spcAft>
                <a:spcPts val="0"/>
              </a:spcAft>
              <a:buClr>
                <a:schemeClr val="dk1"/>
              </a:buClr>
              <a:buSzPts val="2000"/>
              <a:buNone/>
            </a:pPr>
            <a:r>
              <a:rPr lang="en">
                <a:solidFill>
                  <a:schemeClr val="lt1"/>
                </a:solidFill>
              </a:rPr>
              <a:t>Engineering professionals in your field</a:t>
            </a:r>
            <a:endParaRPr>
              <a:solidFill>
                <a:schemeClr val="lt1"/>
              </a:solidFill>
            </a:endParaRPr>
          </a:p>
        </p:txBody>
      </p:sp>
      <p:sp>
        <p:nvSpPr>
          <p:cNvPr id="213" name="Google Shape;213;g2c773936eaf_0_38"/>
          <p:cNvSpPr/>
          <p:nvPr/>
        </p:nvSpPr>
        <p:spPr>
          <a:xfrm>
            <a:off x="4235921" y="2178002"/>
            <a:ext cx="4272900" cy="816900"/>
          </a:xfrm>
          <a:prstGeom prst="flowChartAlternateProcess">
            <a:avLst/>
          </a:prstGeom>
          <a:solidFill>
            <a:srgbClr val="41414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214" name="Google Shape;214;g2c773936eaf_0_38"/>
          <p:cNvSpPr txBox="1">
            <a:spLocks noGrp="1"/>
          </p:cNvSpPr>
          <p:nvPr>
            <p:ph type="body" idx="1"/>
          </p:nvPr>
        </p:nvSpPr>
        <p:spPr>
          <a:xfrm>
            <a:off x="4394200" y="2256750"/>
            <a:ext cx="4066800" cy="659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1400"/>
              </a:spcBef>
              <a:spcAft>
                <a:spcPts val="0"/>
              </a:spcAft>
              <a:buClr>
                <a:schemeClr val="dk1"/>
              </a:buClr>
              <a:buSzPts val="2000"/>
              <a:buNone/>
            </a:pPr>
            <a:r>
              <a:rPr lang="en">
                <a:solidFill>
                  <a:schemeClr val="lt1"/>
                </a:solidFill>
              </a:rPr>
              <a:t>Engineering professionals in related fields</a:t>
            </a:r>
            <a:endParaRPr>
              <a:solidFill>
                <a:schemeClr val="lt1"/>
              </a:solidFill>
            </a:endParaRPr>
          </a:p>
        </p:txBody>
      </p:sp>
      <p:sp>
        <p:nvSpPr>
          <p:cNvPr id="215" name="Google Shape;215;g2c773936eaf_0_38"/>
          <p:cNvSpPr txBox="1">
            <a:spLocks noGrp="1"/>
          </p:cNvSpPr>
          <p:nvPr>
            <p:ph type="body" idx="1"/>
          </p:nvPr>
        </p:nvSpPr>
        <p:spPr>
          <a:xfrm>
            <a:off x="4369125" y="3227813"/>
            <a:ext cx="4006500" cy="503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1400"/>
              </a:spcBef>
              <a:spcAft>
                <a:spcPts val="0"/>
              </a:spcAft>
              <a:buClr>
                <a:schemeClr val="dk1"/>
              </a:buClr>
              <a:buSzPts val="2000"/>
              <a:buNone/>
            </a:pPr>
            <a:r>
              <a:rPr lang="en">
                <a:solidFill>
                  <a:schemeClr val="lt1"/>
                </a:solidFill>
              </a:rPr>
              <a:t>Previously uninterested passersby </a:t>
            </a:r>
            <a:endParaRPr>
              <a:solidFill>
                <a:schemeClr val="lt1"/>
              </a:solidFill>
            </a:endParaRPr>
          </a:p>
        </p:txBody>
      </p:sp>
      <p:sp>
        <p:nvSpPr>
          <p:cNvPr id="216" name="Google Shape;216;g2c773936eaf_0_38"/>
          <p:cNvSpPr txBox="1">
            <a:spLocks noGrp="1"/>
          </p:cNvSpPr>
          <p:nvPr>
            <p:ph type="body" idx="1"/>
          </p:nvPr>
        </p:nvSpPr>
        <p:spPr>
          <a:xfrm>
            <a:off x="4394206" y="3964439"/>
            <a:ext cx="3800400" cy="4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1400"/>
              </a:spcBef>
              <a:spcAft>
                <a:spcPts val="0"/>
              </a:spcAft>
              <a:buClr>
                <a:schemeClr val="dk1"/>
              </a:buClr>
              <a:buSzPts val="2000"/>
              <a:buNone/>
            </a:pPr>
            <a:r>
              <a:rPr lang="en">
                <a:solidFill>
                  <a:schemeClr val="lt1"/>
                </a:solidFill>
              </a:rPr>
              <a:t>The judges!</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c773936eaf_0_52"/>
          <p:cNvSpPr txBox="1">
            <a:spLocks noGrp="1"/>
          </p:cNvSpPr>
          <p:nvPr>
            <p:ph type="title"/>
          </p:nvPr>
        </p:nvSpPr>
        <p:spPr>
          <a:xfrm>
            <a:off x="342497" y="242313"/>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t>Consider audience familiarity</a:t>
            </a:r>
            <a:endParaRPr sz="3400"/>
          </a:p>
        </p:txBody>
      </p:sp>
      <p:sp>
        <p:nvSpPr>
          <p:cNvPr id="222" name="Google Shape;222;g2c773936eaf_0_52"/>
          <p:cNvSpPr txBox="1">
            <a:spLocks noGrp="1"/>
          </p:cNvSpPr>
          <p:nvPr>
            <p:ph type="body" idx="2"/>
          </p:nvPr>
        </p:nvSpPr>
        <p:spPr>
          <a:xfrm>
            <a:off x="804325" y="1391925"/>
            <a:ext cx="7630500" cy="3263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600"/>
              </a:spcBef>
              <a:spcAft>
                <a:spcPts val="0"/>
              </a:spcAft>
              <a:buSzPts val="2000"/>
              <a:buNone/>
            </a:pPr>
            <a:r>
              <a:rPr lang="en" sz="2400"/>
              <a:t>Always aim to enhance viewer interpretation </a:t>
            </a:r>
            <a:endParaRPr sz="2400"/>
          </a:p>
          <a:p>
            <a:pPr marL="457200" lvl="0" indent="-381000" algn="l" rtl="0">
              <a:lnSpc>
                <a:spcPct val="115000"/>
              </a:lnSpc>
              <a:spcBef>
                <a:spcPts val="1400"/>
              </a:spcBef>
              <a:spcAft>
                <a:spcPts val="0"/>
              </a:spcAft>
              <a:buSzPts val="2400"/>
              <a:buFont typeface="Arial"/>
              <a:buChar char="●"/>
            </a:pPr>
            <a:r>
              <a:rPr lang="en" sz="2400"/>
              <a:t>What do they not know?</a:t>
            </a:r>
            <a:endParaRPr sz="2400"/>
          </a:p>
          <a:p>
            <a:pPr marL="457200" lvl="0" indent="-381000" algn="l" rtl="0">
              <a:lnSpc>
                <a:spcPct val="115000"/>
              </a:lnSpc>
              <a:spcBef>
                <a:spcPts val="1000"/>
              </a:spcBef>
              <a:spcAft>
                <a:spcPts val="0"/>
              </a:spcAft>
              <a:buSzPts val="2400"/>
              <a:buFont typeface="Arial"/>
              <a:buChar char="●"/>
            </a:pPr>
            <a:r>
              <a:rPr lang="en" sz="2400"/>
              <a:t>What information do they care about or want to know? </a:t>
            </a:r>
            <a:endParaRPr sz="2400"/>
          </a:p>
          <a:p>
            <a:pPr marL="0" lvl="0" indent="0" algn="l" rtl="0">
              <a:lnSpc>
                <a:spcPct val="115000"/>
              </a:lnSpc>
              <a:spcBef>
                <a:spcPts val="600"/>
              </a:spcBef>
              <a:spcAft>
                <a:spcPts val="0"/>
              </a:spcAft>
              <a:buClr>
                <a:schemeClr val="dk1"/>
              </a:buClr>
              <a:buSzPts val="2000"/>
              <a:buNone/>
            </a:pP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c773936eaf_0_57"/>
          <p:cNvSpPr txBox="1">
            <a:spLocks noGrp="1"/>
          </p:cNvSpPr>
          <p:nvPr>
            <p:ph type="title"/>
          </p:nvPr>
        </p:nvSpPr>
        <p:spPr>
          <a:xfrm>
            <a:off x="342522" y="234638"/>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B20201"/>
              </a:buClr>
              <a:buSzPts val="3300"/>
              <a:buFont typeface="Arial"/>
              <a:buNone/>
            </a:pPr>
            <a:r>
              <a:rPr lang="en" sz="3400"/>
              <a:t>Tips for preparing your poster</a:t>
            </a:r>
            <a:endParaRPr sz="3400"/>
          </a:p>
        </p:txBody>
      </p:sp>
      <p:sp>
        <p:nvSpPr>
          <p:cNvPr id="228" name="Google Shape;228;g2c773936eaf_0_57"/>
          <p:cNvSpPr txBox="1">
            <a:spLocks noGrp="1"/>
          </p:cNvSpPr>
          <p:nvPr>
            <p:ph type="body" idx="1"/>
          </p:nvPr>
        </p:nvSpPr>
        <p:spPr>
          <a:xfrm>
            <a:off x="1661575" y="1369225"/>
            <a:ext cx="6853800" cy="326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0"/>
              <a:buFont typeface="Noto Sans"/>
              <a:buNone/>
            </a:pPr>
            <a:r>
              <a:rPr lang="en" sz="2400"/>
              <a:t>Define sections with expected information</a:t>
            </a:r>
            <a:endParaRPr sz="2400"/>
          </a:p>
          <a:p>
            <a:pPr marL="0" marR="0" lvl="0" indent="0" algn="l" rtl="0">
              <a:lnSpc>
                <a:spcPct val="100000"/>
              </a:lnSpc>
              <a:spcBef>
                <a:spcPts val="1400"/>
              </a:spcBef>
              <a:spcAft>
                <a:spcPts val="0"/>
              </a:spcAft>
              <a:buClr>
                <a:schemeClr val="dk1"/>
              </a:buClr>
              <a:buSzPts val="2000"/>
              <a:buFont typeface="Noto Sans"/>
              <a:buNone/>
            </a:pPr>
            <a:r>
              <a:rPr lang="en" sz="2400"/>
              <a:t>Refer back to any competition/rubric rules</a:t>
            </a:r>
            <a:endParaRPr sz="2400"/>
          </a:p>
          <a:p>
            <a:pPr marL="0" marR="0" lvl="0" indent="0" algn="l" rtl="0">
              <a:lnSpc>
                <a:spcPct val="100000"/>
              </a:lnSpc>
              <a:spcBef>
                <a:spcPts val="1400"/>
              </a:spcBef>
              <a:spcAft>
                <a:spcPts val="0"/>
              </a:spcAft>
              <a:buClr>
                <a:schemeClr val="dk1"/>
              </a:buClr>
              <a:buSzPts val="2000"/>
              <a:buFont typeface="Noto Sans"/>
              <a:buNone/>
            </a:pPr>
            <a:r>
              <a:rPr lang="en" sz="2400"/>
              <a:t>Write simple and concise text</a:t>
            </a:r>
            <a:endParaRPr sz="2400"/>
          </a:p>
          <a:p>
            <a:pPr marL="0" marR="0" lvl="0" indent="0" algn="l" rtl="0">
              <a:lnSpc>
                <a:spcPct val="100000"/>
              </a:lnSpc>
              <a:spcBef>
                <a:spcPts val="1400"/>
              </a:spcBef>
              <a:spcAft>
                <a:spcPts val="0"/>
              </a:spcAft>
              <a:buClr>
                <a:schemeClr val="dk1"/>
              </a:buClr>
              <a:buSzPts val="2000"/>
              <a:buFont typeface="Noto Sans"/>
              <a:buNone/>
            </a:pPr>
            <a:r>
              <a:rPr lang="en" sz="2400"/>
              <a:t>Ensure poster can stand alone</a:t>
            </a:r>
            <a:endParaRPr sz="2400"/>
          </a:p>
          <a:p>
            <a:pPr marL="0" marR="0" lvl="0" indent="0" algn="l" rtl="0">
              <a:lnSpc>
                <a:spcPct val="100000"/>
              </a:lnSpc>
              <a:spcBef>
                <a:spcPts val="1400"/>
              </a:spcBef>
              <a:spcAft>
                <a:spcPts val="0"/>
              </a:spcAft>
              <a:buClr>
                <a:schemeClr val="dk1"/>
              </a:buClr>
              <a:buSzPts val="2000"/>
              <a:buFont typeface="Noto Sans"/>
              <a:buNone/>
            </a:pPr>
            <a:endParaRPr/>
          </a:p>
        </p:txBody>
      </p:sp>
      <p:sp>
        <p:nvSpPr>
          <p:cNvPr id="229" name="Google Shape;229;g2c773936eaf_0_57"/>
          <p:cNvSpPr/>
          <p:nvPr/>
        </p:nvSpPr>
        <p:spPr>
          <a:xfrm>
            <a:off x="1055325" y="1464250"/>
            <a:ext cx="310200" cy="309600"/>
          </a:xfrm>
          <a:prstGeom prst="ellipse">
            <a:avLst/>
          </a:prstGeom>
          <a:solidFill>
            <a:srgbClr val="B10202"/>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g2c773936eaf_0_57"/>
          <p:cNvSpPr txBox="1"/>
          <p:nvPr/>
        </p:nvSpPr>
        <p:spPr>
          <a:xfrm>
            <a:off x="1033350" y="1364975"/>
            <a:ext cx="224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1</a:t>
            </a:r>
            <a:endParaRPr sz="1800" b="1" i="0" u="none" strike="noStrike" cap="none">
              <a:solidFill>
                <a:schemeClr val="lt1"/>
              </a:solidFill>
              <a:latin typeface="Arial"/>
              <a:ea typeface="Arial"/>
              <a:cs typeface="Arial"/>
              <a:sym typeface="Arial"/>
            </a:endParaRPr>
          </a:p>
        </p:txBody>
      </p:sp>
      <p:sp>
        <p:nvSpPr>
          <p:cNvPr id="231" name="Google Shape;231;g2c773936eaf_0_57"/>
          <p:cNvSpPr/>
          <p:nvPr/>
        </p:nvSpPr>
        <p:spPr>
          <a:xfrm>
            <a:off x="1066300" y="2020500"/>
            <a:ext cx="310200" cy="309600"/>
          </a:xfrm>
          <a:prstGeom prst="ellipse">
            <a:avLst/>
          </a:prstGeom>
          <a:solidFill>
            <a:srgbClr val="B10202"/>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2c773936eaf_0_57"/>
          <p:cNvSpPr txBox="1"/>
          <p:nvPr/>
        </p:nvSpPr>
        <p:spPr>
          <a:xfrm>
            <a:off x="1055325" y="1921225"/>
            <a:ext cx="224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2</a:t>
            </a:r>
            <a:endParaRPr sz="2000" b="1" i="0" u="none" strike="noStrike" cap="none">
              <a:solidFill>
                <a:schemeClr val="lt1"/>
              </a:solidFill>
              <a:latin typeface="Arial"/>
              <a:ea typeface="Arial"/>
              <a:cs typeface="Arial"/>
              <a:sym typeface="Arial"/>
            </a:endParaRPr>
          </a:p>
        </p:txBody>
      </p:sp>
      <p:sp>
        <p:nvSpPr>
          <p:cNvPr id="233" name="Google Shape;233;g2c773936eaf_0_57"/>
          <p:cNvSpPr/>
          <p:nvPr/>
        </p:nvSpPr>
        <p:spPr>
          <a:xfrm>
            <a:off x="1071788" y="2550075"/>
            <a:ext cx="310200" cy="309600"/>
          </a:xfrm>
          <a:prstGeom prst="ellipse">
            <a:avLst/>
          </a:prstGeom>
          <a:solidFill>
            <a:srgbClr val="B10202"/>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2c773936eaf_0_57"/>
          <p:cNvSpPr txBox="1"/>
          <p:nvPr/>
        </p:nvSpPr>
        <p:spPr>
          <a:xfrm>
            <a:off x="1060813" y="2450800"/>
            <a:ext cx="224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3</a:t>
            </a:r>
            <a:endParaRPr sz="2000" b="1" i="0" u="none" strike="noStrike" cap="none">
              <a:solidFill>
                <a:schemeClr val="lt1"/>
              </a:solidFill>
              <a:latin typeface="Arial"/>
              <a:ea typeface="Arial"/>
              <a:cs typeface="Arial"/>
              <a:sym typeface="Arial"/>
            </a:endParaRPr>
          </a:p>
        </p:txBody>
      </p:sp>
      <p:sp>
        <p:nvSpPr>
          <p:cNvPr id="235" name="Google Shape;235;g2c773936eaf_0_57"/>
          <p:cNvSpPr/>
          <p:nvPr/>
        </p:nvSpPr>
        <p:spPr>
          <a:xfrm>
            <a:off x="1077275" y="3079650"/>
            <a:ext cx="310200" cy="309600"/>
          </a:xfrm>
          <a:prstGeom prst="ellipse">
            <a:avLst/>
          </a:prstGeom>
          <a:solidFill>
            <a:srgbClr val="B10202"/>
          </a:solidFill>
          <a:ln w="9525" cap="flat" cmpd="sng">
            <a:solidFill>
              <a:srgbClr val="B1020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2c773936eaf_0_57"/>
          <p:cNvSpPr txBox="1"/>
          <p:nvPr/>
        </p:nvSpPr>
        <p:spPr>
          <a:xfrm>
            <a:off x="1055325" y="2980375"/>
            <a:ext cx="224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4</a:t>
            </a:r>
            <a:endParaRPr sz="2000" b="1"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c773936eaf_0_70"/>
          <p:cNvSpPr/>
          <p:nvPr/>
        </p:nvSpPr>
        <p:spPr>
          <a:xfrm>
            <a:off x="370425" y="1934625"/>
            <a:ext cx="2910600" cy="1100700"/>
          </a:xfrm>
          <a:prstGeom prst="snip1Rect">
            <a:avLst>
              <a:gd name="adj" fmla="val 16667"/>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2c773936eaf_0_70"/>
          <p:cNvSpPr txBox="1">
            <a:spLocks noGrp="1"/>
          </p:cNvSpPr>
          <p:nvPr>
            <p:ph type="title"/>
          </p:nvPr>
        </p:nvSpPr>
        <p:spPr>
          <a:xfrm>
            <a:off x="327146" y="234638"/>
            <a:ext cx="84108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B20201"/>
              </a:buClr>
              <a:buSzPts val="3300"/>
              <a:buFont typeface="Arial"/>
              <a:buNone/>
            </a:pPr>
            <a:r>
              <a:rPr lang="en" sz="3400"/>
              <a:t>What information goes on a poster?</a:t>
            </a:r>
            <a:endParaRPr sz="3400"/>
          </a:p>
        </p:txBody>
      </p:sp>
      <p:pic>
        <p:nvPicPr>
          <p:cNvPr id="243" name="Google Shape;243;g2c773936eaf_0_70"/>
          <p:cNvPicPr preferRelativeResize="0"/>
          <p:nvPr/>
        </p:nvPicPr>
        <p:blipFill rotWithShape="1">
          <a:blip r:embed="rId3">
            <a:alphaModFix/>
          </a:blip>
          <a:srcRect b="2477"/>
          <a:stretch/>
        </p:blipFill>
        <p:spPr>
          <a:xfrm>
            <a:off x="3512225" y="1261775"/>
            <a:ext cx="4686500" cy="3427826"/>
          </a:xfrm>
          <a:prstGeom prst="rect">
            <a:avLst/>
          </a:prstGeom>
          <a:noFill/>
          <a:ln w="9525" cap="flat" cmpd="sng">
            <a:solidFill>
              <a:schemeClr val="dk1"/>
            </a:solidFill>
            <a:prstDash val="solid"/>
            <a:round/>
            <a:headEnd type="none" w="sm" len="sm"/>
            <a:tailEnd type="none" w="sm" len="sm"/>
          </a:ln>
        </p:spPr>
      </p:pic>
      <p:sp>
        <p:nvSpPr>
          <p:cNvPr id="244" name="Google Shape;244;g2c773936eaf_0_70"/>
          <p:cNvSpPr/>
          <p:nvPr/>
        </p:nvSpPr>
        <p:spPr>
          <a:xfrm>
            <a:off x="5048250" y="1228850"/>
            <a:ext cx="1418100" cy="613800"/>
          </a:xfrm>
          <a:prstGeom prst="ellipse">
            <a:avLst/>
          </a:prstGeom>
          <a:noFill/>
          <a:ln w="28575" cap="flat" cmpd="sng">
            <a:solidFill>
              <a:srgbClr val="9B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2c773936eaf_0_70"/>
          <p:cNvSpPr txBox="1"/>
          <p:nvPr/>
        </p:nvSpPr>
        <p:spPr>
          <a:xfrm>
            <a:off x="407475" y="2073400"/>
            <a:ext cx="2836500" cy="698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1. Title</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2. Name and Institution</a:t>
            </a:r>
            <a:endParaRPr sz="2000" b="0" i="0" u="none" strike="noStrike" cap="none">
              <a:solidFill>
                <a:srgbClr val="000000"/>
              </a:solidFill>
              <a:latin typeface="Arial"/>
              <a:ea typeface="Arial"/>
              <a:cs typeface="Arial"/>
              <a:sym typeface="Arial"/>
            </a:endParaRPr>
          </a:p>
        </p:txBody>
      </p:sp>
      <p:sp>
        <p:nvSpPr>
          <p:cNvPr id="246" name="Google Shape;246;g2c773936eaf_0_70"/>
          <p:cNvSpPr/>
          <p:nvPr/>
        </p:nvSpPr>
        <p:spPr>
          <a:xfrm>
            <a:off x="3557250" y="1856250"/>
            <a:ext cx="1491000" cy="132300"/>
          </a:xfrm>
          <a:prstGeom prst="roundRect">
            <a:avLst>
              <a:gd name="adj" fmla="val 16667"/>
            </a:avLst>
          </a:prstGeom>
          <a:solidFill>
            <a:srgbClr val="444283"/>
          </a:solidFill>
          <a:ln w="9525" cap="flat" cmpd="sng">
            <a:solidFill>
              <a:srgbClr val="44428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2c773936eaf_0_70"/>
          <p:cNvSpPr txBox="1"/>
          <p:nvPr/>
        </p:nvSpPr>
        <p:spPr>
          <a:xfrm>
            <a:off x="3905225" y="1768925"/>
            <a:ext cx="922500" cy="1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EFEFEF"/>
                </a:solidFill>
                <a:latin typeface="Arial"/>
                <a:ea typeface="Arial"/>
                <a:cs typeface="Arial"/>
                <a:sym typeface="Arial"/>
              </a:rPr>
              <a:t>Introduction</a:t>
            </a:r>
            <a:endParaRPr sz="400" b="1" i="0" u="none" strike="noStrike" cap="none">
              <a:solidFill>
                <a:srgbClr val="EFEFEF"/>
              </a:solidFill>
              <a:latin typeface="Arial"/>
              <a:ea typeface="Arial"/>
              <a:cs typeface="Arial"/>
              <a:sym typeface="Arial"/>
            </a:endParaRPr>
          </a:p>
        </p:txBody>
      </p:sp>
      <p:cxnSp>
        <p:nvCxnSpPr>
          <p:cNvPr id="248" name="Google Shape;248;g2c773936eaf_0_70"/>
          <p:cNvCxnSpPr>
            <a:stCxn id="244" idx="2"/>
          </p:cNvCxnSpPr>
          <p:nvPr/>
        </p:nvCxnSpPr>
        <p:spPr>
          <a:xfrm flipH="1">
            <a:off x="3185550" y="1535750"/>
            <a:ext cx="1862700" cy="475200"/>
          </a:xfrm>
          <a:prstGeom prst="straightConnector1">
            <a:avLst/>
          </a:prstGeom>
          <a:noFill/>
          <a:ln w="28575" cap="flat" cmpd="sng">
            <a:solidFill>
              <a:srgbClr val="9B0000"/>
            </a:solidFill>
            <a:prstDash val="solid"/>
            <a:round/>
            <a:headEnd type="none" w="sm" len="sm"/>
            <a:tailEnd type="none" w="sm" len="sm"/>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2209</Words>
  <Application>Microsoft Office PowerPoint</Application>
  <PresentationFormat>On-screen Show (16:9)</PresentationFormat>
  <Paragraphs>276</Paragraphs>
  <Slides>41</Slides>
  <Notes>40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41</vt:i4>
      </vt:variant>
    </vt:vector>
  </HeadingPairs>
  <TitlesOfParts>
    <vt:vector size="58" baseType="lpstr">
      <vt:lpstr>Calibri</vt:lpstr>
      <vt:lpstr>Roboto</vt:lpstr>
      <vt:lpstr>Lora</vt:lpstr>
      <vt:lpstr>Open Sans</vt:lpstr>
      <vt:lpstr>Pacifico</vt:lpstr>
      <vt:lpstr>Times New Roman</vt:lpstr>
      <vt:lpstr>Comfortaa</vt:lpstr>
      <vt:lpstr>Comfortaa SemiBold</vt:lpstr>
      <vt:lpstr>Arial</vt:lpstr>
      <vt:lpstr>Lexend</vt:lpstr>
      <vt:lpstr>Caveat</vt:lpstr>
      <vt:lpstr>Noto Sans</vt:lpstr>
      <vt:lpstr>Lobster</vt:lpstr>
      <vt:lpstr>Georgia</vt:lpstr>
      <vt:lpstr>Century Gothic</vt:lpstr>
      <vt:lpstr>Simple Light</vt:lpstr>
      <vt:lpstr>Simple Light</vt:lpstr>
      <vt:lpstr>Creating Effective Posters</vt:lpstr>
      <vt:lpstr>In this workshop, we will. . .  </vt:lpstr>
      <vt:lpstr>Why are posters important? </vt:lpstr>
      <vt:lpstr>How do we use posters to communicate? </vt:lpstr>
      <vt:lpstr>Effective posters are</vt:lpstr>
      <vt:lpstr>Consider your audience </vt:lpstr>
      <vt:lpstr>Consider audience familiarity</vt:lpstr>
      <vt:lpstr>Tips for preparing your poster</vt:lpstr>
      <vt:lpstr>What information goes on a poster?</vt:lpstr>
      <vt:lpstr>What information goes on a poster?</vt:lpstr>
      <vt:lpstr>Introduction to the Problem</vt:lpstr>
      <vt:lpstr>What information goes on a poster?</vt:lpstr>
      <vt:lpstr>Methods and Materials</vt:lpstr>
      <vt:lpstr>What information goes on a poster?</vt:lpstr>
      <vt:lpstr>Design solution </vt:lpstr>
      <vt:lpstr>What information goes on a poster?</vt:lpstr>
      <vt:lpstr>Conclusions and Next Steps </vt:lpstr>
      <vt:lpstr>What information goes on a poster?</vt:lpstr>
      <vt:lpstr>References</vt:lpstr>
      <vt:lpstr>Acknowledgments </vt:lpstr>
      <vt:lpstr>What information goes on a poster?</vt:lpstr>
      <vt:lpstr>PowerPoint Presentation</vt:lpstr>
      <vt:lpstr>PowerPoint Presentation</vt:lpstr>
      <vt:lpstr>Review: Successful Communication </vt:lpstr>
      <vt:lpstr>The Writing Center</vt:lpstr>
      <vt:lpstr>Works Cited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Effective Posters</dc:title>
  <dc:creator>Dave James</dc:creator>
  <cp:lastModifiedBy>Molly Marks</cp:lastModifiedBy>
  <cp:revision>4</cp:revision>
  <cp:lastPrinted>2024-09-11T18:20:50Z</cp:lastPrinted>
  <dcterms:modified xsi:type="dcterms:W3CDTF">2025-07-07T16:38:26Z</dcterms:modified>
</cp:coreProperties>
</file>