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7023100" cy="9309100"/>
  <p:embeddedFontLst>
    <p:embeddedFont>
      <p:font typeface="Libre Franklin"/>
      <p:regular r:id="rId33"/>
      <p:bold r:id="rId34"/>
      <p:italic r:id="rId35"/>
      <p:boldItalic r:id="rId36"/>
    </p:embeddedFont>
    <p:embeddedFont>
      <p:font typeface="Tahoma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9" roundtripDataSignature="AMtx7mifqHbsX5rnIs/16vadqNAwg2rg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ibreFranklin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LibreFranklin-italic.fntdata"/><Relationship Id="rId12" Type="http://schemas.openxmlformats.org/officeDocument/2006/relationships/slide" Target="slides/slide7.xml"/><Relationship Id="rId34" Type="http://schemas.openxmlformats.org/officeDocument/2006/relationships/font" Target="fonts/LibreFranklin-bold.fntdata"/><Relationship Id="rId15" Type="http://schemas.openxmlformats.org/officeDocument/2006/relationships/slide" Target="slides/slide10.xml"/><Relationship Id="rId37" Type="http://schemas.openxmlformats.org/officeDocument/2006/relationships/font" Target="fonts/Tahoma-regular.fntdata"/><Relationship Id="rId14" Type="http://schemas.openxmlformats.org/officeDocument/2006/relationships/slide" Target="slides/slide9.xml"/><Relationship Id="rId36" Type="http://schemas.openxmlformats.org/officeDocument/2006/relationships/font" Target="fonts/LibreFranklin-boldItalic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Tahoma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9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0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1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2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3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4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5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6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/>
          <p:nvPr/>
        </p:nvSpPr>
        <p:spPr>
          <a:xfrm>
            <a:off x="0" y="4751388"/>
            <a:ext cx="9144000" cy="2112962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800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/>
          <p:nvPr/>
        </p:nvSpPr>
        <p:spPr>
          <a:xfrm>
            <a:off x="6105525" y="0"/>
            <a:ext cx="3038475" cy="6858000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rotWithShape="0" algn="ctr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9"/>
          <p:cNvSpPr txBox="1"/>
          <p:nvPr>
            <p:ph type="ctrTitle"/>
          </p:nvPr>
        </p:nvSpPr>
        <p:spPr>
          <a:xfrm>
            <a:off x="429064" y="3337560"/>
            <a:ext cx="6480048" cy="230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>
                <a:solidFill>
                  <a:srgbClr val="DFD29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433050" y="1544812"/>
            <a:ext cx="648004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45700" wrap="square" tIns="0">
            <a:normAutofit/>
          </a:bodyPr>
          <a:lstStyle>
            <a:lvl1pPr lvl="0" algn="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FD293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latin typeface="Tahoma"/>
                <a:ea typeface="Tahoma"/>
                <a:cs typeface="Tahoma"/>
                <a:sym typeface="Tahoma"/>
              </a:defRPr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ahoma"/>
              <a:buChar char="̶"/>
              <a:defRPr sz="2200"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̶"/>
              <a:defRPr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̶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̶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0"/>
          <p:cNvSpPr txBox="1"/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FD293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0"/>
          <p:cNvSpPr txBox="1"/>
          <p:nvPr>
            <p:ph idx="1" type="body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ahoma"/>
              <a:buChar char="-"/>
              <a:defRPr sz="2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-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0"/>
          <p:cNvSpPr txBox="1"/>
          <p:nvPr>
            <p:ph idx="2" type="body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latin typeface="Tahoma"/>
                <a:ea typeface="Tahoma"/>
                <a:cs typeface="Tahoma"/>
                <a:sym typeface="Tahoma"/>
              </a:defRPr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-"/>
              <a:defRPr sz="2200"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-"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88" name="Google Shape;8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6200" y="6427764"/>
            <a:ext cx="987425" cy="290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2 Content" type="txAndTwoObj">
  <p:cSld name="TEXT_AND_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/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1"/>
          <p:cNvSpPr txBox="1"/>
          <p:nvPr>
            <p:ph idx="1" type="body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̶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̶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2" type="body"/>
          </p:nvPr>
        </p:nvSpPr>
        <p:spPr>
          <a:xfrm>
            <a:off x="4876800" y="1600200"/>
            <a:ext cx="3810000" cy="2189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̶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̶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41"/>
          <p:cNvSpPr txBox="1"/>
          <p:nvPr>
            <p:ph idx="3" type="body"/>
          </p:nvPr>
        </p:nvSpPr>
        <p:spPr>
          <a:xfrm>
            <a:off x="4876800" y="3941763"/>
            <a:ext cx="3810000" cy="2189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̶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̶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41"/>
          <p:cNvSpPr txBox="1"/>
          <p:nvPr>
            <p:ph idx="10" type="dt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1"/>
          <p:cNvSpPr txBox="1"/>
          <p:nvPr>
            <p:ph idx="11" type="ftr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1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lip Art and Text" type="clipArtAndTx">
  <p:cSld name="CLIPART_AND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2"/>
          <p:cNvSpPr/>
          <p:nvPr>
            <p:ph idx="2" type="clipArt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42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̶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̶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4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̶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̶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4" name="Google Shape;2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8600" y="6468062"/>
            <a:ext cx="1066285" cy="313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/>
          <p:nvPr/>
        </p:nvSpPr>
        <p:spPr>
          <a:xfrm>
            <a:off x="0" y="4751388"/>
            <a:ext cx="9144000" cy="2112962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800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1"/>
          <p:cNvSpPr/>
          <p:nvPr/>
        </p:nvSpPr>
        <p:spPr>
          <a:xfrm>
            <a:off x="6105525" y="0"/>
            <a:ext cx="3038475" cy="6858000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rotWithShape="0" algn="ctr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1"/>
          <p:cNvSpPr txBox="1"/>
          <p:nvPr>
            <p:ph type="title"/>
          </p:nvPr>
        </p:nvSpPr>
        <p:spPr>
          <a:xfrm>
            <a:off x="685800" y="3583837"/>
            <a:ext cx="6629400" cy="182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9D9D"/>
              </a:buClr>
              <a:buSzPts val="4200"/>
              <a:buFont typeface="Impact"/>
              <a:buNone/>
              <a:defRPr b="1" sz="4200" cap="none">
                <a:solidFill>
                  <a:srgbClr val="FF9D9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685800" y="2485800"/>
            <a:ext cx="6629400" cy="10666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 sz="2600"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SzPts val="2200"/>
              <a:buChar char="̶"/>
              <a:defRPr sz="22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̶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2" type="body"/>
          </p:nvPr>
        </p:nvSpPr>
        <p:spPr>
          <a:xfrm>
            <a:off x="426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 sz="2600"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SzPts val="2200"/>
              <a:buChar char="̶"/>
              <a:defRPr sz="22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̶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457200" y="5486400"/>
            <a:ext cx="4040188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2" type="body"/>
          </p:nvPr>
        </p:nvSpPr>
        <p:spPr>
          <a:xfrm>
            <a:off x="4645025" y="5486400"/>
            <a:ext cx="4041775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3" type="body"/>
          </p:nvPr>
        </p:nvSpPr>
        <p:spPr>
          <a:xfrm>
            <a:off x="457200" y="1516912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̶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̶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4" type="body"/>
          </p:nvPr>
        </p:nvSpPr>
        <p:spPr>
          <a:xfrm>
            <a:off x="4645025" y="1516912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̶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̶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457200" y="274320"/>
            <a:ext cx="7470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457200" y="1185528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Impact"/>
              <a:buNone/>
              <a:defRPr b="1" sz="1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457200" y="214424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457200" y="1981200"/>
            <a:ext cx="7086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̶"/>
              <a:defRPr sz="2400"/>
            </a:lvl2pPr>
            <a:lvl3pPr indent="-368300" lvl="2" marL="1371600" algn="l"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̶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156575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5556732" y="1705709"/>
            <a:ext cx="3053868" cy="1253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mpact"/>
              <a:buNone/>
              <a:defRPr b="1" sz="2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rgbClr val="2F0E0E"/>
          </a:solidFill>
          <a:ln cap="flat" cmpd="sng" w="508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000" sx="-80000" rotWithShape="0" dir="5400000" dist="345000" sy="-18000">
              <a:srgbClr val="000000">
                <a:alpha val="24705"/>
              </a:srgbClr>
            </a:outerShdw>
          </a:effectLst>
        </p:spPr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5556734" y="2998765"/>
            <a:ext cx="3053866" cy="2663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Font typeface="Tahoma"/>
              <a:buNone/>
              <a:defRPr sz="12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Tahoma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Tahoma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Tahoma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Tahoma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A5A5A5"/>
            </a:gs>
          </a:gsLst>
          <a:lin ang="27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/>
          <p:nvPr/>
        </p:nvSpPr>
        <p:spPr>
          <a:xfrm>
            <a:off x="0" y="4751388"/>
            <a:ext cx="9144000" cy="2112962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800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8"/>
          <p:cNvSpPr/>
          <p:nvPr/>
        </p:nvSpPr>
        <p:spPr>
          <a:xfrm>
            <a:off x="7315200" y="0"/>
            <a:ext cx="1828800" cy="6858000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rotWithShape="0" algn="ctr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DFD293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28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ahoma"/>
              <a:buChar char="̶"/>
              <a:defRPr b="0" i="0" sz="2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̶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8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4.jpg"/><Relationship Id="rId5" Type="http://schemas.openxmlformats.org/officeDocument/2006/relationships/image" Target="../media/image20.jpg"/><Relationship Id="rId6" Type="http://schemas.openxmlformats.org/officeDocument/2006/relationships/image" Target="../media/image10.jpg"/><Relationship Id="rId7" Type="http://schemas.openxmlformats.org/officeDocument/2006/relationships/image" Target="../media/image6.jpg"/><Relationship Id="rId8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Relationship Id="rId5" Type="http://schemas.openxmlformats.org/officeDocument/2006/relationships/image" Target="../media/image17.jpg"/><Relationship Id="rId6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Relationship Id="rId4" Type="http://schemas.openxmlformats.org/officeDocument/2006/relationships/image" Target="../media/image27.jpg"/><Relationship Id="rId5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molly.marks@unlv.edu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Rachel.Soriano@unlv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29.jpg"/><Relationship Id="rId5" Type="http://schemas.openxmlformats.org/officeDocument/2006/relationships/image" Target="../media/image7.jpg"/><Relationship Id="rId6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2.jpg"/><Relationship Id="rId6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5.jp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30.jpg"/><Relationship Id="rId5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Molly.marks@unlv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>
            <p:ph type="ctrTitle"/>
          </p:nvPr>
        </p:nvSpPr>
        <p:spPr>
          <a:xfrm>
            <a:off x="429064" y="1464688"/>
            <a:ext cx="6480048" cy="4661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C00000"/>
                </a:solidFill>
              </a:rPr>
              <a:t>WELCOME  TO </a:t>
            </a:r>
            <a:r>
              <a:rPr i="1" lang="en-US" sz="7200">
                <a:solidFill>
                  <a:srgbClr val="C00000"/>
                </a:solidFill>
              </a:rPr>
              <a:t>YOUR</a:t>
            </a:r>
            <a:br>
              <a:rPr lang="en-US" sz="7200">
                <a:solidFill>
                  <a:srgbClr val="C00000"/>
                </a:solidFill>
              </a:rPr>
            </a:br>
            <a:r>
              <a:rPr lang="en-US" sz="7200">
                <a:solidFill>
                  <a:srgbClr val="C00000"/>
                </a:solidFill>
              </a:rPr>
              <a:t>SPRING 2026</a:t>
            </a:r>
            <a:br>
              <a:rPr lang="en-US" sz="7200">
                <a:solidFill>
                  <a:srgbClr val="C00000"/>
                </a:solidFill>
              </a:rPr>
            </a:br>
            <a:r>
              <a:rPr lang="en-US" sz="7200">
                <a:solidFill>
                  <a:srgbClr val="C00000"/>
                </a:solidFill>
              </a:rPr>
              <a:t>SENIOR DESIGN!</a:t>
            </a:r>
            <a:endParaRPr/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/>
          </a:blip>
          <a:srcRect b="0" l="0" r="2432" t="0"/>
          <a:stretch/>
        </p:blipFill>
        <p:spPr>
          <a:xfrm>
            <a:off x="304801" y="228600"/>
            <a:ext cx="6553200" cy="112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7153" y="76200"/>
            <a:ext cx="1540947" cy="102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8221" y="4976103"/>
            <a:ext cx="1339399" cy="154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7153" y="2514600"/>
            <a:ext cx="1540947" cy="102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87153" y="1295400"/>
            <a:ext cx="1540947" cy="100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91400" y="3733800"/>
            <a:ext cx="1536700" cy="104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457200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</a:rPr>
              <a:t>REIMBURSEMENTS</a:t>
            </a:r>
            <a:endParaRPr/>
          </a:p>
        </p:txBody>
      </p:sp>
      <p:sp>
        <p:nvSpPr>
          <p:cNvPr id="175" name="Google Shape;175;p10"/>
          <p:cNvSpPr txBox="1"/>
          <p:nvPr>
            <p:ph idx="1" type="body"/>
          </p:nvPr>
        </p:nvSpPr>
        <p:spPr>
          <a:xfrm>
            <a:off x="152400" y="1219200"/>
            <a:ext cx="8458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19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</a:rPr>
              <a:t>Maximum reimbursement from the college is $1000.00 per team.</a:t>
            </a:r>
            <a:endParaRPr/>
          </a:p>
          <a:p>
            <a:pPr indent="-382588" lvl="0" marL="4191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</a:rPr>
              <a:t>Teams can seek supplemental funding from other sources</a:t>
            </a:r>
            <a:endParaRPr/>
          </a:p>
          <a:p>
            <a:pPr indent="-273050" lvl="1" marL="7223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</a:rPr>
              <a:t>College can provide tax information if needed for these requests</a:t>
            </a:r>
            <a:endParaRPr/>
          </a:p>
          <a:p>
            <a:pPr indent="-382588" lvl="0" marL="4191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</a:rPr>
              <a:t>Reimbursement documents are due to your department AA no later than 4:50pm on Tuesday, May 12</a:t>
            </a:r>
            <a:r>
              <a:rPr baseline="30000" lang="en-US">
                <a:solidFill>
                  <a:schemeClr val="dk1"/>
                </a:solidFill>
              </a:rPr>
              <a:t>th</a:t>
            </a:r>
            <a:r>
              <a:rPr lang="en-US">
                <a:solidFill>
                  <a:schemeClr val="dk1"/>
                </a:solidFill>
              </a:rPr>
              <a:t> </a:t>
            </a:r>
            <a:endParaRPr/>
          </a:p>
          <a:p>
            <a:pPr indent="-382588" lvl="0" marL="4191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</a:rPr>
              <a:t>Documents  include: bank statements, credit card statements, receipts, reimbursement document, etc…</a:t>
            </a:r>
            <a:endParaRPr/>
          </a:p>
          <a:p>
            <a:pPr indent="-382588" lvl="0" marL="4191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</a:rPr>
              <a:t>Please review all details on reimbursements located in the following slides as well as in the FAQ and Reimbursement Document provided.</a:t>
            </a:r>
            <a:endParaRPr/>
          </a:p>
          <a:p>
            <a:pPr indent="-304800" lvl="0" marL="493712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36512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NON-REIMBURSABLE ITEMS</a:t>
            </a:r>
            <a:endParaRPr/>
          </a:p>
        </p:txBody>
      </p:sp>
      <p:sp>
        <p:nvSpPr>
          <p:cNvPr id="181" name="Google Shape;181;p11"/>
          <p:cNvSpPr txBox="1"/>
          <p:nvPr/>
        </p:nvSpPr>
        <p:spPr>
          <a:xfrm>
            <a:off x="266700" y="693108"/>
            <a:ext cx="8610600" cy="6109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teams that participate in the competition will be eligible for reimbursement.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Clothing (unless logo or themed for the project)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Computers/Laptops/Tablets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Phones/Cell Phones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Printers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Consulting and/or Subcontracting Fees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Hosting, Building/Developing, Maintenance, Design, Etc.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and beverages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1" i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your team feels that they need to purchase something from the above list please email Molly to see if an exception can be made.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SPECIAL NEEDS ITEMS</a:t>
            </a:r>
            <a:endParaRPr/>
          </a:p>
        </p:txBody>
      </p:sp>
      <p:sp>
        <p:nvSpPr>
          <p:cNvPr id="187" name="Google Shape;187;p12"/>
          <p:cNvSpPr txBox="1"/>
          <p:nvPr/>
        </p:nvSpPr>
        <p:spPr>
          <a:xfrm>
            <a:off x="228600" y="1066800"/>
            <a:ext cx="830580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team does not request your special needs by the due date, March 4, 2026 then the special needs </a:t>
            </a:r>
            <a:r>
              <a:rPr b="1" i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NOT 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met!  It is your team's responsibility to submit your request for anything other than: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i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Table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i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Table Linen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i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Easel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i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 Chairs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i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Tent with 3 walls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SPECIAL NEEDS ITEMS</a:t>
            </a:r>
            <a:endParaRPr/>
          </a:p>
        </p:txBody>
      </p:sp>
      <p:sp>
        <p:nvSpPr>
          <p:cNvPr id="193" name="Google Shape;193;p13"/>
          <p:cNvSpPr txBox="1"/>
          <p:nvPr/>
        </p:nvSpPr>
        <p:spPr>
          <a:xfrm>
            <a:off x="609600" y="1066800"/>
            <a:ext cx="7315200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request specially needed items from this list. We are unable to provide anything beyond the options available: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Electricity (Including number of outlets)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 Easels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 Space (restrictions due to location of event.)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 Tables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 Linen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(Wireless)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We do </a:t>
            </a:r>
            <a:r>
              <a:rPr b="1" i="1" lang="en-US" sz="20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supply: Carts to move items, televisions, monitors, computers, etc.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idx="1" type="body"/>
          </p:nvPr>
        </p:nvSpPr>
        <p:spPr>
          <a:xfrm>
            <a:off x="914400" y="609600"/>
            <a:ext cx="7315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6512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1" lang="en-US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MAKER SPACE</a:t>
            </a:r>
            <a:endParaRPr b="1"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512" rtl="0" algn="ctr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228600" y="7620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RESOURCES FROM THE COLLEGE</a:t>
            </a:r>
            <a:endParaRPr/>
          </a:p>
        </p:txBody>
      </p:sp>
      <p:sp>
        <p:nvSpPr>
          <p:cNvPr id="200" name="Google Shape;200;p14"/>
          <p:cNvSpPr txBox="1"/>
          <p:nvPr/>
        </p:nvSpPr>
        <p:spPr>
          <a:xfrm>
            <a:off x="228600" y="1354753"/>
            <a:ext cx="861060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Arial"/>
              <a:buChar char="•"/>
            </a:pPr>
            <a:r>
              <a:rPr b="0" i="0" lang="en-US" sz="24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3D printers: one FDM printer i.e. Stratasys F370CR, one Stratasys SLA printer i.e. the J5 Med-Jet, AND  two Formlabs model 3BL SLA medical printers.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Arial"/>
              <a:buChar char="•"/>
            </a:pPr>
            <a:r>
              <a:rPr b="0" i="0" lang="en-US" sz="24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UNIVERAL brand later cutters (60w, 75w, 150w).</a:t>
            </a:r>
            <a:endParaRPr b="0" i="0"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use in these cutters, a selection of 1/8” cast acyclic will be available for purchase in the lab provided the Atrium/Rebel Cash system is operational        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Metal working machines include: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48” pan brake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52” hydraulic press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variable speed drill press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manual lathe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CNC capable knee mill.</a:t>
            </a:r>
            <a:endParaRPr b="0" i="0" sz="24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>
            <p:ph idx="1" type="body"/>
          </p:nvPr>
        </p:nvSpPr>
        <p:spPr>
          <a:xfrm>
            <a:off x="914400" y="83820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6512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1" lang="en-US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MAKER SPACE</a:t>
            </a:r>
            <a:endParaRPr b="1"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512" rtl="0" algn="ctr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RESOURCES FROM THE COLLEGE</a:t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457200" y="1600200"/>
            <a:ext cx="76962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Electronics test benches equipped with 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oscilloscope, DMM, arbitrary wave generator, power supply, soldering station w/supplies, and an Opti-visor are on hand.</a:t>
            </a:r>
            <a:endParaRPr b="0" i="0" sz="24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lab has a selection of hand tools including: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Screw drivers, pliers, socket wrenches, combination wrenches, small plier set, file set, &amp; chisel/punch set. An electric pedestal grinder, a pedestal vise, small project vices, hand drills, impact drivers, along with drill bits, driver bit sets, and work tables are available.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Additionally, there are six small computers w/Illustrator &amp; Solidworks for 2 &amp; 3D design respectively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/>
          <p:nvPr>
            <p:ph idx="1" type="body"/>
          </p:nvPr>
        </p:nvSpPr>
        <p:spPr>
          <a:xfrm>
            <a:off x="914400" y="83820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6512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1" lang="en-US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MAKER SPACE</a:t>
            </a:r>
            <a:endParaRPr b="1"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512" rtl="0" algn="ctr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RESOURCES FROM THE COLLEGE</a:t>
            </a:r>
            <a:endParaRPr/>
          </a:p>
        </p:txBody>
      </p:sp>
      <p:sp>
        <p:nvSpPr>
          <p:cNvPr id="214" name="Google Shape;214;p16"/>
          <p:cNvSpPr txBox="1"/>
          <p:nvPr/>
        </p:nvSpPr>
        <p:spPr>
          <a:xfrm>
            <a:off x="457200" y="1600200"/>
            <a:ext cx="76962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Hours: 8am-4:30pm, Monday through Friday.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3D printing and materials are free to College of Engineering students.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 for Laser Cutter materials are somewhere between $16-$24 per sheet.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safety orientation is required to use the Maker Space.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Maker Space staff can remove individuals from working in the space if they feel they are being disruptive. 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idx="1" type="body"/>
          </p:nvPr>
        </p:nvSpPr>
        <p:spPr>
          <a:xfrm>
            <a:off x="0" y="685800"/>
            <a:ext cx="8991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19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Quality &amp; Completeness Score: </a:t>
            </a:r>
            <a:r>
              <a:rPr i="1"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quality of the prototype and or report </a:t>
            </a:r>
            <a:r>
              <a:rPr i="1" lang="en-US" sz="30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(15 points possible)</a:t>
            </a:r>
            <a:endParaRPr/>
          </a:p>
          <a:p>
            <a:pPr indent="-382588" lvl="0" marL="419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Poster Presentation Score: </a:t>
            </a:r>
            <a:r>
              <a:rPr i="1"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well is the poster laid out? Is it easy to follow along? Did the team explain the poster &amp; use it as a supplemental piece to their presentation versus reading off of it? </a:t>
            </a:r>
            <a:r>
              <a:rPr i="1" lang="en-US" sz="30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(7 points possible)</a:t>
            </a:r>
            <a:endParaRPr/>
          </a:p>
          <a:p>
            <a:pPr indent="-382588" lvl="0" marL="419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Technical Merit Score: </a:t>
            </a:r>
            <a:r>
              <a:rPr i="1"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Technical detail of the project/constraint/alternative design analysis, testing &amp; quality of test data. </a:t>
            </a:r>
            <a:r>
              <a:rPr i="1" lang="en-US" sz="30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(25 points possible)</a:t>
            </a:r>
            <a:endParaRPr/>
          </a:p>
          <a:p>
            <a:pPr indent="0" lvl="0" marL="36512" rtl="0" algn="ctr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0" y="101025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SCORING RUBRIC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idx="1" type="body"/>
          </p:nvPr>
        </p:nvSpPr>
        <p:spPr>
          <a:xfrm>
            <a:off x="0" y="685800"/>
            <a:ext cx="9067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19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Potential for Commercialization Score:  </a:t>
            </a:r>
            <a:r>
              <a:rPr i="1"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Possibility to commercialize or implement project, potential for salability or other applications/spin-offs, economic analysis. </a:t>
            </a:r>
            <a:r>
              <a:rPr i="1" lang="en-US" sz="30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(15 points possible)</a:t>
            </a:r>
            <a:endParaRPr/>
          </a:p>
          <a:p>
            <a:pPr indent="-382588" lvl="0" marL="419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Innovation Score:  </a:t>
            </a:r>
            <a:r>
              <a:rPr i="1"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innovative is the project/idea?  Is this a new concept?  Did the team develop the idea/project on their own or was it brought to them by a community partner?  For this category you are looking for the teams that REALLY thought outside of the box. </a:t>
            </a:r>
            <a:r>
              <a:rPr i="1" lang="en-US" sz="30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(15 points possible) </a:t>
            </a:r>
            <a:endParaRPr/>
          </a:p>
        </p:txBody>
      </p:sp>
      <p:sp>
        <p:nvSpPr>
          <p:cNvPr id="226" name="Google Shape;226;p18"/>
          <p:cNvSpPr txBox="1"/>
          <p:nvPr/>
        </p:nvSpPr>
        <p:spPr>
          <a:xfrm>
            <a:off x="0" y="101025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SCORING RUBRIC… CONTINUED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/>
          <p:nvPr>
            <p:ph idx="1" type="body"/>
          </p:nvPr>
        </p:nvSpPr>
        <p:spPr>
          <a:xfrm>
            <a:off x="0" y="685800"/>
            <a:ext cx="9067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19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Sustainability Score:  </a:t>
            </a:r>
            <a:r>
              <a:rPr i="1"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well does the design meet human needs, have positive benefits or else minimalor no harmful effects to the environment, economy &amp; society.  </a:t>
            </a:r>
            <a:r>
              <a:rPr i="1" lang="en-US" sz="3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(15 points possible)</a:t>
            </a:r>
            <a:endParaRPr/>
          </a:p>
          <a:p>
            <a:pPr indent="-382588" lvl="0" marL="419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Oral Presentation Score: </a:t>
            </a:r>
            <a:r>
              <a:rPr i="1"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well organized was the team in their presentation?  Please consider clarity, structure &amp; team member participation.  </a:t>
            </a:r>
            <a:r>
              <a:rPr i="1" lang="en-US" sz="3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(10 points possible)</a:t>
            </a:r>
            <a:endParaRPr/>
          </a:p>
        </p:txBody>
      </p:sp>
      <p:sp>
        <p:nvSpPr>
          <p:cNvPr id="232" name="Google Shape;232;p19"/>
          <p:cNvSpPr txBox="1"/>
          <p:nvPr/>
        </p:nvSpPr>
        <p:spPr>
          <a:xfrm>
            <a:off x="0" y="101025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SCORING RUBRIC… CONTINUED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/>
          <p:nvPr>
            <p:ph idx="1" type="body"/>
          </p:nvPr>
        </p:nvSpPr>
        <p:spPr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6512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1" lang="en-US" sz="4000">
                <a:solidFill>
                  <a:srgbClr val="C00000"/>
                </a:solidFill>
              </a:rPr>
              <a:t>SENIOR DESIGN COMPETITION</a:t>
            </a:r>
            <a:endParaRPr/>
          </a:p>
          <a:p>
            <a:pPr indent="0" lvl="0" marL="36512" rtl="0" algn="ctr">
              <a:spcBef>
                <a:spcPts val="800"/>
              </a:spcBef>
              <a:spcAft>
                <a:spcPts val="0"/>
              </a:spcAft>
              <a:buSzPts val="4000"/>
              <a:buNone/>
            </a:pPr>
            <a:r>
              <a:rPr b="1" i="1" lang="en-US" sz="4000">
                <a:solidFill>
                  <a:srgbClr val="C00000"/>
                </a:solidFill>
              </a:rPr>
              <a:t>Spring 2026</a:t>
            </a:r>
            <a:endParaRPr/>
          </a:p>
          <a:p>
            <a:pPr indent="0" lvl="0" marL="36512" rtl="0" algn="ctr">
              <a:spcBef>
                <a:spcPts val="800"/>
              </a:spcBef>
              <a:spcAft>
                <a:spcPts val="0"/>
              </a:spcAft>
              <a:buSzPts val="4000"/>
              <a:buNone/>
            </a:pPr>
            <a:r>
              <a:rPr b="1" lang="en-US" sz="4000" u="sng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Competition:</a:t>
            </a:r>
            <a:endParaRPr/>
          </a:p>
          <a:p>
            <a:pPr indent="0" lvl="0" marL="36512" rtl="0" algn="ctr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Tuesday, May 5, 2026 8am - 6pm</a:t>
            </a:r>
            <a:endParaRPr baseline="30000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512" rtl="0" algn="ctr">
              <a:spcBef>
                <a:spcPts val="800"/>
              </a:spcBef>
              <a:spcAft>
                <a:spcPts val="0"/>
              </a:spcAft>
              <a:buSzPts val="4000"/>
              <a:buNone/>
            </a:pPr>
            <a:r>
              <a:rPr b="1" lang="en-US" sz="4000" u="sng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Location:</a:t>
            </a:r>
            <a:endParaRPr/>
          </a:p>
          <a:p>
            <a:pPr indent="0" lvl="0" marL="36512" rtl="0" algn="ctr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Complex</a:t>
            </a:r>
            <a:endParaRPr/>
          </a:p>
          <a:p>
            <a:pPr indent="0" lvl="0" marL="36512" rtl="0" algn="ctr">
              <a:spcBef>
                <a:spcPts val="8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/>
          <p:nvPr>
            <p:ph idx="1" type="body"/>
          </p:nvPr>
        </p:nvSpPr>
        <p:spPr>
          <a:xfrm>
            <a:off x="914400" y="1066800"/>
            <a:ext cx="73152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6512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**CEEC, CS, ECE, EED &amp; ME</a:t>
            </a:r>
            <a:endParaRPr/>
          </a:p>
          <a:p>
            <a:pPr indent="0" lvl="0" marL="36512" rtl="0" algn="ctr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$300 per student team member</a:t>
            </a:r>
            <a:endParaRPr/>
          </a:p>
          <a:p>
            <a:pPr indent="0" lvl="0" marL="36512" rtl="0" algn="ctr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$150 per student team member</a:t>
            </a:r>
            <a:endParaRPr/>
          </a:p>
          <a:p>
            <a:pPr indent="0" lvl="0" marL="36512" rtl="0" algn="ctr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en-US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**Interdisciplinary</a:t>
            </a:r>
            <a:endParaRPr/>
          </a:p>
          <a:p>
            <a:pPr indent="0" lvl="0" marL="36512" rtl="0" algn="ctr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$350 per student team member</a:t>
            </a:r>
            <a:endParaRPr/>
          </a:p>
          <a:p>
            <a:pPr indent="0" lvl="0" marL="36512" rtl="0" algn="ctr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en-US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*Commercial Potential</a:t>
            </a:r>
            <a:endParaRPr/>
          </a:p>
          <a:p>
            <a:pPr indent="0" lvl="0" marL="36512" rtl="0" algn="ctr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$325 per student team member</a:t>
            </a:r>
            <a:endParaRPr/>
          </a:p>
          <a:p>
            <a:pPr indent="0" lvl="0" marL="36512" rtl="0" algn="ctr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t/>
            </a:r>
            <a:endParaRPr b="1" i="1"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512" rtl="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b="1" i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Can be won in addition to department awards</a:t>
            </a:r>
            <a:br>
              <a:rPr b="1" i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** If the category only has one team competing, then the team score must be equivalent to other department scores to receive a prize.</a:t>
            </a:r>
            <a:endParaRPr/>
          </a:p>
          <a:p>
            <a:pPr indent="0" lvl="0" marL="36512" rtl="0" algn="ctr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0"/>
          <p:cNvSpPr txBox="1"/>
          <p:nvPr/>
        </p:nvSpPr>
        <p:spPr>
          <a:xfrm>
            <a:off x="0" y="380647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PRIZES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/>
          <p:nvPr>
            <p:ph idx="1" type="body"/>
          </p:nvPr>
        </p:nvSpPr>
        <p:spPr>
          <a:xfrm>
            <a:off x="914400" y="660975"/>
            <a:ext cx="7315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6512" rtl="0" algn="ctr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30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*Sustainability</a:t>
            </a:r>
            <a:endParaRPr/>
          </a:p>
          <a:p>
            <a:pPr indent="0" lvl="0" marL="36512" rtl="0" algn="ctr">
              <a:spcBef>
                <a:spcPts val="540"/>
              </a:spcBef>
              <a:spcAft>
                <a:spcPts val="0"/>
              </a:spcAft>
              <a:buSzPts val="2700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$225 per student team member</a:t>
            </a:r>
            <a:endParaRPr/>
          </a:p>
          <a:p>
            <a:pPr indent="0" lvl="0" marL="36512" rtl="0" algn="ctr"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-US" sz="30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*Popular Choice</a:t>
            </a:r>
            <a:endParaRPr/>
          </a:p>
          <a:p>
            <a:pPr indent="0" lvl="0" marL="36512" rtl="0" algn="ctr">
              <a:spcBef>
                <a:spcPts val="540"/>
              </a:spcBef>
              <a:spcAft>
                <a:spcPts val="0"/>
              </a:spcAft>
              <a:buSzPts val="2700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$125 per student team member</a:t>
            </a:r>
            <a:endParaRPr/>
          </a:p>
          <a:p>
            <a:pPr indent="0" lvl="0" marL="36512" rtl="0" algn="ctr"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-US" sz="30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*Team Congeniality</a:t>
            </a:r>
            <a:endParaRPr/>
          </a:p>
          <a:p>
            <a:pPr indent="0" lvl="0" marL="36512" rtl="0" algn="ctr">
              <a:spcBef>
                <a:spcPts val="540"/>
              </a:spcBef>
              <a:spcAft>
                <a:spcPts val="0"/>
              </a:spcAft>
              <a:buSzPts val="2700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$100 per student team member</a:t>
            </a:r>
            <a:endParaRPr/>
          </a:p>
          <a:p>
            <a:pPr indent="0" lvl="0" marL="36512" rtl="0" algn="ctr"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-US" sz="30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*Innovation</a:t>
            </a:r>
            <a:endParaRPr/>
          </a:p>
          <a:p>
            <a:pPr indent="0" lvl="0" marL="36512" rtl="0" algn="ctr">
              <a:spcBef>
                <a:spcPts val="540"/>
              </a:spcBef>
              <a:spcAft>
                <a:spcPts val="0"/>
              </a:spcAft>
              <a:buSzPts val="2700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$200 per student team member</a:t>
            </a:r>
            <a:endParaRPr/>
          </a:p>
          <a:p>
            <a:pPr indent="0" lvl="0" marL="36512" rtl="0" algn="ctr"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-US" sz="30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Grand Prize</a:t>
            </a:r>
            <a:endParaRPr/>
          </a:p>
          <a:p>
            <a:pPr indent="0" lvl="0" marL="36512" rtl="0" algn="ctr">
              <a:spcBef>
                <a:spcPts val="540"/>
              </a:spcBef>
              <a:spcAft>
                <a:spcPts val="0"/>
              </a:spcAft>
              <a:buSzPts val="2700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$500 per student team member</a:t>
            </a:r>
            <a:endParaRPr/>
          </a:p>
          <a:p>
            <a:pPr indent="0" lvl="0" marL="36512" rtl="0" algn="ctr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i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Can be won in addition to department awards</a:t>
            </a:r>
            <a:endParaRPr/>
          </a:p>
        </p:txBody>
      </p:sp>
      <p:sp>
        <p:nvSpPr>
          <p:cNvPr id="244" name="Google Shape;244;p21"/>
          <p:cNvSpPr txBox="1"/>
          <p:nvPr/>
        </p:nvSpPr>
        <p:spPr>
          <a:xfrm>
            <a:off x="0" y="76200"/>
            <a:ext cx="91440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PRIZES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 txBox="1"/>
          <p:nvPr/>
        </p:nvSpPr>
        <p:spPr>
          <a:xfrm>
            <a:off x="762000" y="228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AWARDS NIGHT!</a:t>
            </a:r>
            <a:endParaRPr/>
          </a:p>
        </p:txBody>
      </p:sp>
      <p:sp>
        <p:nvSpPr>
          <p:cNvPr id="250" name="Google Shape;250;p22"/>
          <p:cNvSpPr txBox="1"/>
          <p:nvPr/>
        </p:nvSpPr>
        <p:spPr>
          <a:xfrm>
            <a:off x="685800" y="1219200"/>
            <a:ext cx="83058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WHEN: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Friday, May 8</a:t>
            </a:r>
            <a:r>
              <a:rPr baseline="30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, 6:30pm-9:30pm </a:t>
            </a:r>
            <a:endParaRPr baseline="3000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WHERE: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Thomas and Mack, </a:t>
            </a:r>
            <a:r>
              <a:rPr lang="en-US" sz="1800">
                <a:solidFill>
                  <a:schemeClr val="dk1"/>
                </a:solidFill>
              </a:rPr>
              <a:t>The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Pavilion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WHO: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Senior Design students, guests, faculty, staff and donors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WHY: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recognize all that you have done throughout your College of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Engineering Journey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PLANNED AGENDA: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6:30PM –          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Doors open to </a:t>
            </a:r>
            <a:r>
              <a:rPr lang="en-US" sz="1800">
                <a:solidFill>
                  <a:schemeClr val="dk1"/>
                </a:solidFill>
              </a:rPr>
              <a:t>The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Pavilion for dinner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7:15PM-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Awards begins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9:00PM –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Awards conclude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"/>
          <p:cNvSpPr txBox="1"/>
          <p:nvPr/>
        </p:nvSpPr>
        <p:spPr>
          <a:xfrm>
            <a:off x="76200" y="838200"/>
            <a:ext cx="8763000" cy="3339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DINNER DETAILS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AND 1 GUEST ARE FREE TO ATTEND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GUESTS ARE $75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DEADLINE TO RSVP FOR AWARDS RECEPTION IS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April 28, 2026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RSVP YOU MUST COMPLETE THE RSVP FORM, EVEN IF YOU ARE NOT BRINGING ADDITIONAL GUESTS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may contain: 6 people, people smiling, people standing" id="260" name="Google Shape;2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4168141" cy="290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347" y="3657600"/>
            <a:ext cx="4310634" cy="250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6800" y="228600"/>
            <a:ext cx="4034028" cy="256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76800" y="3397469"/>
            <a:ext cx="4089556" cy="2727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646" y="350675"/>
            <a:ext cx="4044354" cy="269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3263" y="3513806"/>
            <a:ext cx="4938522" cy="326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3400" y="152400"/>
            <a:ext cx="4394999" cy="29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 txBox="1"/>
          <p:nvPr/>
        </p:nvSpPr>
        <p:spPr>
          <a:xfrm>
            <a:off x="232272" y="304800"/>
            <a:ext cx="81534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IMPORTANT DATES/DEADLINES</a:t>
            </a:r>
            <a:endParaRPr/>
          </a:p>
        </p:txBody>
      </p:sp>
      <p:sp>
        <p:nvSpPr>
          <p:cNvPr id="276" name="Google Shape;276;p26"/>
          <p:cNvSpPr txBox="1"/>
          <p:nvPr/>
        </p:nvSpPr>
        <p:spPr>
          <a:xfrm>
            <a:off x="152400" y="1219200"/>
            <a:ext cx="8839199" cy="4108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28700" lvl="0" marL="1028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1/30/26:    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contact sheet due</a:t>
            </a:r>
            <a:endParaRPr/>
          </a:p>
          <a:p>
            <a:pPr indent="-1028700" lvl="0" marL="1028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2/12/26:    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day to email Molly to schedule a Team Photo</a:t>
            </a:r>
            <a:endParaRPr/>
          </a:p>
          <a:p>
            <a:pPr indent="-1028700" lvl="0" marL="1028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2/24/26:</a:t>
            </a: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  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Abstracts– Email to Molly at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molly.marks@unlv.edu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	as a </a:t>
            </a: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doc   </a:t>
            </a:r>
            <a:endParaRPr/>
          </a:p>
          <a:p>
            <a:pPr indent="-1028700" lvl="0" marL="1028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3/2/26:      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Photos Day 1: 12PM-4:30PM</a:t>
            </a:r>
            <a:endParaRPr/>
          </a:p>
          <a:p>
            <a:pPr indent="-1028700" lvl="0" marL="1028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3/2/26:      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day to drop from the competition!</a:t>
            </a:r>
            <a:endParaRPr/>
          </a:p>
          <a:p>
            <a:pPr indent="-1028700" lvl="0" marL="1028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3.3.26:</a:t>
            </a: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  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Photos Day 2: 8AM-1PM</a:t>
            </a:r>
            <a:endParaRPr/>
          </a:p>
          <a:p>
            <a:pPr indent="-1028700" lvl="0" marL="1028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3/4/26:      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day to submit special needs request</a:t>
            </a:r>
            <a:endParaRPr/>
          </a:p>
          <a:p>
            <a:pPr indent="-1028700" lvl="0" marL="1028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3/24/26:</a:t>
            </a: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Presentation times emailed to students</a:t>
            </a:r>
            <a:endParaRPr/>
          </a:p>
          <a:p>
            <a:pPr indent="-1028700" lvl="0" marL="1028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28700" lvl="0" marL="1028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"/>
          <p:cNvSpPr txBox="1"/>
          <p:nvPr/>
        </p:nvSpPr>
        <p:spPr>
          <a:xfrm>
            <a:off x="304800" y="228600"/>
            <a:ext cx="81534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IMPORTANT DATES/DEADLINES</a:t>
            </a:r>
            <a:endParaRPr/>
          </a:p>
        </p:txBody>
      </p:sp>
      <p:sp>
        <p:nvSpPr>
          <p:cNvPr id="282" name="Google Shape;282;p27"/>
          <p:cNvSpPr txBox="1"/>
          <p:nvPr/>
        </p:nvSpPr>
        <p:spPr>
          <a:xfrm>
            <a:off x="76200" y="812899"/>
            <a:ext cx="87630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28700" lvl="0" marL="1028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4.16.26:     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 PDF file due to Molly at molly.marks@unlv.edu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28700" lvl="0" marL="1028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4/28/26: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RSVP deadline for awards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(link will be provided)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and one guest is free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($75 for additional guests) – </a:t>
            </a:r>
            <a:r>
              <a:rPr b="1" i="1" lang="en-US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MUST RSVP at link if attending</a:t>
            </a:r>
            <a:endParaRPr/>
          </a:p>
          <a:p>
            <a:pPr indent="-1028700" lvl="0" marL="1028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5/4/26:       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up, Engineering Complex, 10am-4pm</a:t>
            </a:r>
            <a:endParaRPr b="1" i="1" sz="18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28700" lvl="0" marL="1028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5/5/26:</a:t>
            </a: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 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Competition, 8am-5pm, Engineering Complex</a:t>
            </a:r>
            <a:endParaRPr/>
          </a:p>
          <a:p>
            <a:pPr indent="-1028700" lvl="0" marL="1028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5/12/26:</a:t>
            </a: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 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Reimbursement items (receipts &amp; completed reimbursement document) </a:t>
            </a:r>
            <a:endParaRPr/>
          </a:p>
          <a:p>
            <a:pPr indent="-1028700" lvl="0" marL="1028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due to  your department Administrative Assistant by 4:30pm-  NO EXCEPTIONS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CEEC-</a:t>
            </a:r>
            <a:r>
              <a:rPr b="1" lang="en-US" sz="1800">
                <a:solidFill>
                  <a:srgbClr val="2E74B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Chandana.jamjam@unlv.edu </a:t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CS-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Mario.martin@unlv.edu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ECE-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Cameron.Williams@unlv.edu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ME-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Chandashree.goddudharmegowda@unlv.edu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EED-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8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Rachel.Soriano@unlv.edu</a:t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28700" lvl="0" marL="1028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5/8/26:    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Awards Dinner, 6:30pm-9:30pm, The Pavilion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**Teams will only be reimbursed if they participated in the competition**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Teams MUST be present at awards or any monetary </a:t>
            </a:r>
            <a:endParaRPr/>
          </a:p>
          <a:p>
            <a:pPr indent="-1028700" lvl="0" marL="1028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award will be forfeited.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600" u="sng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/>
          <p:nvPr/>
        </p:nvSpPr>
        <p:spPr>
          <a:xfrm>
            <a:off x="152400" y="152400"/>
            <a:ext cx="8867192" cy="661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Class of Spring 2025 Senior Design</a:t>
            </a:r>
            <a:endParaRPr/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159" y="838200"/>
            <a:ext cx="8225241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381000" y="1143000"/>
            <a:ext cx="7848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6512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team photos will be taken at no charge on the dates and times below:</a:t>
            </a:r>
            <a:endParaRPr/>
          </a:p>
          <a:p>
            <a:pPr indent="0" lvl="0" marL="36512" rtl="0" algn="ctr"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512" rtl="0" algn="ctr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Monday, March 2</a:t>
            </a:r>
            <a:r>
              <a:rPr b="1" baseline="30000" lang="en-US" sz="28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nd</a:t>
            </a:r>
            <a:r>
              <a:rPr b="1" lang="en-US" sz="28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:  12PM-4:30PM*</a:t>
            </a:r>
            <a:endParaRPr/>
          </a:p>
          <a:p>
            <a:pPr indent="0" lvl="0" marL="36512" rtl="0" algn="ctr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&amp;</a:t>
            </a:r>
            <a:endParaRPr/>
          </a:p>
          <a:p>
            <a:pPr indent="0" lvl="0" marL="36512" rtl="0" algn="ctr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Tuesday, March 3</a:t>
            </a:r>
            <a:r>
              <a:rPr b="1" baseline="30000" lang="en-US" sz="28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rd</a:t>
            </a:r>
            <a:r>
              <a:rPr b="1" lang="en-US" sz="28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: 8AM-1PM*</a:t>
            </a:r>
            <a:endParaRPr/>
          </a:p>
          <a:p>
            <a:pPr indent="0" lvl="0" marL="36512" rtl="0" algn="ctr"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2588" lvl="0" marL="4191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b="1" i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Professional attire for team photo. </a:t>
            </a:r>
            <a:endParaRPr/>
          </a:p>
          <a:p>
            <a:pPr indent="-382588" lvl="0" marL="4191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b="1" i="1" lang="en-US" sz="20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*Time slots will be filled as received; these are the only 2 days we will take team photos.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0" y="380647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Professional Team Photos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48" y="3733800"/>
            <a:ext cx="4395952" cy="206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61" y="228600"/>
            <a:ext cx="4233339" cy="244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" y="10510"/>
            <a:ext cx="464820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1825" y="3276600"/>
            <a:ext cx="43434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52400"/>
            <a:ext cx="468923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358" y="3156379"/>
            <a:ext cx="4499642" cy="289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" y="3156379"/>
            <a:ext cx="4384548" cy="2923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29200" y="132938"/>
            <a:ext cx="3962400" cy="264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81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210134"/>
            <a:ext cx="4114800" cy="259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8800" y="3505200"/>
            <a:ext cx="5334000" cy="331447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/>
          <p:nvPr/>
        </p:nvSpPr>
        <p:spPr>
          <a:xfrm>
            <a:off x="1600200" y="24384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UNIFORMS</a:t>
            </a:r>
            <a:endParaRPr/>
          </a:p>
        </p:txBody>
      </p:sp>
      <p:sp>
        <p:nvSpPr>
          <p:cNvPr id="156" name="Google Shape;156;p7"/>
          <p:cNvSpPr txBox="1"/>
          <p:nvPr/>
        </p:nvSpPr>
        <p:spPr>
          <a:xfrm>
            <a:off x="6629400" y="245364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POLO SHIRTS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5410200" y="3520440"/>
            <a:ext cx="20955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SUIT AND TIE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762000"/>
            <a:ext cx="3581400" cy="348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7109"/>
            <a:ext cx="4575048" cy="305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517" y="3429000"/>
            <a:ext cx="4995324" cy="333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/>
        </p:nvSpPr>
        <p:spPr>
          <a:xfrm>
            <a:off x="0" y="1143000"/>
            <a:ext cx="9144000" cy="4216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Poster file in pdf sized to 48x36 inches due to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Molly.marks@unlv.edu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or before 4.16.25!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utilize the poster template that was provided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you as well as the YouTube video link 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slides from previous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poster workshops.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1">
  <a:themeElements>
    <a:clrScheme name="Custom 1">
      <a:dk1>
        <a:srgbClr val="000000"/>
      </a:dk1>
      <a:lt1>
        <a:srgbClr val="FFFFFF"/>
      </a:lt1>
      <a:dk2>
        <a:srgbClr val="411414"/>
      </a:dk2>
      <a:lt2>
        <a:srgbClr val="7F7F7F"/>
      </a:lt2>
      <a:accent1>
        <a:srgbClr val="D98686"/>
      </a:accent1>
      <a:accent2>
        <a:srgbClr val="752525"/>
      </a:accent2>
      <a:accent3>
        <a:srgbClr val="595959"/>
      </a:accent3>
      <a:accent4>
        <a:srgbClr val="3F3F3F"/>
      </a:accent4>
      <a:accent5>
        <a:srgbClr val="E8B7B7"/>
      </a:accent5>
      <a:accent6>
        <a:srgbClr val="BFBFB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2013-01-04T21:20:13Z</dcterms:created>
  <dc:creator>oit</dc:creator>
</cp:coreProperties>
</file>