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sldIdLst>
    <p:sldId id="256" r:id="rId2"/>
    <p:sldId id="303" r:id="rId3"/>
    <p:sldId id="305" r:id="rId4"/>
    <p:sldId id="308" r:id="rId5"/>
    <p:sldId id="309" r:id="rId6"/>
    <p:sldId id="290" r:id="rId7"/>
    <p:sldId id="301" r:id="rId8"/>
    <p:sldId id="306" r:id="rId9"/>
    <p:sldId id="307" r:id="rId10"/>
    <p:sldId id="257" r:id="rId11"/>
    <p:sldId id="259" r:id="rId12"/>
    <p:sldId id="258" r:id="rId13"/>
    <p:sldId id="291" r:id="rId14"/>
    <p:sldId id="284" r:id="rId15"/>
    <p:sldId id="285" r:id="rId16"/>
    <p:sldId id="292" r:id="rId17"/>
    <p:sldId id="293" r:id="rId18"/>
    <p:sldId id="266" r:id="rId19"/>
    <p:sldId id="295" r:id="rId20"/>
    <p:sldId id="269" r:id="rId21"/>
    <p:sldId id="296" r:id="rId22"/>
    <p:sldId id="272" r:id="rId23"/>
    <p:sldId id="297" r:id="rId24"/>
    <p:sldId id="273" r:id="rId25"/>
    <p:sldId id="298" r:id="rId26"/>
    <p:sldId id="276" r:id="rId27"/>
    <p:sldId id="260" r:id="rId28"/>
    <p:sldId id="270" r:id="rId29"/>
    <p:sldId id="279" r:id="rId30"/>
    <p:sldId id="286" r:id="rId31"/>
    <p:sldId id="261" r:id="rId32"/>
    <p:sldId id="262" r:id="rId33"/>
    <p:sldId id="275" r:id="rId34"/>
    <p:sldId id="264" r:id="rId35"/>
    <p:sldId id="265" r:id="rId36"/>
    <p:sldId id="267" r:id="rId37"/>
    <p:sldId id="263" r:id="rId38"/>
    <p:sldId id="268" r:id="rId39"/>
    <p:sldId id="274" r:id="rId40"/>
    <p:sldId id="277" r:id="rId41"/>
    <p:sldId id="304" r:id="rId42"/>
    <p:sldId id="299" r:id="rId43"/>
    <p:sldId id="300" r:id="rId44"/>
  </p:sldIdLst>
  <p:sldSz cx="12192000" cy="6858000"/>
  <p:notesSz cx="6858000" cy="9144000"/>
  <p:defaultTex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00FF"/>
    <a:srgbClr val="17792D"/>
    <a:srgbClr val="165E61"/>
    <a:srgbClr val="E6E6E5"/>
    <a:srgbClr val="E7E6E5"/>
    <a:srgbClr val="EAE6E8"/>
    <a:srgbClr val="E6E0E0"/>
    <a:srgbClr val="15BE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401"/>
    <p:restoredTop sz="68235"/>
  </p:normalViewPr>
  <p:slideViewPr>
    <p:cSldViewPr snapToGrid="0">
      <p:cViewPr varScale="1">
        <p:scale>
          <a:sx n="90" d="100"/>
          <a:sy n="90" d="100"/>
        </p:scale>
        <p:origin x="90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D6E49F-2095-0B40-AFFF-DDA00854E507}" type="datetimeFigureOut">
              <a:rPr lang="en-BE" smtClean="0"/>
              <a:t>03/02/2026</a:t>
            </a:fld>
            <a:endParaRPr lang="en-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42266E-4AE0-3346-930D-BC097FD258CE}" type="slidenum">
              <a:rPr lang="en-BE" smtClean="0"/>
              <a:t>‹#›</a:t>
            </a:fld>
            <a:endParaRPr lang="en-BE"/>
          </a:p>
        </p:txBody>
      </p:sp>
    </p:spTree>
    <p:extLst>
      <p:ext uri="{BB962C8B-B14F-4D97-AF65-F5344CB8AC3E}">
        <p14:creationId xmlns:p14="http://schemas.microsoft.com/office/powerpoint/2010/main" val="3544223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42266E-4AE0-3346-930D-BC097FD258CE}" type="slidenum">
              <a:rPr lang="en-BE" smtClean="0"/>
              <a:t>4</a:t>
            </a:fld>
            <a:endParaRPr lang="en-BE"/>
          </a:p>
        </p:txBody>
      </p:sp>
    </p:spTree>
    <p:extLst>
      <p:ext uri="{BB962C8B-B14F-4D97-AF65-F5344CB8AC3E}">
        <p14:creationId xmlns:p14="http://schemas.microsoft.com/office/powerpoint/2010/main" val="10302066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effectLst/>
                <a:latin typeface="Times"/>
              </a:rPr>
              <a:t>Unit tests should add value to your</a:t>
            </a:r>
            <a:r>
              <a:rPr lang="en-GB" i="0" dirty="0">
                <a:effectLst/>
                <a:latin typeface="Times"/>
              </a:rPr>
              <a:t> </a:t>
            </a:r>
            <a:r>
              <a:rPr lang="en-GB" i="1" dirty="0">
                <a:effectLst/>
                <a:latin typeface="Times"/>
              </a:rPr>
              <a:t>project. To achieve this goal, you need to follow some essential rules, which I describe in</a:t>
            </a:r>
            <a:endParaRPr lang="en-GB" dirty="0">
              <a:effectLst/>
              <a:latin typeface="Times"/>
            </a:endParaRPr>
          </a:p>
          <a:p>
            <a:r>
              <a:rPr lang="en-GB" i="1" dirty="0">
                <a:effectLst/>
                <a:latin typeface="Times"/>
              </a:rPr>
              <a:t>this section.</a:t>
            </a:r>
            <a:endParaRPr lang="en-GB" dirty="0">
              <a:effectLst/>
              <a:latin typeface="Times"/>
            </a:endParaRPr>
          </a:p>
          <a:p>
            <a:endParaRPr lang="en-GB" dirty="0"/>
          </a:p>
          <a:p>
            <a:r>
              <a:rPr lang="en-GB" dirty="0"/>
              <a:t>The same high-quality requirements for the production code have to be valid for the unit test code. I’ll go even further. Ideally, there should be no distinction between production and test code—they are equal.</a:t>
            </a:r>
            <a:endParaRPr lang="en-BE" dirty="0"/>
          </a:p>
        </p:txBody>
      </p:sp>
      <p:sp>
        <p:nvSpPr>
          <p:cNvPr id="4" name="Slide Number Placeholder 3"/>
          <p:cNvSpPr>
            <a:spLocks noGrp="1"/>
          </p:cNvSpPr>
          <p:nvPr>
            <p:ph type="sldNum" sz="quarter" idx="5"/>
          </p:nvPr>
        </p:nvSpPr>
        <p:spPr/>
        <p:txBody>
          <a:bodyPr/>
          <a:lstStyle/>
          <a:p>
            <a:fld id="{9499C2D3-10A6-BA4A-A1A0-FEF31E4DC6A3}" type="slidenum">
              <a:rPr lang="en-BE" smtClean="0"/>
              <a:t>16</a:t>
            </a:fld>
            <a:endParaRPr lang="en-BE"/>
          </a:p>
        </p:txBody>
      </p:sp>
    </p:spTree>
    <p:extLst>
      <p:ext uri="{BB962C8B-B14F-4D97-AF65-F5344CB8AC3E}">
        <p14:creationId xmlns:p14="http://schemas.microsoft.com/office/powerpoint/2010/main" val="41278363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9499C2D3-10A6-BA4A-A1A0-FEF31E4DC6A3}" type="slidenum">
              <a:rPr lang="en-BE" smtClean="0"/>
              <a:t>17</a:t>
            </a:fld>
            <a:endParaRPr lang="en-BE"/>
          </a:p>
        </p:txBody>
      </p:sp>
    </p:spTree>
    <p:extLst>
      <p:ext uri="{BB962C8B-B14F-4D97-AF65-F5344CB8AC3E}">
        <p14:creationId xmlns:p14="http://schemas.microsoft.com/office/powerpoint/2010/main" val="30235658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9499C2D3-10A6-BA4A-A1A0-FEF31E4DC6A3}" type="slidenum">
              <a:rPr lang="en-BE" smtClean="0"/>
              <a:t>18</a:t>
            </a:fld>
            <a:endParaRPr lang="en-BE"/>
          </a:p>
        </p:txBody>
      </p:sp>
    </p:spTree>
    <p:extLst>
      <p:ext uri="{BB962C8B-B14F-4D97-AF65-F5344CB8AC3E}">
        <p14:creationId xmlns:p14="http://schemas.microsoft.com/office/powerpoint/2010/main" val="8821366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 you really expect that something could go wrong with such straightforward methods? These member functions are typically so simple that it would be foolish to write unit tests for them. Furthermore, usual getters and setters are implicitly tested by other and more important unit tests.</a:t>
            </a:r>
            <a:endParaRPr lang="en-BE" dirty="0"/>
          </a:p>
        </p:txBody>
      </p:sp>
      <p:sp>
        <p:nvSpPr>
          <p:cNvPr id="4" name="Slide Number Placeholder 3"/>
          <p:cNvSpPr>
            <a:spLocks noGrp="1"/>
          </p:cNvSpPr>
          <p:nvPr>
            <p:ph type="sldNum" sz="quarter" idx="5"/>
          </p:nvPr>
        </p:nvSpPr>
        <p:spPr/>
        <p:txBody>
          <a:bodyPr/>
          <a:lstStyle/>
          <a:p>
            <a:fld id="{9499C2D3-10A6-BA4A-A1A0-FEF31E4DC6A3}" type="slidenum">
              <a:rPr lang="en-BE" smtClean="0"/>
              <a:t>19</a:t>
            </a:fld>
            <a:endParaRPr lang="en-BE"/>
          </a:p>
        </p:txBody>
      </p:sp>
    </p:spTree>
    <p:extLst>
      <p:ext uri="{BB962C8B-B14F-4D97-AF65-F5344CB8AC3E}">
        <p14:creationId xmlns:p14="http://schemas.microsoft.com/office/powerpoint/2010/main" val="6909311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9499C2D3-10A6-BA4A-A1A0-FEF31E4DC6A3}" type="slidenum">
              <a:rPr lang="en-BE" smtClean="0"/>
              <a:t>20</a:t>
            </a:fld>
            <a:endParaRPr lang="en-BE"/>
          </a:p>
        </p:txBody>
      </p:sp>
    </p:spTree>
    <p:extLst>
      <p:ext uri="{BB962C8B-B14F-4D97-AF65-F5344CB8AC3E}">
        <p14:creationId xmlns:p14="http://schemas.microsoft.com/office/powerpoint/2010/main" val="3528791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9499C2D3-10A6-BA4A-A1A0-FEF31E4DC6A3}" type="slidenum">
              <a:rPr lang="en-BE" smtClean="0"/>
              <a:t>21</a:t>
            </a:fld>
            <a:endParaRPr lang="en-BE"/>
          </a:p>
        </p:txBody>
      </p:sp>
    </p:spTree>
    <p:extLst>
      <p:ext uri="{BB962C8B-B14F-4D97-AF65-F5344CB8AC3E}">
        <p14:creationId xmlns:p14="http://schemas.microsoft.com/office/powerpoint/2010/main" val="3317074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9499C2D3-10A6-BA4A-A1A0-FEF31E4DC6A3}" type="slidenum">
              <a:rPr lang="en-BE" smtClean="0"/>
              <a:t>22</a:t>
            </a:fld>
            <a:endParaRPr lang="en-BE"/>
          </a:p>
        </p:txBody>
      </p:sp>
    </p:spTree>
    <p:extLst>
      <p:ext uri="{BB962C8B-B14F-4D97-AF65-F5344CB8AC3E}">
        <p14:creationId xmlns:p14="http://schemas.microsoft.com/office/powerpoint/2010/main" val="6072861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9499C2D3-10A6-BA4A-A1A0-FEF31E4DC6A3}" type="slidenum">
              <a:rPr lang="en-BE" smtClean="0"/>
              <a:t>23</a:t>
            </a:fld>
            <a:endParaRPr lang="en-BE"/>
          </a:p>
        </p:txBody>
      </p:sp>
    </p:spTree>
    <p:extLst>
      <p:ext uri="{BB962C8B-B14F-4D97-AF65-F5344CB8AC3E}">
        <p14:creationId xmlns:p14="http://schemas.microsoft.com/office/powerpoint/2010/main" val="8203745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large set of input combinations and you will end up with an almost infinite number of test cases.</a:t>
            </a:r>
            <a:endParaRPr lang="en-BE" dirty="0"/>
          </a:p>
        </p:txBody>
      </p:sp>
      <p:sp>
        <p:nvSpPr>
          <p:cNvPr id="4" name="Slide Number Placeholder 3"/>
          <p:cNvSpPr>
            <a:spLocks noGrp="1"/>
          </p:cNvSpPr>
          <p:nvPr>
            <p:ph type="sldNum" sz="quarter" idx="5"/>
          </p:nvPr>
        </p:nvSpPr>
        <p:spPr/>
        <p:txBody>
          <a:bodyPr/>
          <a:lstStyle/>
          <a:p>
            <a:fld id="{9499C2D3-10A6-BA4A-A1A0-FEF31E4DC6A3}" type="slidenum">
              <a:rPr lang="en-BE" smtClean="0"/>
              <a:t>24</a:t>
            </a:fld>
            <a:endParaRPr lang="en-BE"/>
          </a:p>
        </p:txBody>
      </p:sp>
    </p:spTree>
    <p:extLst>
      <p:ext uri="{BB962C8B-B14F-4D97-AF65-F5344CB8AC3E}">
        <p14:creationId xmlns:p14="http://schemas.microsoft.com/office/powerpoint/2010/main" val="42665430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GB" dirty="0"/>
              <a:t>Let us use and example of the The bank interest calculator API with the following requirements</a:t>
            </a:r>
          </a:p>
          <a:p>
            <a:pPr marL="228600" indent="-228600">
              <a:buFont typeface="+mj-lt"/>
              <a:buAutoNum type="arabicPeriod"/>
            </a:pPr>
            <a:r>
              <a:rPr lang="en-GB" dirty="0"/>
              <a:t>The idea behind equivalence partitioning is that it is enough to pick only one value from each partition for testing. The hypothesis behind this technique is that if one condition/value in a partition passes a test, all others in the same partition will also pass.</a:t>
            </a:r>
          </a:p>
          <a:p>
            <a:pPr marL="228600" indent="-228600">
              <a:buFont typeface="+mj-lt"/>
              <a:buAutoNum type="arabicPeriod"/>
            </a:pPr>
            <a:r>
              <a:rPr lang="en-GB" dirty="0"/>
              <a:t>Likewise, if one condition/value in a partition fails, all other conditions/values in that partition will also fail. If there is more than one parameter, as in our case, appropriate combinations should be formed.</a:t>
            </a:r>
            <a:endParaRPr lang="en-BE" dirty="0"/>
          </a:p>
        </p:txBody>
      </p:sp>
      <p:sp>
        <p:nvSpPr>
          <p:cNvPr id="4" name="Slide Number Placeholder 3"/>
          <p:cNvSpPr>
            <a:spLocks noGrp="1"/>
          </p:cNvSpPr>
          <p:nvPr>
            <p:ph type="sldNum" sz="quarter" idx="5"/>
          </p:nvPr>
        </p:nvSpPr>
        <p:spPr/>
        <p:txBody>
          <a:bodyPr/>
          <a:lstStyle/>
          <a:p>
            <a:fld id="{9499C2D3-10A6-BA4A-A1A0-FEF31E4DC6A3}" type="slidenum">
              <a:rPr lang="en-BE" smtClean="0"/>
              <a:t>25</a:t>
            </a:fld>
            <a:endParaRPr lang="en-BE"/>
          </a:p>
        </p:txBody>
      </p:sp>
    </p:spTree>
    <p:extLst>
      <p:ext uri="{BB962C8B-B14F-4D97-AF65-F5344CB8AC3E}">
        <p14:creationId xmlns:p14="http://schemas.microsoft.com/office/powerpoint/2010/main" val="2927568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A042266E-4AE0-3346-930D-BC097FD258CE}" type="slidenum">
              <a:rPr lang="en-BE" smtClean="0"/>
              <a:t>6</a:t>
            </a:fld>
            <a:endParaRPr lang="en-BE"/>
          </a:p>
        </p:txBody>
      </p:sp>
    </p:spTree>
    <p:extLst>
      <p:ext uri="{BB962C8B-B14F-4D97-AF65-F5344CB8AC3E}">
        <p14:creationId xmlns:p14="http://schemas.microsoft.com/office/powerpoint/2010/main" val="651002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GB" dirty="0"/>
              <a:t>Now let us look at boundary value analysis</a:t>
            </a:r>
          </a:p>
          <a:p>
            <a:pPr marL="228600" indent="-228600">
              <a:buFont typeface="+mj-lt"/>
              <a:buAutoNum type="arabicPeriod"/>
            </a:pPr>
            <a:r>
              <a:rPr lang="en-GB" dirty="0"/>
              <a:t>Many software bugs can be traced back to difficulties in the border areas of the equivalence classes, for example at the transition between two valid equivalence classes, between a valid and an invalid equivalence class, or due to an extreme value that was not taken into account.</a:t>
            </a:r>
          </a:p>
          <a:p>
            <a:pPr marL="228600" indent="-228600">
              <a:buFont typeface="+mj-lt"/>
              <a:buAutoNum type="arabicPeriod"/>
            </a:pPr>
            <a:r>
              <a:rPr lang="en-GB" dirty="0"/>
              <a:t>The result of such an analysis is useful to select the input values of a numerical parameter for the tests: min, min+1, nominal, max-1, max</a:t>
            </a:r>
          </a:p>
          <a:p>
            <a:pPr marL="228600" indent="-228600">
              <a:buFont typeface="+mj-lt"/>
              <a:buAutoNum type="arabicPeriod"/>
            </a:pPr>
            <a:r>
              <a:rPr lang="en-GB" dirty="0"/>
              <a:t>If the boundary values are determined and tested for each equivalence partition, then very good test coverage can be achieved in practice with relatively little effort.</a:t>
            </a:r>
            <a:endParaRPr lang="en-BE" dirty="0"/>
          </a:p>
        </p:txBody>
      </p:sp>
      <p:sp>
        <p:nvSpPr>
          <p:cNvPr id="4" name="Slide Number Placeholder 3"/>
          <p:cNvSpPr>
            <a:spLocks noGrp="1"/>
          </p:cNvSpPr>
          <p:nvPr>
            <p:ph type="sldNum" sz="quarter" idx="5"/>
          </p:nvPr>
        </p:nvSpPr>
        <p:spPr/>
        <p:txBody>
          <a:bodyPr/>
          <a:lstStyle/>
          <a:p>
            <a:fld id="{9499C2D3-10A6-BA4A-A1A0-FEF31E4DC6A3}" type="slidenum">
              <a:rPr lang="en-BE" smtClean="0"/>
              <a:t>26</a:t>
            </a:fld>
            <a:endParaRPr lang="en-BE"/>
          </a:p>
        </p:txBody>
      </p:sp>
    </p:spTree>
    <p:extLst>
      <p:ext uri="{BB962C8B-B14F-4D97-AF65-F5344CB8AC3E}">
        <p14:creationId xmlns:p14="http://schemas.microsoft.com/office/powerpoint/2010/main" val="38778350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A042266E-4AE0-3346-930D-BC097FD258CE}" type="slidenum">
              <a:rPr lang="en-BE" smtClean="0"/>
              <a:t>28</a:t>
            </a:fld>
            <a:endParaRPr lang="en-BE"/>
          </a:p>
        </p:txBody>
      </p:sp>
    </p:spTree>
    <p:extLst>
      <p:ext uri="{BB962C8B-B14F-4D97-AF65-F5344CB8AC3E}">
        <p14:creationId xmlns:p14="http://schemas.microsoft.com/office/powerpoint/2010/main" val="4905552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333333"/>
                </a:solidFill>
                <a:effectLst/>
                <a:latin typeface="OpenSans"/>
              </a:rPr>
              <a:t>Finally it gives us the line numbers that did not have test cases. </a:t>
            </a:r>
          </a:p>
          <a:p>
            <a:pPr algn="l"/>
            <a:r>
              <a:rPr lang="en-GB" b="0" i="0" dirty="0">
                <a:solidFill>
                  <a:srgbClr val="333333"/>
                </a:solidFill>
                <a:effectLst/>
                <a:latin typeface="OpenSans"/>
              </a:rPr>
              <a:t>This info is critical because now we know where to concentrate our tests. </a:t>
            </a:r>
          </a:p>
          <a:p>
            <a:pPr algn="l"/>
            <a:r>
              <a:rPr lang="en-GB" b="0" i="0" dirty="0">
                <a:solidFill>
                  <a:srgbClr val="333333"/>
                </a:solidFill>
                <a:effectLst/>
                <a:latin typeface="OpenSans"/>
              </a:rPr>
              <a:t>We need to go write more test cases to cause those lines of code to be executed.</a:t>
            </a:r>
          </a:p>
          <a:p>
            <a:endParaRPr lang="en-BE" dirty="0"/>
          </a:p>
        </p:txBody>
      </p:sp>
      <p:sp>
        <p:nvSpPr>
          <p:cNvPr id="4" name="Slide Number Placeholder 3"/>
          <p:cNvSpPr>
            <a:spLocks noGrp="1"/>
          </p:cNvSpPr>
          <p:nvPr>
            <p:ph type="sldNum" sz="quarter" idx="5"/>
          </p:nvPr>
        </p:nvSpPr>
        <p:spPr/>
        <p:txBody>
          <a:bodyPr/>
          <a:lstStyle/>
          <a:p>
            <a:fld id="{A042266E-4AE0-3346-930D-BC097FD258CE}" type="slidenum">
              <a:rPr lang="en-BE" smtClean="0"/>
              <a:t>29</a:t>
            </a:fld>
            <a:endParaRPr lang="en-BE"/>
          </a:p>
        </p:txBody>
      </p:sp>
    </p:spTree>
    <p:extLst>
      <p:ext uri="{BB962C8B-B14F-4D97-AF65-F5344CB8AC3E}">
        <p14:creationId xmlns:p14="http://schemas.microsoft.com/office/powerpoint/2010/main" val="34239478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333333"/>
                </a:solidFill>
                <a:effectLst/>
                <a:latin typeface="OpenSans"/>
              </a:rPr>
              <a:t>100% test coverage only means that every line of code has been tested with some known good data. </a:t>
            </a:r>
          </a:p>
          <a:p>
            <a:pPr algn="l"/>
            <a:r>
              <a:rPr lang="en-GB" b="0" i="0" dirty="0">
                <a:solidFill>
                  <a:srgbClr val="333333"/>
                </a:solidFill>
                <a:effectLst/>
                <a:latin typeface="OpenSans"/>
              </a:rPr>
              <a:t>You can still pass bad data into your code and find bugs. </a:t>
            </a:r>
          </a:p>
          <a:p>
            <a:pPr algn="l"/>
            <a:r>
              <a:rPr lang="en-GB" b="0" i="0" dirty="0">
                <a:solidFill>
                  <a:srgbClr val="333333"/>
                </a:solidFill>
                <a:effectLst/>
                <a:latin typeface="OpenSans"/>
              </a:rPr>
              <a:t>So don't stop testing when your code cover reaches 100%. </a:t>
            </a:r>
          </a:p>
          <a:p>
            <a:pPr algn="l"/>
            <a:r>
              <a:rPr lang="en-GB" b="0" i="0" dirty="0">
                <a:solidFill>
                  <a:srgbClr val="333333"/>
                </a:solidFill>
                <a:effectLst/>
                <a:latin typeface="OpenSans"/>
              </a:rPr>
              <a:t>Keep challenging the integrity of your code with bad data and corner cases to make sure </a:t>
            </a:r>
          </a:p>
          <a:p>
            <a:pPr algn="l"/>
            <a:r>
              <a:rPr lang="en-GB" b="0" i="0" dirty="0">
                <a:solidFill>
                  <a:srgbClr val="333333"/>
                </a:solidFill>
                <a:effectLst/>
                <a:latin typeface="OpenSans"/>
              </a:rPr>
              <a:t>your code behaves as expected under both favourable and adverse conditions. </a:t>
            </a:r>
          </a:p>
          <a:p>
            <a:endParaRPr lang="en-BE" dirty="0"/>
          </a:p>
        </p:txBody>
      </p:sp>
      <p:sp>
        <p:nvSpPr>
          <p:cNvPr id="4" name="Slide Number Placeholder 3"/>
          <p:cNvSpPr>
            <a:spLocks noGrp="1"/>
          </p:cNvSpPr>
          <p:nvPr>
            <p:ph type="sldNum" sz="quarter" idx="5"/>
          </p:nvPr>
        </p:nvSpPr>
        <p:spPr/>
        <p:txBody>
          <a:bodyPr/>
          <a:lstStyle/>
          <a:p>
            <a:fld id="{A042266E-4AE0-3346-930D-BC097FD258CE}" type="slidenum">
              <a:rPr lang="en-BE" smtClean="0"/>
              <a:t>30</a:t>
            </a:fld>
            <a:endParaRPr lang="en-BE"/>
          </a:p>
        </p:txBody>
      </p:sp>
    </p:spTree>
    <p:extLst>
      <p:ext uri="{BB962C8B-B14F-4D97-AF65-F5344CB8AC3E}">
        <p14:creationId xmlns:p14="http://schemas.microsoft.com/office/powerpoint/2010/main" val="29940244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a:t>
            </a:r>
            <a:r>
              <a:rPr lang="en-BE" dirty="0"/>
              <a:t>e have a simple function foo with inputs - &gt; three booleans b1, b2, b3</a:t>
            </a:r>
          </a:p>
          <a:p>
            <a:r>
              <a:rPr lang="en-GB" dirty="0"/>
              <a:t>W</a:t>
            </a:r>
            <a:r>
              <a:rPr lang="en-BE" dirty="0"/>
              <a:t>e also have three if statements that manipulate the input</a:t>
            </a:r>
          </a:p>
        </p:txBody>
      </p:sp>
      <p:sp>
        <p:nvSpPr>
          <p:cNvPr id="4" name="Slide Number Placeholder 3"/>
          <p:cNvSpPr>
            <a:spLocks noGrp="1"/>
          </p:cNvSpPr>
          <p:nvPr>
            <p:ph type="sldNum" sz="quarter" idx="5"/>
          </p:nvPr>
        </p:nvSpPr>
        <p:spPr/>
        <p:txBody>
          <a:bodyPr/>
          <a:lstStyle/>
          <a:p>
            <a:fld id="{A042266E-4AE0-3346-930D-BC097FD258CE}" type="slidenum">
              <a:rPr lang="en-BE" smtClean="0"/>
              <a:t>31</a:t>
            </a:fld>
            <a:endParaRPr lang="en-BE"/>
          </a:p>
        </p:txBody>
      </p:sp>
    </p:spTree>
    <p:extLst>
      <p:ext uri="{BB962C8B-B14F-4D97-AF65-F5344CB8AC3E}">
        <p14:creationId xmlns:p14="http://schemas.microsoft.com/office/powerpoint/2010/main" val="34434317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t>
            </a:r>
            <a:r>
              <a:rPr lang="en-BE" dirty="0"/>
              <a:t>uppose we have a test case trying to assert if I call this function foo with </a:t>
            </a:r>
            <a:r>
              <a:rPr lang="en-BE" sz="1200" dirty="0">
                <a:latin typeface="Courier" pitchFamily="2" charset="0"/>
              </a:rPr>
              <a:t>ASSERT foo(0, true, true, true) </a:t>
            </a:r>
            <a:endParaRPr lang="en-BE" dirty="0"/>
          </a:p>
        </p:txBody>
      </p:sp>
      <p:sp>
        <p:nvSpPr>
          <p:cNvPr id="4" name="Slide Number Placeholder 3"/>
          <p:cNvSpPr>
            <a:spLocks noGrp="1"/>
          </p:cNvSpPr>
          <p:nvPr>
            <p:ph type="sldNum" sz="quarter" idx="5"/>
          </p:nvPr>
        </p:nvSpPr>
        <p:spPr/>
        <p:txBody>
          <a:bodyPr/>
          <a:lstStyle/>
          <a:p>
            <a:fld id="{A042266E-4AE0-3346-930D-BC097FD258CE}" type="slidenum">
              <a:rPr lang="en-BE" smtClean="0"/>
              <a:t>32</a:t>
            </a:fld>
            <a:endParaRPr lang="en-BE"/>
          </a:p>
        </p:txBody>
      </p:sp>
    </p:spTree>
    <p:extLst>
      <p:ext uri="{BB962C8B-B14F-4D97-AF65-F5344CB8AC3E}">
        <p14:creationId xmlns:p14="http://schemas.microsoft.com/office/powerpoint/2010/main" val="6859546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BE" dirty="0"/>
              <a:t>All the lines of this code will be executed, and hence we have 100% coverage</a:t>
            </a:r>
          </a:p>
          <a:p>
            <a:pPr marL="0" marR="0" lvl="0" indent="0" algn="l" defTabSz="914400" rtl="0" eaLnBrk="1" fontAlgn="auto" latinLnBrk="0" hangingPunct="1">
              <a:lnSpc>
                <a:spcPct val="100000"/>
              </a:lnSpc>
              <a:spcBef>
                <a:spcPts val="0"/>
              </a:spcBef>
              <a:spcAft>
                <a:spcPts val="0"/>
              </a:spcAft>
              <a:buClrTx/>
              <a:buSzTx/>
              <a:buFontTx/>
              <a:buNone/>
              <a:tabLst/>
              <a:defRPr/>
            </a:pPr>
            <a:r>
              <a:rPr lang="en-BE" dirty="0"/>
              <a:t>If I change one of the </a:t>
            </a:r>
          </a:p>
          <a:p>
            <a:endParaRPr lang="en-BE" dirty="0"/>
          </a:p>
        </p:txBody>
      </p:sp>
      <p:sp>
        <p:nvSpPr>
          <p:cNvPr id="4" name="Slide Number Placeholder 3"/>
          <p:cNvSpPr>
            <a:spLocks noGrp="1"/>
          </p:cNvSpPr>
          <p:nvPr>
            <p:ph type="sldNum" sz="quarter" idx="5"/>
          </p:nvPr>
        </p:nvSpPr>
        <p:spPr/>
        <p:txBody>
          <a:bodyPr/>
          <a:lstStyle/>
          <a:p>
            <a:fld id="{A042266E-4AE0-3346-930D-BC097FD258CE}" type="slidenum">
              <a:rPr lang="en-BE" smtClean="0"/>
              <a:t>33</a:t>
            </a:fld>
            <a:endParaRPr lang="en-BE"/>
          </a:p>
        </p:txBody>
      </p:sp>
    </p:spTree>
    <p:extLst>
      <p:ext uri="{BB962C8B-B14F-4D97-AF65-F5344CB8AC3E}">
        <p14:creationId xmlns:p14="http://schemas.microsoft.com/office/powerpoint/2010/main" val="3704741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BE" dirty="0"/>
              <a:t>All the lines of this code will be executed, and hence we have 100% coverage</a:t>
            </a:r>
          </a:p>
          <a:p>
            <a:pPr marL="0" marR="0" lvl="0" indent="0" algn="l" defTabSz="914400" rtl="0" eaLnBrk="1" fontAlgn="auto" latinLnBrk="0" hangingPunct="1">
              <a:lnSpc>
                <a:spcPct val="100000"/>
              </a:lnSpc>
              <a:spcBef>
                <a:spcPts val="0"/>
              </a:spcBef>
              <a:spcAft>
                <a:spcPts val="0"/>
              </a:spcAft>
              <a:buClrTx/>
              <a:buSzTx/>
              <a:buFontTx/>
              <a:buNone/>
              <a:tabLst/>
              <a:defRPr/>
            </a:pPr>
            <a:r>
              <a:rPr lang="en-BE" dirty="0"/>
              <a:t>If I change one of the </a:t>
            </a:r>
          </a:p>
          <a:p>
            <a:endParaRPr lang="en-BE" dirty="0"/>
          </a:p>
        </p:txBody>
      </p:sp>
      <p:sp>
        <p:nvSpPr>
          <p:cNvPr id="4" name="Slide Number Placeholder 3"/>
          <p:cNvSpPr>
            <a:spLocks noGrp="1"/>
          </p:cNvSpPr>
          <p:nvPr>
            <p:ph type="sldNum" sz="quarter" idx="5"/>
          </p:nvPr>
        </p:nvSpPr>
        <p:spPr/>
        <p:txBody>
          <a:bodyPr/>
          <a:lstStyle/>
          <a:p>
            <a:fld id="{A042266E-4AE0-3346-930D-BC097FD258CE}" type="slidenum">
              <a:rPr lang="en-BE" smtClean="0"/>
              <a:t>34</a:t>
            </a:fld>
            <a:endParaRPr lang="en-BE"/>
          </a:p>
        </p:txBody>
      </p:sp>
    </p:spTree>
    <p:extLst>
      <p:ext uri="{BB962C8B-B14F-4D97-AF65-F5344CB8AC3E}">
        <p14:creationId xmlns:p14="http://schemas.microsoft.com/office/powerpoint/2010/main" val="564916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BE" dirty="0"/>
              <a:t>Branch every condition. </a:t>
            </a:r>
          </a:p>
          <a:p>
            <a:r>
              <a:rPr lang="en-GB" dirty="0"/>
              <a:t>All the different states of the condition (true or false) need to be tested.</a:t>
            </a:r>
            <a:endParaRPr lang="en-BE" dirty="0"/>
          </a:p>
          <a:p>
            <a:r>
              <a:rPr lang="en-GB" dirty="0"/>
              <a:t>T</a:t>
            </a:r>
            <a:r>
              <a:rPr lang="en-BE" dirty="0"/>
              <a:t>he TC needs to go inside the if and inside the else.</a:t>
            </a:r>
          </a:p>
          <a:p>
            <a:r>
              <a:rPr lang="en-BE" dirty="0"/>
              <a:t>In this case, we only have the only if and no else. </a:t>
            </a:r>
          </a:p>
        </p:txBody>
      </p:sp>
      <p:sp>
        <p:nvSpPr>
          <p:cNvPr id="4" name="Slide Number Placeholder 3"/>
          <p:cNvSpPr>
            <a:spLocks noGrp="1"/>
          </p:cNvSpPr>
          <p:nvPr>
            <p:ph type="sldNum" sz="quarter" idx="5"/>
          </p:nvPr>
        </p:nvSpPr>
        <p:spPr/>
        <p:txBody>
          <a:bodyPr/>
          <a:lstStyle/>
          <a:p>
            <a:fld id="{A042266E-4AE0-3346-930D-BC097FD258CE}" type="slidenum">
              <a:rPr lang="en-BE" smtClean="0"/>
              <a:t>35</a:t>
            </a:fld>
            <a:endParaRPr lang="en-BE"/>
          </a:p>
        </p:txBody>
      </p:sp>
    </p:spTree>
    <p:extLst>
      <p:ext uri="{BB962C8B-B14F-4D97-AF65-F5344CB8AC3E}">
        <p14:creationId xmlns:p14="http://schemas.microsoft.com/office/powerpoint/2010/main" val="16217680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A042266E-4AE0-3346-930D-BC097FD258CE}" type="slidenum">
              <a:rPr lang="en-BE" smtClean="0"/>
              <a:t>36</a:t>
            </a:fld>
            <a:endParaRPr lang="en-BE"/>
          </a:p>
        </p:txBody>
      </p:sp>
    </p:spTree>
    <p:extLst>
      <p:ext uri="{BB962C8B-B14F-4D97-AF65-F5344CB8AC3E}">
        <p14:creationId xmlns:p14="http://schemas.microsoft.com/office/powerpoint/2010/main" val="2646010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case is probably the most consequential failure in the history of software development. The medical accelerator disaster. </a:t>
            </a:r>
            <a:r>
              <a:rPr lang="en-GB" i="0" dirty="0">
                <a:effectLst/>
                <a:latin typeface="Helvetica" pitchFamily="2" charset="0"/>
              </a:rPr>
              <a:t>Due to </a:t>
            </a:r>
          </a:p>
          <a:p>
            <a:pPr marL="171450" indent="-171450">
              <a:buFont typeface="Arial" panose="020B0604020202020204" pitchFamily="34" charset="0"/>
              <a:buChar char="•"/>
            </a:pPr>
            <a:r>
              <a:rPr lang="en-GB" i="0" dirty="0">
                <a:effectLst/>
                <a:latin typeface="Helvetica" pitchFamily="2" charset="0"/>
              </a:rPr>
              <a:t>bugs in the control software, </a:t>
            </a:r>
          </a:p>
          <a:p>
            <a:pPr marL="171450" indent="-171450">
              <a:buFont typeface="Arial" panose="020B0604020202020204" pitchFamily="34" charset="0"/>
              <a:buChar char="•"/>
            </a:pPr>
            <a:r>
              <a:rPr lang="en-GB" i="0" dirty="0">
                <a:effectLst/>
                <a:latin typeface="Helvetica" pitchFamily="2" charset="0"/>
              </a:rPr>
              <a:t>an insufficient quality assurance process, and </a:t>
            </a:r>
          </a:p>
          <a:p>
            <a:pPr marL="171450" indent="-171450">
              <a:buFont typeface="Arial" panose="020B0604020202020204" pitchFamily="34" charset="0"/>
              <a:buChar char="•"/>
            </a:pPr>
            <a:r>
              <a:rPr lang="en-GB" i="0" dirty="0">
                <a:effectLst/>
                <a:latin typeface="Helvetica" pitchFamily="2" charset="0"/>
              </a:rPr>
              <a:t>other deficiencies, </a:t>
            </a:r>
          </a:p>
          <a:p>
            <a:pPr marL="171450" indent="-171450">
              <a:buFont typeface="Arial" panose="020B0604020202020204" pitchFamily="34" charset="0"/>
              <a:buChar char="•"/>
            </a:pPr>
            <a:r>
              <a:rPr lang="en-GB" i="0" dirty="0">
                <a:effectLst/>
                <a:latin typeface="Helvetica" pitchFamily="2" charset="0"/>
              </a:rPr>
              <a:t>three patients lost their lives caused due to radiation overdoses. </a:t>
            </a:r>
          </a:p>
          <a:p>
            <a:pPr marL="171450" indent="-171450">
              <a:buFont typeface="Arial" panose="020B0604020202020204" pitchFamily="34" charset="0"/>
              <a:buChar char="•"/>
            </a:pPr>
            <a:endParaRPr lang="en-GB" i="0" dirty="0">
              <a:effectLst/>
              <a:latin typeface="Helvetica" pitchFamily="2" charset="0"/>
            </a:endParaRPr>
          </a:p>
          <a:p>
            <a:pPr marL="0" indent="0">
              <a:buFont typeface="Arial" panose="020B0604020202020204" pitchFamily="34" charset="0"/>
              <a:buNone/>
            </a:pPr>
            <a:r>
              <a:rPr lang="en-GB" dirty="0"/>
              <a:t>An analysis of this case determined that, among other things, the software was written by only one person who was also responsible for the tests.</a:t>
            </a:r>
            <a:endParaRPr lang="en-BE" dirty="0"/>
          </a:p>
        </p:txBody>
      </p:sp>
      <p:sp>
        <p:nvSpPr>
          <p:cNvPr id="4" name="Slide Number Placeholder 3"/>
          <p:cNvSpPr>
            <a:spLocks noGrp="1"/>
          </p:cNvSpPr>
          <p:nvPr>
            <p:ph type="sldNum" sz="quarter" idx="5"/>
          </p:nvPr>
        </p:nvSpPr>
        <p:spPr/>
        <p:txBody>
          <a:bodyPr/>
          <a:lstStyle/>
          <a:p>
            <a:fld id="{9499C2D3-10A6-BA4A-A1A0-FEF31E4DC6A3}" type="slidenum">
              <a:rPr lang="en-BE" smtClean="0"/>
              <a:t>7</a:t>
            </a:fld>
            <a:endParaRPr lang="en-BE"/>
          </a:p>
        </p:txBody>
      </p:sp>
    </p:spTree>
    <p:extLst>
      <p:ext uri="{BB962C8B-B14F-4D97-AF65-F5344CB8AC3E}">
        <p14:creationId xmlns:p14="http://schemas.microsoft.com/office/powerpoint/2010/main" val="26739757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BE" dirty="0"/>
              <a:t>As you can see, conditionals (and loops) make path coverage hard. We need to write a lot of tests</a:t>
            </a:r>
          </a:p>
          <a:p>
            <a:r>
              <a:rPr lang="en-BE" dirty="0"/>
              <a:t>We get an exponential number of paths on the number of conditionals tests. </a:t>
            </a:r>
          </a:p>
          <a:p>
            <a:r>
              <a:rPr lang="en-BE" dirty="0"/>
              <a:t>This is going to be very costly to test, but on the other hand, it could be that a bug is hidden in one of the paths</a:t>
            </a:r>
          </a:p>
          <a:p>
            <a:r>
              <a:rPr lang="en-BE" dirty="0"/>
              <a:t>We need path coverage to find certain bugs</a:t>
            </a:r>
          </a:p>
        </p:txBody>
      </p:sp>
      <p:sp>
        <p:nvSpPr>
          <p:cNvPr id="4" name="Slide Number Placeholder 3"/>
          <p:cNvSpPr>
            <a:spLocks noGrp="1"/>
          </p:cNvSpPr>
          <p:nvPr>
            <p:ph type="sldNum" sz="quarter" idx="5"/>
          </p:nvPr>
        </p:nvSpPr>
        <p:spPr/>
        <p:txBody>
          <a:bodyPr/>
          <a:lstStyle/>
          <a:p>
            <a:fld id="{A042266E-4AE0-3346-930D-BC097FD258CE}" type="slidenum">
              <a:rPr lang="en-BE" smtClean="0"/>
              <a:t>38</a:t>
            </a:fld>
            <a:endParaRPr lang="en-BE"/>
          </a:p>
        </p:txBody>
      </p:sp>
    </p:spTree>
    <p:extLst>
      <p:ext uri="{BB962C8B-B14F-4D97-AF65-F5344CB8AC3E}">
        <p14:creationId xmlns:p14="http://schemas.microsoft.com/office/powerpoint/2010/main" val="16495002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A042266E-4AE0-3346-930D-BC097FD258CE}" type="slidenum">
              <a:rPr lang="en-BE" smtClean="0"/>
              <a:t>39</a:t>
            </a:fld>
            <a:endParaRPr lang="en-BE"/>
          </a:p>
        </p:txBody>
      </p:sp>
    </p:spTree>
    <p:extLst>
      <p:ext uri="{BB962C8B-B14F-4D97-AF65-F5344CB8AC3E}">
        <p14:creationId xmlns:p14="http://schemas.microsoft.com/office/powerpoint/2010/main" val="38002728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The TDD Cycle</a:t>
            </a:r>
            <a:endParaRPr lang="en-GB" b="0" dirty="0"/>
          </a:p>
          <a:p>
            <a:pPr marL="171450" indent="-171450">
              <a:buFont typeface="Arial" panose="020B0604020202020204" pitchFamily="34" charset="0"/>
              <a:buChar char="•"/>
            </a:pPr>
            <a:r>
              <a:rPr lang="en-GB" b="1" dirty="0"/>
              <a:t>Step 1</a:t>
            </a:r>
            <a:r>
              <a:rPr lang="en-GB" dirty="0"/>
              <a:t>: Write a test that defines a function or improvements of a function.</a:t>
            </a:r>
          </a:p>
          <a:p>
            <a:pPr marL="171450" indent="-171450">
              <a:buFont typeface="Arial" panose="020B0604020202020204" pitchFamily="34" charset="0"/>
              <a:buChar char="•"/>
            </a:pPr>
            <a:r>
              <a:rPr lang="en-GB" b="1" dirty="0"/>
              <a:t>Step 2</a:t>
            </a:r>
            <a:r>
              <a:rPr lang="en-GB" dirty="0"/>
              <a:t>: Run the test and see it fail (this ensures the test is working and the feature isn't implemented yet).</a:t>
            </a:r>
          </a:p>
          <a:p>
            <a:pPr marL="171450" indent="-171450">
              <a:buFont typeface="Arial" panose="020B0604020202020204" pitchFamily="34" charset="0"/>
              <a:buChar char="•"/>
            </a:pPr>
            <a:r>
              <a:rPr lang="en-GB" b="1" dirty="0"/>
              <a:t>Step 3</a:t>
            </a:r>
            <a:r>
              <a:rPr lang="en-GB" dirty="0"/>
              <a:t>: Write the simplest possible code to pass the test.</a:t>
            </a:r>
          </a:p>
          <a:p>
            <a:pPr marL="171450" indent="-171450">
              <a:buFont typeface="Arial" panose="020B0604020202020204" pitchFamily="34" charset="0"/>
              <a:buChar char="•"/>
            </a:pPr>
            <a:r>
              <a:rPr lang="en-GB" b="1" dirty="0"/>
              <a:t>Step 4</a:t>
            </a:r>
            <a:r>
              <a:rPr lang="en-GB" dirty="0"/>
              <a:t>: Refactor the code while keeping the tests green.</a:t>
            </a:r>
          </a:p>
          <a:p>
            <a:pPr marL="171450" indent="-171450">
              <a:buFont typeface="Arial" panose="020B0604020202020204" pitchFamily="34" charset="0"/>
              <a:buChar char="•"/>
            </a:pPr>
            <a:r>
              <a:rPr lang="en-GB" b="1" dirty="0"/>
              <a:t>Step 5</a:t>
            </a:r>
            <a:r>
              <a:rPr lang="en-GB" dirty="0"/>
              <a:t>: Repeat for each new feature or function.</a:t>
            </a:r>
          </a:p>
          <a:p>
            <a:pPr marL="171450" indent="-171450" algn="l">
              <a:buFont typeface="Arial" panose="020B0604020202020204" pitchFamily="34" charset="0"/>
              <a:buChar char="•"/>
            </a:pPr>
            <a:endParaRPr lang="en-GB" b="0" i="0" dirty="0">
              <a:solidFill>
                <a:srgbClr val="333333"/>
              </a:solidFill>
              <a:effectLst/>
              <a:latin typeface="OpenSans"/>
            </a:endParaRPr>
          </a:p>
          <a:p>
            <a:endParaRPr lang="en-BE" dirty="0"/>
          </a:p>
        </p:txBody>
      </p:sp>
      <p:sp>
        <p:nvSpPr>
          <p:cNvPr id="4" name="Slide Number Placeholder 3"/>
          <p:cNvSpPr>
            <a:spLocks noGrp="1"/>
          </p:cNvSpPr>
          <p:nvPr>
            <p:ph type="sldNum" sz="quarter" idx="5"/>
          </p:nvPr>
        </p:nvSpPr>
        <p:spPr/>
        <p:txBody>
          <a:bodyPr/>
          <a:lstStyle/>
          <a:p>
            <a:fld id="{A042266E-4AE0-3346-930D-BC097FD258CE}" type="slidenum">
              <a:rPr lang="en-BE" smtClean="0"/>
              <a:t>40</a:t>
            </a:fld>
            <a:endParaRPr lang="en-BE"/>
          </a:p>
        </p:txBody>
      </p:sp>
    </p:spTree>
    <p:extLst>
      <p:ext uri="{BB962C8B-B14F-4D97-AF65-F5344CB8AC3E}">
        <p14:creationId xmlns:p14="http://schemas.microsoft.com/office/powerpoint/2010/main" val="35044220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several different unit test frameworks available for C++ development, for example, </a:t>
            </a:r>
            <a:r>
              <a:rPr lang="en-GB" dirty="0" err="1"/>
              <a:t>CppUnit</a:t>
            </a:r>
            <a:r>
              <a:rPr lang="en-GB" dirty="0"/>
              <a:t>, </a:t>
            </a:r>
            <a:r>
              <a:rPr lang="en-GB" dirty="0" err="1"/>
              <a:t>Boost.Test</a:t>
            </a:r>
            <a:r>
              <a:rPr lang="en-GB" dirty="0"/>
              <a:t>, CUTE, Google Test, Catch respectively Catch2, and a couple more.</a:t>
            </a:r>
          </a:p>
          <a:p>
            <a:endParaRPr lang="en-GB" dirty="0"/>
          </a:p>
          <a:p>
            <a:endParaRPr lang="en-BE" dirty="0"/>
          </a:p>
        </p:txBody>
      </p:sp>
      <p:sp>
        <p:nvSpPr>
          <p:cNvPr id="4" name="Slide Number Placeholder 3"/>
          <p:cNvSpPr>
            <a:spLocks noGrp="1"/>
          </p:cNvSpPr>
          <p:nvPr>
            <p:ph type="sldNum" sz="quarter" idx="5"/>
          </p:nvPr>
        </p:nvSpPr>
        <p:spPr/>
        <p:txBody>
          <a:bodyPr/>
          <a:lstStyle/>
          <a:p>
            <a:fld id="{9499C2D3-10A6-BA4A-A1A0-FEF31E4DC6A3}" type="slidenum">
              <a:rPr lang="en-BE" smtClean="0"/>
              <a:t>41</a:t>
            </a:fld>
            <a:endParaRPr lang="en-BE"/>
          </a:p>
        </p:txBody>
      </p:sp>
    </p:spTree>
    <p:extLst>
      <p:ext uri="{BB962C8B-B14F-4D97-AF65-F5344CB8AC3E}">
        <p14:creationId xmlns:p14="http://schemas.microsoft.com/office/powerpoint/2010/main" val="2305148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lgn="l">
              <a:buFont typeface="+mj-lt"/>
              <a:buAutoNum type="arabicPeriod"/>
            </a:pPr>
            <a:endParaRPr lang="en-BE" dirty="0"/>
          </a:p>
        </p:txBody>
      </p:sp>
      <p:sp>
        <p:nvSpPr>
          <p:cNvPr id="4" name="Slide Number Placeholder 3"/>
          <p:cNvSpPr>
            <a:spLocks noGrp="1"/>
          </p:cNvSpPr>
          <p:nvPr>
            <p:ph type="sldNum" sz="quarter" idx="5"/>
          </p:nvPr>
        </p:nvSpPr>
        <p:spPr/>
        <p:txBody>
          <a:bodyPr/>
          <a:lstStyle/>
          <a:p>
            <a:fld id="{A042266E-4AE0-3346-930D-BC097FD258CE}" type="slidenum">
              <a:rPr lang="en-BE" smtClean="0"/>
              <a:t>10</a:t>
            </a:fld>
            <a:endParaRPr lang="en-BE"/>
          </a:p>
        </p:txBody>
      </p:sp>
    </p:spTree>
    <p:extLst>
      <p:ext uri="{BB962C8B-B14F-4D97-AF65-F5344CB8AC3E}">
        <p14:creationId xmlns:p14="http://schemas.microsoft.com/office/powerpoint/2010/main" val="421783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BE" dirty="0"/>
              <a:t>In this lab, we are going to focus on unit testing</a:t>
            </a:r>
          </a:p>
          <a:p>
            <a:r>
              <a:rPr lang="en-GB" b="0" i="0" dirty="0">
                <a:solidFill>
                  <a:srgbClr val="202124"/>
                </a:solidFill>
                <a:effectLst/>
                <a:latin typeface="Roboto" panose="020F0502020204030204" pitchFamily="34" charset="0"/>
              </a:rPr>
              <a:t>In unit testing, the focus is on</a:t>
            </a:r>
            <a:r>
              <a:rPr lang="en-GB" b="1" i="0" dirty="0">
                <a:solidFill>
                  <a:srgbClr val="202124"/>
                </a:solidFill>
                <a:effectLst/>
                <a:latin typeface="Roboto" panose="02000000000000000000" pitchFamily="2" charset="0"/>
              </a:rPr>
              <a:t> the smallest testable parts of an application, called units (an example is a method)</a:t>
            </a:r>
            <a:endParaRPr lang="en-BE" dirty="0"/>
          </a:p>
        </p:txBody>
      </p:sp>
      <p:sp>
        <p:nvSpPr>
          <p:cNvPr id="4" name="Slide Number Placeholder 3"/>
          <p:cNvSpPr>
            <a:spLocks noGrp="1"/>
          </p:cNvSpPr>
          <p:nvPr>
            <p:ph type="sldNum" sz="quarter" idx="5"/>
          </p:nvPr>
        </p:nvSpPr>
        <p:spPr/>
        <p:txBody>
          <a:bodyPr/>
          <a:lstStyle/>
          <a:p>
            <a:fld id="{A042266E-4AE0-3346-930D-BC097FD258CE}" type="slidenum">
              <a:rPr lang="en-BE" smtClean="0"/>
              <a:t>11</a:t>
            </a:fld>
            <a:endParaRPr lang="en-BE"/>
          </a:p>
        </p:txBody>
      </p:sp>
    </p:spTree>
    <p:extLst>
      <p:ext uri="{BB962C8B-B14F-4D97-AF65-F5344CB8AC3E}">
        <p14:creationId xmlns:p14="http://schemas.microsoft.com/office/powerpoint/2010/main" val="1716964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BE" dirty="0"/>
              <a:t>The different testing techniques like Unit tests, Integration tests, system tests, and acceptance tests use dynamic testing.</a:t>
            </a:r>
          </a:p>
          <a:p>
            <a:pPr marL="228600" indent="-228600">
              <a:buFont typeface="+mj-lt"/>
              <a:buAutoNum type="arabicPeriod"/>
            </a:pPr>
            <a:r>
              <a:rPr lang="en-GB" dirty="0"/>
              <a:t>The pyramid shape, of course, is no coincidence. The message behind it is that you should have many more low-level unit tests (approximately 100% code coverage) than any other kind of tests. But why is that?</a:t>
            </a:r>
            <a:endParaRPr lang="en-BE" dirty="0"/>
          </a:p>
          <a:p>
            <a:pPr marL="228600" indent="-228600">
              <a:buFont typeface="+mj-lt"/>
              <a:buAutoNum type="arabicPeriod"/>
            </a:pPr>
            <a:r>
              <a:rPr lang="en-GB" dirty="0"/>
              <a:t>Experience has shown that the total costs regarding implementation and maintenance of tests increase toward the top of the pyramid.</a:t>
            </a:r>
          </a:p>
          <a:p>
            <a:pPr marL="228600" indent="-228600">
              <a:buFont typeface="+mj-lt"/>
              <a:buAutoNum type="arabicPeriod"/>
            </a:pPr>
            <a:r>
              <a:rPr lang="en-GB" dirty="0"/>
              <a:t>Large system tests and manual user acceptance tests are usually complex, often require extensive organization, and cannot be automated easily. For instance, an automated UI test is hard to write, often fragile, and relatively slow.</a:t>
            </a:r>
            <a:endParaRPr lang="en-BE" dirty="0"/>
          </a:p>
          <a:p>
            <a:endParaRPr lang="en-BE" dirty="0"/>
          </a:p>
        </p:txBody>
      </p:sp>
      <p:sp>
        <p:nvSpPr>
          <p:cNvPr id="4" name="Slide Number Placeholder 3"/>
          <p:cNvSpPr>
            <a:spLocks noGrp="1"/>
          </p:cNvSpPr>
          <p:nvPr>
            <p:ph type="sldNum" sz="quarter" idx="5"/>
          </p:nvPr>
        </p:nvSpPr>
        <p:spPr/>
        <p:txBody>
          <a:bodyPr/>
          <a:lstStyle/>
          <a:p>
            <a:fld id="{9499C2D3-10A6-BA4A-A1A0-FEF31E4DC6A3}" type="slidenum">
              <a:rPr lang="en-BE" smtClean="0"/>
              <a:t>12</a:t>
            </a:fld>
            <a:endParaRPr lang="en-BE"/>
          </a:p>
        </p:txBody>
      </p:sp>
    </p:spTree>
    <p:extLst>
      <p:ext uri="{BB962C8B-B14F-4D97-AF65-F5344CB8AC3E}">
        <p14:creationId xmlns:p14="http://schemas.microsoft.com/office/powerpoint/2010/main" val="2844037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9499C2D3-10A6-BA4A-A1A0-FEF31E4DC6A3}" type="slidenum">
              <a:rPr lang="en-BE" smtClean="0"/>
              <a:t>13</a:t>
            </a:fld>
            <a:endParaRPr lang="en-BE"/>
          </a:p>
        </p:txBody>
      </p:sp>
    </p:spTree>
    <p:extLst>
      <p:ext uri="{BB962C8B-B14F-4D97-AF65-F5344CB8AC3E}">
        <p14:creationId xmlns:p14="http://schemas.microsoft.com/office/powerpoint/2010/main" val="1340412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333333"/>
                </a:solidFill>
                <a:effectLst/>
                <a:latin typeface="OpenSans"/>
              </a:rPr>
              <a:t>Let's take a look at an example test case. </a:t>
            </a:r>
          </a:p>
          <a:p>
            <a:pPr algn="l"/>
            <a:r>
              <a:rPr lang="en-GB" b="0" i="0" dirty="0">
                <a:solidFill>
                  <a:srgbClr val="333333"/>
                </a:solidFill>
                <a:effectLst/>
                <a:latin typeface="OpenSans"/>
              </a:rPr>
              <a:t>In this example, we’re going to use a common programming construct know as a stack</a:t>
            </a:r>
          </a:p>
          <a:p>
            <a:pPr algn="l"/>
            <a:endParaRPr lang="en-GB" b="0" i="0" dirty="0">
              <a:solidFill>
                <a:srgbClr val="333333"/>
              </a:solidFill>
              <a:effectLst/>
              <a:latin typeface="OpenSans"/>
            </a:endParaRPr>
          </a:p>
          <a:p>
            <a:pPr algn="l"/>
            <a:endParaRPr lang="en-GB" b="0" i="0" dirty="0">
              <a:solidFill>
                <a:srgbClr val="333333"/>
              </a:solidFill>
              <a:effectLst/>
              <a:latin typeface="OpenSans"/>
            </a:endParaRPr>
          </a:p>
          <a:p>
            <a:pPr algn="l"/>
            <a:endParaRPr lang="en-GB" b="0" i="0" dirty="0">
              <a:solidFill>
                <a:srgbClr val="333333"/>
              </a:solidFill>
              <a:effectLst/>
              <a:latin typeface="OpenSans"/>
            </a:endParaRPr>
          </a:p>
          <a:p>
            <a:pPr algn="l"/>
            <a:endParaRPr lang="en-GB" b="0" i="0" dirty="0">
              <a:solidFill>
                <a:srgbClr val="333333"/>
              </a:solidFill>
              <a:effectLst/>
              <a:latin typeface="OpenSans"/>
            </a:endParaRPr>
          </a:p>
          <a:p>
            <a:pPr algn="l"/>
            <a:endParaRPr lang="en-GB" b="0" i="0" dirty="0">
              <a:solidFill>
                <a:srgbClr val="333333"/>
              </a:solidFill>
              <a:effectLst/>
              <a:latin typeface="OpenSans"/>
            </a:endParaRPr>
          </a:p>
          <a:p>
            <a:endParaRPr lang="en-BE" dirty="0"/>
          </a:p>
        </p:txBody>
      </p:sp>
      <p:sp>
        <p:nvSpPr>
          <p:cNvPr id="4" name="Slide Number Placeholder 3"/>
          <p:cNvSpPr>
            <a:spLocks noGrp="1"/>
          </p:cNvSpPr>
          <p:nvPr>
            <p:ph type="sldNum" sz="quarter" idx="5"/>
          </p:nvPr>
        </p:nvSpPr>
        <p:spPr/>
        <p:txBody>
          <a:bodyPr/>
          <a:lstStyle/>
          <a:p>
            <a:fld id="{A042266E-4AE0-3346-930D-BC097FD258CE}" type="slidenum">
              <a:rPr lang="en-BE" smtClean="0"/>
              <a:t>14</a:t>
            </a:fld>
            <a:endParaRPr lang="en-BE"/>
          </a:p>
        </p:txBody>
      </p:sp>
    </p:spTree>
    <p:extLst>
      <p:ext uri="{BB962C8B-B14F-4D97-AF65-F5344CB8AC3E}">
        <p14:creationId xmlns:p14="http://schemas.microsoft.com/office/powerpoint/2010/main" val="2895319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333333"/>
                </a:solidFill>
                <a:effectLst/>
                <a:latin typeface="OpenSans"/>
              </a:rPr>
              <a:t>Let's take a look at an example test case. </a:t>
            </a:r>
          </a:p>
          <a:p>
            <a:pPr algn="l"/>
            <a:r>
              <a:rPr lang="en-GB" b="0" i="0" dirty="0">
                <a:solidFill>
                  <a:srgbClr val="333333"/>
                </a:solidFill>
                <a:effectLst/>
                <a:latin typeface="OpenSans"/>
              </a:rPr>
              <a:t>In this example, we’re going to use a common programming construct know as a stack</a:t>
            </a:r>
          </a:p>
          <a:p>
            <a:pPr algn="l"/>
            <a:endParaRPr lang="en-GB" b="0" i="0" dirty="0">
              <a:solidFill>
                <a:srgbClr val="333333"/>
              </a:solidFill>
              <a:effectLst/>
              <a:latin typeface="OpenSans"/>
            </a:endParaRPr>
          </a:p>
          <a:p>
            <a:pPr algn="l"/>
            <a:r>
              <a:rPr lang="en-GB" b="0" i="0" dirty="0">
                <a:solidFill>
                  <a:srgbClr val="333333"/>
                </a:solidFill>
                <a:effectLst/>
                <a:latin typeface="OpenSans"/>
              </a:rPr>
              <a:t>1. First, we will import the </a:t>
            </a:r>
            <a:r>
              <a:rPr lang="en-GB" b="0" i="0" dirty="0" err="1">
                <a:solidFill>
                  <a:srgbClr val="333333"/>
                </a:solidFill>
                <a:effectLst/>
                <a:latin typeface="OpenSans"/>
              </a:rPr>
              <a:t>TestCase</a:t>
            </a:r>
            <a:r>
              <a:rPr lang="en-GB" b="0" i="0" dirty="0">
                <a:solidFill>
                  <a:srgbClr val="333333"/>
                </a:solidFill>
                <a:effectLst/>
                <a:latin typeface="OpenSans"/>
              </a:rPr>
              <a:t> and the Stack classes</a:t>
            </a:r>
          </a:p>
          <a:p>
            <a:pPr algn="l"/>
            <a:r>
              <a:rPr lang="en-GB" b="0" i="0" dirty="0">
                <a:solidFill>
                  <a:srgbClr val="333333"/>
                </a:solidFill>
                <a:effectLst/>
                <a:latin typeface="OpenSans"/>
              </a:rPr>
              <a:t>2. Write out class </a:t>
            </a:r>
            <a:r>
              <a:rPr lang="en-GB" b="0" i="0" dirty="0" err="1">
                <a:solidFill>
                  <a:srgbClr val="333333"/>
                </a:solidFill>
                <a:effectLst/>
                <a:latin typeface="OpenSans"/>
              </a:rPr>
              <a:t>StackTestCase</a:t>
            </a:r>
            <a:endParaRPr lang="en-GB" b="0" i="0" dirty="0">
              <a:solidFill>
                <a:srgbClr val="333333"/>
              </a:solidFill>
              <a:effectLst/>
              <a:latin typeface="OpenSans"/>
            </a:endParaRPr>
          </a:p>
          <a:p>
            <a:pPr algn="l"/>
            <a:r>
              <a:rPr lang="en-GB" b="0" i="0" dirty="0">
                <a:solidFill>
                  <a:srgbClr val="333333"/>
                </a:solidFill>
                <a:effectLst/>
                <a:latin typeface="OpenSans"/>
              </a:rPr>
              <a:t>3. Write the text Fixtures that allows you to specify the initial state of the of the system before a test case is run</a:t>
            </a:r>
          </a:p>
          <a:p>
            <a:pPr lvl="1" algn="l"/>
            <a:r>
              <a:rPr lang="en-GB" b="0" i="0" dirty="0" err="1">
                <a:solidFill>
                  <a:srgbClr val="1F1F1F"/>
                </a:solidFill>
                <a:effectLst/>
                <a:latin typeface="Source Sans Pro" panose="020B0503030403020204" pitchFamily="34" charset="0"/>
              </a:rPr>
              <a:t>setUp</a:t>
            </a:r>
            <a:r>
              <a:rPr lang="en-GB" b="0" i="0" dirty="0">
                <a:solidFill>
                  <a:srgbClr val="1F1F1F"/>
                </a:solidFill>
                <a:effectLst/>
                <a:latin typeface="Source Sans Pro" panose="020B0503030403020204" pitchFamily="34" charset="0"/>
              </a:rPr>
              <a:t>() is declaring an instance variable called </a:t>
            </a:r>
            <a:r>
              <a:rPr lang="en-GB" b="0" i="0" dirty="0" err="1">
                <a:solidFill>
                  <a:srgbClr val="1F1F1F"/>
                </a:solidFill>
                <a:effectLst/>
                <a:latin typeface="Source Sans Pro" panose="020B0503030403020204" pitchFamily="34" charset="0"/>
              </a:rPr>
              <a:t>self.stack</a:t>
            </a:r>
            <a:r>
              <a:rPr lang="en-GB" b="0" i="0" dirty="0">
                <a:solidFill>
                  <a:srgbClr val="1F1F1F"/>
                </a:solidFill>
                <a:effectLst/>
                <a:latin typeface="Source Sans Pro" panose="020B0503030403020204" pitchFamily="34" charset="0"/>
              </a:rPr>
              <a:t> and assigning it to a new Stack.</a:t>
            </a:r>
          </a:p>
          <a:p>
            <a:pPr lvl="1" algn="l"/>
            <a:r>
              <a:rPr lang="en-GB" b="0" i="0" dirty="0" err="1">
                <a:solidFill>
                  <a:srgbClr val="1F1F1F"/>
                </a:solidFill>
                <a:effectLst/>
                <a:latin typeface="Source Sans Pro" panose="020B0503030403020204" pitchFamily="34" charset="0"/>
              </a:rPr>
              <a:t>tearDown</a:t>
            </a:r>
            <a:r>
              <a:rPr lang="en-GB" b="0" i="0" dirty="0">
                <a:solidFill>
                  <a:srgbClr val="1F1F1F"/>
                </a:solidFill>
                <a:effectLst/>
                <a:latin typeface="Source Sans Pro" panose="020B0503030403020204" pitchFamily="34" charset="0"/>
              </a:rPr>
              <a:t>() is setting </a:t>
            </a:r>
            <a:r>
              <a:rPr lang="en-GB" b="0" i="0" dirty="0" err="1">
                <a:solidFill>
                  <a:srgbClr val="1F1F1F"/>
                </a:solidFill>
                <a:effectLst/>
                <a:latin typeface="Source Sans Pro" panose="020B0503030403020204" pitchFamily="34" charset="0"/>
              </a:rPr>
              <a:t>self.stack</a:t>
            </a:r>
            <a:r>
              <a:rPr lang="en-GB" b="0" i="0" dirty="0">
                <a:solidFill>
                  <a:srgbClr val="1F1F1F"/>
                </a:solidFill>
                <a:effectLst/>
                <a:latin typeface="Source Sans Pro" panose="020B0503030403020204" pitchFamily="34" charset="0"/>
              </a:rPr>
              <a:t> to None to make sure that it doesn’t get reused</a:t>
            </a:r>
          </a:p>
          <a:p>
            <a:pPr lvl="0" algn="l"/>
            <a:r>
              <a:rPr lang="en-GB" b="0" i="0" dirty="0">
                <a:solidFill>
                  <a:srgbClr val="1F1F1F"/>
                </a:solidFill>
                <a:effectLst/>
                <a:latin typeface="Source Sans Pro" panose="020B0503030403020204" pitchFamily="34" charset="0"/>
              </a:rPr>
              <a:t>4. Now we write our first Test Case </a:t>
            </a:r>
            <a:r>
              <a:rPr lang="en-GB" b="0" i="0" dirty="0" err="1">
                <a:solidFill>
                  <a:srgbClr val="1F1F1F"/>
                </a:solidFill>
                <a:effectLst/>
                <a:latin typeface="Source Sans Pro" panose="020B0503030403020204" pitchFamily="34" charset="0"/>
              </a:rPr>
              <a:t>test_push</a:t>
            </a:r>
            <a:r>
              <a:rPr lang="en-GB" b="0" i="0" dirty="0">
                <a:solidFill>
                  <a:srgbClr val="1F1F1F"/>
                </a:solidFill>
                <a:effectLst/>
                <a:latin typeface="Source Sans Pro" panose="020B0503030403020204" pitchFamily="34" charset="0"/>
              </a:rPr>
              <a:t>(self)</a:t>
            </a:r>
          </a:p>
          <a:p>
            <a:pPr marL="228600" lvl="0" indent="-228600" algn="l">
              <a:buAutoNum type="arabicPeriod" startAt="4"/>
            </a:pPr>
            <a:r>
              <a:rPr lang="en-GB" b="0" i="0" dirty="0">
                <a:solidFill>
                  <a:srgbClr val="1F1F1F"/>
                </a:solidFill>
                <a:effectLst/>
                <a:latin typeface="Source Sans Pro" panose="020B0503030403020204" pitchFamily="34" charset="0"/>
              </a:rPr>
              <a:t>When the program executes, </a:t>
            </a:r>
            <a:r>
              <a:rPr lang="en-GB" b="0" i="0" dirty="0" err="1">
                <a:solidFill>
                  <a:srgbClr val="1F1F1F"/>
                </a:solidFill>
                <a:effectLst/>
                <a:latin typeface="Source Sans Pro" panose="020B0503030403020204" pitchFamily="34" charset="0"/>
              </a:rPr>
              <a:t>self.stack</a:t>
            </a:r>
            <a:r>
              <a:rPr lang="en-GB" b="0" i="0" dirty="0">
                <a:solidFill>
                  <a:srgbClr val="1F1F1F"/>
                </a:solidFill>
                <a:effectLst/>
                <a:latin typeface="Source Sans Pro" panose="020B0503030403020204" pitchFamily="34" charset="0"/>
              </a:rPr>
              <a:t> = Stack() will be called</a:t>
            </a:r>
          </a:p>
          <a:p>
            <a:pPr marL="228600" lvl="0" indent="-228600" algn="l">
              <a:buAutoNum type="arabicPeriod" startAt="4"/>
            </a:pPr>
            <a:r>
              <a:rPr lang="en-GB" b="0" i="0" dirty="0">
                <a:solidFill>
                  <a:srgbClr val="1F1F1F"/>
                </a:solidFill>
                <a:effectLst/>
                <a:latin typeface="Source Sans Pro" panose="020B0503030403020204" pitchFamily="34" charset="0"/>
              </a:rPr>
              <a:t>Next, </a:t>
            </a:r>
            <a:r>
              <a:rPr lang="en-GB" b="0" i="0" dirty="0" err="1">
                <a:solidFill>
                  <a:srgbClr val="1F1F1F"/>
                </a:solidFill>
                <a:effectLst/>
                <a:latin typeface="Source Sans Pro" panose="020B0503030403020204" pitchFamily="34" charset="0"/>
              </a:rPr>
              <a:t>self.stack.push</a:t>
            </a:r>
            <a:r>
              <a:rPr lang="en-GB" b="0" i="0" dirty="0">
                <a:solidFill>
                  <a:srgbClr val="1F1F1F"/>
                </a:solidFill>
                <a:effectLst/>
                <a:latin typeface="Source Sans Pro" panose="020B0503030403020204" pitchFamily="34" charset="0"/>
              </a:rPr>
              <a:t>(9) is called</a:t>
            </a:r>
            <a:endParaRPr lang="en-GB" b="0" i="0" dirty="0">
              <a:solidFill>
                <a:srgbClr val="333333"/>
              </a:solidFill>
              <a:effectLst/>
              <a:latin typeface="OpenSans"/>
            </a:endParaRPr>
          </a:p>
          <a:p>
            <a:pPr algn="l"/>
            <a:endParaRPr lang="en-GB" b="0" i="0" dirty="0">
              <a:solidFill>
                <a:srgbClr val="333333"/>
              </a:solidFill>
              <a:effectLst/>
              <a:latin typeface="OpenSans"/>
            </a:endParaRPr>
          </a:p>
          <a:p>
            <a:pPr algn="l"/>
            <a:endParaRPr lang="en-GB" b="0" i="0" dirty="0">
              <a:solidFill>
                <a:srgbClr val="333333"/>
              </a:solidFill>
              <a:effectLst/>
              <a:latin typeface="OpenSans"/>
            </a:endParaRPr>
          </a:p>
          <a:p>
            <a:pPr algn="l"/>
            <a:endParaRPr lang="en-GB" b="0" i="0" dirty="0">
              <a:solidFill>
                <a:srgbClr val="333333"/>
              </a:solidFill>
              <a:effectLst/>
              <a:latin typeface="OpenSans"/>
            </a:endParaRPr>
          </a:p>
          <a:p>
            <a:pPr algn="l"/>
            <a:endParaRPr lang="en-GB" b="0" i="0" dirty="0">
              <a:solidFill>
                <a:srgbClr val="333333"/>
              </a:solidFill>
              <a:effectLst/>
              <a:latin typeface="OpenSans"/>
            </a:endParaRPr>
          </a:p>
          <a:p>
            <a:pPr algn="l"/>
            <a:endParaRPr lang="en-GB" b="0" i="0" dirty="0">
              <a:solidFill>
                <a:srgbClr val="333333"/>
              </a:solidFill>
              <a:effectLst/>
              <a:latin typeface="OpenSans"/>
            </a:endParaRPr>
          </a:p>
          <a:p>
            <a:endParaRPr lang="en-BE" dirty="0"/>
          </a:p>
        </p:txBody>
      </p:sp>
      <p:sp>
        <p:nvSpPr>
          <p:cNvPr id="4" name="Slide Number Placeholder 3"/>
          <p:cNvSpPr>
            <a:spLocks noGrp="1"/>
          </p:cNvSpPr>
          <p:nvPr>
            <p:ph type="sldNum" sz="quarter" idx="5"/>
          </p:nvPr>
        </p:nvSpPr>
        <p:spPr/>
        <p:txBody>
          <a:bodyPr/>
          <a:lstStyle/>
          <a:p>
            <a:fld id="{A042266E-4AE0-3346-930D-BC097FD258CE}" type="slidenum">
              <a:rPr lang="en-BE" smtClean="0"/>
              <a:t>15</a:t>
            </a:fld>
            <a:endParaRPr lang="en-BE"/>
          </a:p>
        </p:txBody>
      </p:sp>
    </p:spTree>
    <p:extLst>
      <p:ext uri="{BB962C8B-B14F-4D97-AF65-F5344CB8AC3E}">
        <p14:creationId xmlns:p14="http://schemas.microsoft.com/office/powerpoint/2010/main" val="1516420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7B482-83D2-1BB9-A6A6-5E4AB36AF5E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BE"/>
          </a:p>
        </p:txBody>
      </p:sp>
      <p:sp>
        <p:nvSpPr>
          <p:cNvPr id="3" name="Subtitle 2">
            <a:extLst>
              <a:ext uri="{FF2B5EF4-FFF2-40B4-BE49-F238E27FC236}">
                <a16:creationId xmlns:a16="http://schemas.microsoft.com/office/drawing/2014/main" id="{1E8FB5FB-0E8A-C03F-6669-B75AF3E165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BE"/>
          </a:p>
        </p:txBody>
      </p:sp>
      <p:sp>
        <p:nvSpPr>
          <p:cNvPr id="4" name="Date Placeholder 3">
            <a:extLst>
              <a:ext uri="{FF2B5EF4-FFF2-40B4-BE49-F238E27FC236}">
                <a16:creationId xmlns:a16="http://schemas.microsoft.com/office/drawing/2014/main" id="{DB6CE444-F2FD-389F-2035-AC923182FCA5}"/>
              </a:ext>
            </a:extLst>
          </p:cNvPr>
          <p:cNvSpPr>
            <a:spLocks noGrp="1"/>
          </p:cNvSpPr>
          <p:nvPr>
            <p:ph type="dt" sz="half" idx="10"/>
          </p:nvPr>
        </p:nvSpPr>
        <p:spPr/>
        <p:txBody>
          <a:bodyPr/>
          <a:lstStyle/>
          <a:p>
            <a:fld id="{BECEB08D-ED1C-E34B-8682-041F4EDD7C1D}" type="datetimeFigureOut">
              <a:rPr lang="en-BE" smtClean="0"/>
              <a:t>03/02/2026</a:t>
            </a:fld>
            <a:endParaRPr lang="en-BE"/>
          </a:p>
        </p:txBody>
      </p:sp>
      <p:sp>
        <p:nvSpPr>
          <p:cNvPr id="5" name="Footer Placeholder 4">
            <a:extLst>
              <a:ext uri="{FF2B5EF4-FFF2-40B4-BE49-F238E27FC236}">
                <a16:creationId xmlns:a16="http://schemas.microsoft.com/office/drawing/2014/main" id="{02143B15-BDBC-91DE-9142-934F1EDBB3A4}"/>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81AD9859-B8EB-8771-2D20-DE1B908BF47B}"/>
              </a:ext>
            </a:extLst>
          </p:cNvPr>
          <p:cNvSpPr>
            <a:spLocks noGrp="1"/>
          </p:cNvSpPr>
          <p:nvPr>
            <p:ph type="sldNum" sz="quarter" idx="12"/>
          </p:nvPr>
        </p:nvSpPr>
        <p:spPr/>
        <p:txBody>
          <a:bodyPr/>
          <a:lstStyle/>
          <a:p>
            <a:fld id="{633F719B-E104-854E-8A30-EB8DCB3A573D}" type="slidenum">
              <a:rPr lang="en-BE" smtClean="0"/>
              <a:t>‹#›</a:t>
            </a:fld>
            <a:endParaRPr lang="en-BE"/>
          </a:p>
        </p:txBody>
      </p:sp>
    </p:spTree>
    <p:extLst>
      <p:ext uri="{BB962C8B-B14F-4D97-AF65-F5344CB8AC3E}">
        <p14:creationId xmlns:p14="http://schemas.microsoft.com/office/powerpoint/2010/main" val="1821477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31BD3-EEB2-ACB8-5ED6-3221DB742738}"/>
              </a:ext>
            </a:extLst>
          </p:cNvPr>
          <p:cNvSpPr>
            <a:spLocks noGrp="1"/>
          </p:cNvSpPr>
          <p:nvPr>
            <p:ph type="title"/>
          </p:nvPr>
        </p:nvSpPr>
        <p:spPr/>
        <p:txBody>
          <a:bodyPr/>
          <a:lstStyle/>
          <a:p>
            <a:r>
              <a:rPr lang="en-GB"/>
              <a:t>Click to edit Master title style</a:t>
            </a:r>
            <a:endParaRPr lang="en-BE"/>
          </a:p>
        </p:txBody>
      </p:sp>
      <p:sp>
        <p:nvSpPr>
          <p:cNvPr id="3" name="Vertical Text Placeholder 2">
            <a:extLst>
              <a:ext uri="{FF2B5EF4-FFF2-40B4-BE49-F238E27FC236}">
                <a16:creationId xmlns:a16="http://schemas.microsoft.com/office/drawing/2014/main" id="{72CB5D96-AC34-9077-3260-1FEB7914083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C63E4C5F-C776-189D-A712-134287E9304C}"/>
              </a:ext>
            </a:extLst>
          </p:cNvPr>
          <p:cNvSpPr>
            <a:spLocks noGrp="1"/>
          </p:cNvSpPr>
          <p:nvPr>
            <p:ph type="dt" sz="half" idx="10"/>
          </p:nvPr>
        </p:nvSpPr>
        <p:spPr/>
        <p:txBody>
          <a:bodyPr/>
          <a:lstStyle/>
          <a:p>
            <a:fld id="{BECEB08D-ED1C-E34B-8682-041F4EDD7C1D}" type="datetimeFigureOut">
              <a:rPr lang="en-BE" smtClean="0"/>
              <a:t>03/02/2026</a:t>
            </a:fld>
            <a:endParaRPr lang="en-BE"/>
          </a:p>
        </p:txBody>
      </p:sp>
      <p:sp>
        <p:nvSpPr>
          <p:cNvPr id="5" name="Footer Placeholder 4">
            <a:extLst>
              <a:ext uri="{FF2B5EF4-FFF2-40B4-BE49-F238E27FC236}">
                <a16:creationId xmlns:a16="http://schemas.microsoft.com/office/drawing/2014/main" id="{365264DF-0F02-7A1F-5B88-9A3EEACEF176}"/>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E7956CE7-8F57-EB4B-B185-BF2F3F5F9BA0}"/>
              </a:ext>
            </a:extLst>
          </p:cNvPr>
          <p:cNvSpPr>
            <a:spLocks noGrp="1"/>
          </p:cNvSpPr>
          <p:nvPr>
            <p:ph type="sldNum" sz="quarter" idx="12"/>
          </p:nvPr>
        </p:nvSpPr>
        <p:spPr/>
        <p:txBody>
          <a:bodyPr/>
          <a:lstStyle/>
          <a:p>
            <a:fld id="{633F719B-E104-854E-8A30-EB8DCB3A573D}" type="slidenum">
              <a:rPr lang="en-BE" smtClean="0"/>
              <a:t>‹#›</a:t>
            </a:fld>
            <a:endParaRPr lang="en-BE"/>
          </a:p>
        </p:txBody>
      </p:sp>
    </p:spTree>
    <p:extLst>
      <p:ext uri="{BB962C8B-B14F-4D97-AF65-F5344CB8AC3E}">
        <p14:creationId xmlns:p14="http://schemas.microsoft.com/office/powerpoint/2010/main" val="2843877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33F3D2-F0CF-30DB-F22B-0FFC29005BC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BE"/>
          </a:p>
        </p:txBody>
      </p:sp>
      <p:sp>
        <p:nvSpPr>
          <p:cNvPr id="3" name="Vertical Text Placeholder 2">
            <a:extLst>
              <a:ext uri="{FF2B5EF4-FFF2-40B4-BE49-F238E27FC236}">
                <a16:creationId xmlns:a16="http://schemas.microsoft.com/office/drawing/2014/main" id="{052DB5E7-75ED-BAC0-7C36-438BD4EEDCD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A36998CC-3007-83A2-3073-117EC7A296BD}"/>
              </a:ext>
            </a:extLst>
          </p:cNvPr>
          <p:cNvSpPr>
            <a:spLocks noGrp="1"/>
          </p:cNvSpPr>
          <p:nvPr>
            <p:ph type="dt" sz="half" idx="10"/>
          </p:nvPr>
        </p:nvSpPr>
        <p:spPr/>
        <p:txBody>
          <a:bodyPr/>
          <a:lstStyle/>
          <a:p>
            <a:fld id="{BECEB08D-ED1C-E34B-8682-041F4EDD7C1D}" type="datetimeFigureOut">
              <a:rPr lang="en-BE" smtClean="0"/>
              <a:t>03/02/2026</a:t>
            </a:fld>
            <a:endParaRPr lang="en-BE"/>
          </a:p>
        </p:txBody>
      </p:sp>
      <p:sp>
        <p:nvSpPr>
          <p:cNvPr id="5" name="Footer Placeholder 4">
            <a:extLst>
              <a:ext uri="{FF2B5EF4-FFF2-40B4-BE49-F238E27FC236}">
                <a16:creationId xmlns:a16="http://schemas.microsoft.com/office/drawing/2014/main" id="{3458A673-4DAC-8F13-1BDD-1D3173264BF6}"/>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BE0C828E-B6D3-05F6-20F6-02978875E30C}"/>
              </a:ext>
            </a:extLst>
          </p:cNvPr>
          <p:cNvSpPr>
            <a:spLocks noGrp="1"/>
          </p:cNvSpPr>
          <p:nvPr>
            <p:ph type="sldNum" sz="quarter" idx="12"/>
          </p:nvPr>
        </p:nvSpPr>
        <p:spPr/>
        <p:txBody>
          <a:bodyPr/>
          <a:lstStyle/>
          <a:p>
            <a:fld id="{633F719B-E104-854E-8A30-EB8DCB3A573D}" type="slidenum">
              <a:rPr lang="en-BE" smtClean="0"/>
              <a:t>‹#›</a:t>
            </a:fld>
            <a:endParaRPr lang="en-BE"/>
          </a:p>
        </p:txBody>
      </p:sp>
    </p:spTree>
    <p:extLst>
      <p:ext uri="{BB962C8B-B14F-4D97-AF65-F5344CB8AC3E}">
        <p14:creationId xmlns:p14="http://schemas.microsoft.com/office/powerpoint/2010/main" val="3141406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E1295-7142-0B6B-6E00-BFFEF626541F}"/>
              </a:ext>
            </a:extLst>
          </p:cNvPr>
          <p:cNvSpPr>
            <a:spLocks noGrp="1"/>
          </p:cNvSpPr>
          <p:nvPr>
            <p:ph type="title"/>
          </p:nvPr>
        </p:nvSpPr>
        <p:spPr/>
        <p:txBody>
          <a:bodyPr/>
          <a:lstStyle/>
          <a:p>
            <a:r>
              <a:rPr lang="en-GB"/>
              <a:t>Click to edit Master title style</a:t>
            </a:r>
            <a:endParaRPr lang="en-BE"/>
          </a:p>
        </p:txBody>
      </p:sp>
      <p:sp>
        <p:nvSpPr>
          <p:cNvPr id="3" name="Content Placeholder 2">
            <a:extLst>
              <a:ext uri="{FF2B5EF4-FFF2-40B4-BE49-F238E27FC236}">
                <a16:creationId xmlns:a16="http://schemas.microsoft.com/office/drawing/2014/main" id="{FD0A006A-9256-7734-58B3-10E742CDDA0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15674AF5-8CB7-9E3B-1BA2-5AAA32B76398}"/>
              </a:ext>
            </a:extLst>
          </p:cNvPr>
          <p:cNvSpPr>
            <a:spLocks noGrp="1"/>
          </p:cNvSpPr>
          <p:nvPr>
            <p:ph type="dt" sz="half" idx="10"/>
          </p:nvPr>
        </p:nvSpPr>
        <p:spPr/>
        <p:txBody>
          <a:bodyPr/>
          <a:lstStyle/>
          <a:p>
            <a:fld id="{BECEB08D-ED1C-E34B-8682-041F4EDD7C1D}" type="datetimeFigureOut">
              <a:rPr lang="en-BE" smtClean="0"/>
              <a:t>03/02/2026</a:t>
            </a:fld>
            <a:endParaRPr lang="en-BE"/>
          </a:p>
        </p:txBody>
      </p:sp>
      <p:sp>
        <p:nvSpPr>
          <p:cNvPr id="5" name="Footer Placeholder 4">
            <a:extLst>
              <a:ext uri="{FF2B5EF4-FFF2-40B4-BE49-F238E27FC236}">
                <a16:creationId xmlns:a16="http://schemas.microsoft.com/office/drawing/2014/main" id="{A6B55A85-C0DE-696A-5780-BF14D3DF34C6}"/>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091DF43E-84CD-B7BE-3916-31DE59322B71}"/>
              </a:ext>
            </a:extLst>
          </p:cNvPr>
          <p:cNvSpPr>
            <a:spLocks noGrp="1"/>
          </p:cNvSpPr>
          <p:nvPr>
            <p:ph type="sldNum" sz="quarter" idx="12"/>
          </p:nvPr>
        </p:nvSpPr>
        <p:spPr/>
        <p:txBody>
          <a:bodyPr/>
          <a:lstStyle/>
          <a:p>
            <a:fld id="{633F719B-E104-854E-8A30-EB8DCB3A573D}" type="slidenum">
              <a:rPr lang="en-BE" smtClean="0"/>
              <a:t>‹#›</a:t>
            </a:fld>
            <a:endParaRPr lang="en-BE"/>
          </a:p>
        </p:txBody>
      </p:sp>
    </p:spTree>
    <p:extLst>
      <p:ext uri="{BB962C8B-B14F-4D97-AF65-F5344CB8AC3E}">
        <p14:creationId xmlns:p14="http://schemas.microsoft.com/office/powerpoint/2010/main" val="2876527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12B87-D009-50B8-9392-B19D2FFA0A2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BE"/>
          </a:p>
        </p:txBody>
      </p:sp>
      <p:sp>
        <p:nvSpPr>
          <p:cNvPr id="3" name="Text Placeholder 2">
            <a:extLst>
              <a:ext uri="{FF2B5EF4-FFF2-40B4-BE49-F238E27FC236}">
                <a16:creationId xmlns:a16="http://schemas.microsoft.com/office/drawing/2014/main" id="{978CD6FC-DE72-B120-DF2B-C5F2804FE4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EA8CC72-3CD5-50BF-D1DD-DF3EC8525F20}"/>
              </a:ext>
            </a:extLst>
          </p:cNvPr>
          <p:cNvSpPr>
            <a:spLocks noGrp="1"/>
          </p:cNvSpPr>
          <p:nvPr>
            <p:ph type="dt" sz="half" idx="10"/>
          </p:nvPr>
        </p:nvSpPr>
        <p:spPr/>
        <p:txBody>
          <a:bodyPr/>
          <a:lstStyle/>
          <a:p>
            <a:fld id="{BECEB08D-ED1C-E34B-8682-041F4EDD7C1D}" type="datetimeFigureOut">
              <a:rPr lang="en-BE" smtClean="0"/>
              <a:t>03/02/2026</a:t>
            </a:fld>
            <a:endParaRPr lang="en-BE"/>
          </a:p>
        </p:txBody>
      </p:sp>
      <p:sp>
        <p:nvSpPr>
          <p:cNvPr id="5" name="Footer Placeholder 4">
            <a:extLst>
              <a:ext uri="{FF2B5EF4-FFF2-40B4-BE49-F238E27FC236}">
                <a16:creationId xmlns:a16="http://schemas.microsoft.com/office/drawing/2014/main" id="{0157D536-89B4-C579-C12C-7520379F64E2}"/>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8299BF08-131C-9308-A1AF-C8F6CAE102D8}"/>
              </a:ext>
            </a:extLst>
          </p:cNvPr>
          <p:cNvSpPr>
            <a:spLocks noGrp="1"/>
          </p:cNvSpPr>
          <p:nvPr>
            <p:ph type="sldNum" sz="quarter" idx="12"/>
          </p:nvPr>
        </p:nvSpPr>
        <p:spPr/>
        <p:txBody>
          <a:bodyPr/>
          <a:lstStyle/>
          <a:p>
            <a:fld id="{633F719B-E104-854E-8A30-EB8DCB3A573D}" type="slidenum">
              <a:rPr lang="en-BE" smtClean="0"/>
              <a:t>‹#›</a:t>
            </a:fld>
            <a:endParaRPr lang="en-BE"/>
          </a:p>
        </p:txBody>
      </p:sp>
    </p:spTree>
    <p:extLst>
      <p:ext uri="{BB962C8B-B14F-4D97-AF65-F5344CB8AC3E}">
        <p14:creationId xmlns:p14="http://schemas.microsoft.com/office/powerpoint/2010/main" val="4046098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A2AC2-EB12-C477-4E33-5D7344E384BE}"/>
              </a:ext>
            </a:extLst>
          </p:cNvPr>
          <p:cNvSpPr>
            <a:spLocks noGrp="1"/>
          </p:cNvSpPr>
          <p:nvPr>
            <p:ph type="title"/>
          </p:nvPr>
        </p:nvSpPr>
        <p:spPr/>
        <p:txBody>
          <a:bodyPr/>
          <a:lstStyle/>
          <a:p>
            <a:r>
              <a:rPr lang="en-GB"/>
              <a:t>Click to edit Master title style</a:t>
            </a:r>
            <a:endParaRPr lang="en-BE"/>
          </a:p>
        </p:txBody>
      </p:sp>
      <p:sp>
        <p:nvSpPr>
          <p:cNvPr id="3" name="Content Placeholder 2">
            <a:extLst>
              <a:ext uri="{FF2B5EF4-FFF2-40B4-BE49-F238E27FC236}">
                <a16:creationId xmlns:a16="http://schemas.microsoft.com/office/drawing/2014/main" id="{B1E1F252-3644-49EC-5E17-668EB5D4FB8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Content Placeholder 3">
            <a:extLst>
              <a:ext uri="{FF2B5EF4-FFF2-40B4-BE49-F238E27FC236}">
                <a16:creationId xmlns:a16="http://schemas.microsoft.com/office/drawing/2014/main" id="{27F9121C-3A00-75CD-8720-CD03BB2B3A3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5" name="Date Placeholder 4">
            <a:extLst>
              <a:ext uri="{FF2B5EF4-FFF2-40B4-BE49-F238E27FC236}">
                <a16:creationId xmlns:a16="http://schemas.microsoft.com/office/drawing/2014/main" id="{C018B8DB-214F-F98D-4ACA-CC970225A858}"/>
              </a:ext>
            </a:extLst>
          </p:cNvPr>
          <p:cNvSpPr>
            <a:spLocks noGrp="1"/>
          </p:cNvSpPr>
          <p:nvPr>
            <p:ph type="dt" sz="half" idx="10"/>
          </p:nvPr>
        </p:nvSpPr>
        <p:spPr/>
        <p:txBody>
          <a:bodyPr/>
          <a:lstStyle/>
          <a:p>
            <a:fld id="{BECEB08D-ED1C-E34B-8682-041F4EDD7C1D}" type="datetimeFigureOut">
              <a:rPr lang="en-BE" smtClean="0"/>
              <a:t>03/02/2026</a:t>
            </a:fld>
            <a:endParaRPr lang="en-BE"/>
          </a:p>
        </p:txBody>
      </p:sp>
      <p:sp>
        <p:nvSpPr>
          <p:cNvPr id="6" name="Footer Placeholder 5">
            <a:extLst>
              <a:ext uri="{FF2B5EF4-FFF2-40B4-BE49-F238E27FC236}">
                <a16:creationId xmlns:a16="http://schemas.microsoft.com/office/drawing/2014/main" id="{2B375275-39B3-00F9-CFBD-743562885A73}"/>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3D7C964F-1BD9-E6FA-B2D4-007ADAC3E181}"/>
              </a:ext>
            </a:extLst>
          </p:cNvPr>
          <p:cNvSpPr>
            <a:spLocks noGrp="1"/>
          </p:cNvSpPr>
          <p:nvPr>
            <p:ph type="sldNum" sz="quarter" idx="12"/>
          </p:nvPr>
        </p:nvSpPr>
        <p:spPr/>
        <p:txBody>
          <a:bodyPr/>
          <a:lstStyle/>
          <a:p>
            <a:fld id="{633F719B-E104-854E-8A30-EB8DCB3A573D}" type="slidenum">
              <a:rPr lang="en-BE" smtClean="0"/>
              <a:t>‹#›</a:t>
            </a:fld>
            <a:endParaRPr lang="en-BE"/>
          </a:p>
        </p:txBody>
      </p:sp>
    </p:spTree>
    <p:extLst>
      <p:ext uri="{BB962C8B-B14F-4D97-AF65-F5344CB8AC3E}">
        <p14:creationId xmlns:p14="http://schemas.microsoft.com/office/powerpoint/2010/main" val="3078923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3C462-017A-892F-0B98-295E2750C5C1}"/>
              </a:ext>
            </a:extLst>
          </p:cNvPr>
          <p:cNvSpPr>
            <a:spLocks noGrp="1"/>
          </p:cNvSpPr>
          <p:nvPr>
            <p:ph type="title"/>
          </p:nvPr>
        </p:nvSpPr>
        <p:spPr>
          <a:xfrm>
            <a:off x="839788" y="365125"/>
            <a:ext cx="10515600" cy="1325563"/>
          </a:xfrm>
        </p:spPr>
        <p:txBody>
          <a:bodyPr/>
          <a:lstStyle/>
          <a:p>
            <a:r>
              <a:rPr lang="en-GB"/>
              <a:t>Click to edit Master title style</a:t>
            </a:r>
            <a:endParaRPr lang="en-BE"/>
          </a:p>
        </p:txBody>
      </p:sp>
      <p:sp>
        <p:nvSpPr>
          <p:cNvPr id="3" name="Text Placeholder 2">
            <a:extLst>
              <a:ext uri="{FF2B5EF4-FFF2-40B4-BE49-F238E27FC236}">
                <a16:creationId xmlns:a16="http://schemas.microsoft.com/office/drawing/2014/main" id="{718F8AE6-6218-58C7-4D90-60F6C25217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7352071-1471-AFEA-1B49-262141A03E3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5" name="Text Placeholder 4">
            <a:extLst>
              <a:ext uri="{FF2B5EF4-FFF2-40B4-BE49-F238E27FC236}">
                <a16:creationId xmlns:a16="http://schemas.microsoft.com/office/drawing/2014/main" id="{EC70D5BA-4A84-2F31-139A-A0E0DE9F11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6DA24A5-7947-B0CC-D337-F05AD248016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7" name="Date Placeholder 6">
            <a:extLst>
              <a:ext uri="{FF2B5EF4-FFF2-40B4-BE49-F238E27FC236}">
                <a16:creationId xmlns:a16="http://schemas.microsoft.com/office/drawing/2014/main" id="{CBD43668-AB97-7DAD-DC5C-CB2560D83517}"/>
              </a:ext>
            </a:extLst>
          </p:cNvPr>
          <p:cNvSpPr>
            <a:spLocks noGrp="1"/>
          </p:cNvSpPr>
          <p:nvPr>
            <p:ph type="dt" sz="half" idx="10"/>
          </p:nvPr>
        </p:nvSpPr>
        <p:spPr/>
        <p:txBody>
          <a:bodyPr/>
          <a:lstStyle/>
          <a:p>
            <a:fld id="{BECEB08D-ED1C-E34B-8682-041F4EDD7C1D}" type="datetimeFigureOut">
              <a:rPr lang="en-BE" smtClean="0"/>
              <a:t>03/02/2026</a:t>
            </a:fld>
            <a:endParaRPr lang="en-BE"/>
          </a:p>
        </p:txBody>
      </p:sp>
      <p:sp>
        <p:nvSpPr>
          <p:cNvPr id="8" name="Footer Placeholder 7">
            <a:extLst>
              <a:ext uri="{FF2B5EF4-FFF2-40B4-BE49-F238E27FC236}">
                <a16:creationId xmlns:a16="http://schemas.microsoft.com/office/drawing/2014/main" id="{22BC8192-AFCA-FBFC-53CB-7F7A887E5562}"/>
              </a:ext>
            </a:extLst>
          </p:cNvPr>
          <p:cNvSpPr>
            <a:spLocks noGrp="1"/>
          </p:cNvSpPr>
          <p:nvPr>
            <p:ph type="ftr" sz="quarter" idx="11"/>
          </p:nvPr>
        </p:nvSpPr>
        <p:spPr/>
        <p:txBody>
          <a:bodyPr/>
          <a:lstStyle/>
          <a:p>
            <a:endParaRPr lang="en-BE"/>
          </a:p>
        </p:txBody>
      </p:sp>
      <p:sp>
        <p:nvSpPr>
          <p:cNvPr id="9" name="Slide Number Placeholder 8">
            <a:extLst>
              <a:ext uri="{FF2B5EF4-FFF2-40B4-BE49-F238E27FC236}">
                <a16:creationId xmlns:a16="http://schemas.microsoft.com/office/drawing/2014/main" id="{5E0BDE9B-66D4-5605-B638-172C68166693}"/>
              </a:ext>
            </a:extLst>
          </p:cNvPr>
          <p:cNvSpPr>
            <a:spLocks noGrp="1"/>
          </p:cNvSpPr>
          <p:nvPr>
            <p:ph type="sldNum" sz="quarter" idx="12"/>
          </p:nvPr>
        </p:nvSpPr>
        <p:spPr/>
        <p:txBody>
          <a:bodyPr/>
          <a:lstStyle/>
          <a:p>
            <a:fld id="{633F719B-E104-854E-8A30-EB8DCB3A573D}" type="slidenum">
              <a:rPr lang="en-BE" smtClean="0"/>
              <a:t>‹#›</a:t>
            </a:fld>
            <a:endParaRPr lang="en-BE"/>
          </a:p>
        </p:txBody>
      </p:sp>
    </p:spTree>
    <p:extLst>
      <p:ext uri="{BB962C8B-B14F-4D97-AF65-F5344CB8AC3E}">
        <p14:creationId xmlns:p14="http://schemas.microsoft.com/office/powerpoint/2010/main" val="1857861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DB7A6-B5A5-F925-C992-F8DF99DEC537}"/>
              </a:ext>
            </a:extLst>
          </p:cNvPr>
          <p:cNvSpPr>
            <a:spLocks noGrp="1"/>
          </p:cNvSpPr>
          <p:nvPr>
            <p:ph type="title"/>
          </p:nvPr>
        </p:nvSpPr>
        <p:spPr/>
        <p:txBody>
          <a:bodyPr/>
          <a:lstStyle/>
          <a:p>
            <a:r>
              <a:rPr lang="en-GB"/>
              <a:t>Click to edit Master title style</a:t>
            </a:r>
            <a:endParaRPr lang="en-BE"/>
          </a:p>
        </p:txBody>
      </p:sp>
      <p:sp>
        <p:nvSpPr>
          <p:cNvPr id="3" name="Date Placeholder 2">
            <a:extLst>
              <a:ext uri="{FF2B5EF4-FFF2-40B4-BE49-F238E27FC236}">
                <a16:creationId xmlns:a16="http://schemas.microsoft.com/office/drawing/2014/main" id="{2EDCE359-D496-5CB4-00F4-36C4F1E9EE77}"/>
              </a:ext>
            </a:extLst>
          </p:cNvPr>
          <p:cNvSpPr>
            <a:spLocks noGrp="1"/>
          </p:cNvSpPr>
          <p:nvPr>
            <p:ph type="dt" sz="half" idx="10"/>
          </p:nvPr>
        </p:nvSpPr>
        <p:spPr/>
        <p:txBody>
          <a:bodyPr/>
          <a:lstStyle/>
          <a:p>
            <a:fld id="{BECEB08D-ED1C-E34B-8682-041F4EDD7C1D}" type="datetimeFigureOut">
              <a:rPr lang="en-BE" smtClean="0"/>
              <a:t>03/02/2026</a:t>
            </a:fld>
            <a:endParaRPr lang="en-BE"/>
          </a:p>
        </p:txBody>
      </p:sp>
      <p:sp>
        <p:nvSpPr>
          <p:cNvPr id="4" name="Footer Placeholder 3">
            <a:extLst>
              <a:ext uri="{FF2B5EF4-FFF2-40B4-BE49-F238E27FC236}">
                <a16:creationId xmlns:a16="http://schemas.microsoft.com/office/drawing/2014/main" id="{0F0287DE-DAD9-DC97-2812-CCA743956E71}"/>
              </a:ext>
            </a:extLst>
          </p:cNvPr>
          <p:cNvSpPr>
            <a:spLocks noGrp="1"/>
          </p:cNvSpPr>
          <p:nvPr>
            <p:ph type="ftr" sz="quarter" idx="11"/>
          </p:nvPr>
        </p:nvSpPr>
        <p:spPr/>
        <p:txBody>
          <a:bodyPr/>
          <a:lstStyle/>
          <a:p>
            <a:endParaRPr lang="en-BE"/>
          </a:p>
        </p:txBody>
      </p:sp>
      <p:sp>
        <p:nvSpPr>
          <p:cNvPr id="5" name="Slide Number Placeholder 4">
            <a:extLst>
              <a:ext uri="{FF2B5EF4-FFF2-40B4-BE49-F238E27FC236}">
                <a16:creationId xmlns:a16="http://schemas.microsoft.com/office/drawing/2014/main" id="{AEA0E79E-C868-9809-92D8-DC4A5977110F}"/>
              </a:ext>
            </a:extLst>
          </p:cNvPr>
          <p:cNvSpPr>
            <a:spLocks noGrp="1"/>
          </p:cNvSpPr>
          <p:nvPr>
            <p:ph type="sldNum" sz="quarter" idx="12"/>
          </p:nvPr>
        </p:nvSpPr>
        <p:spPr/>
        <p:txBody>
          <a:bodyPr/>
          <a:lstStyle/>
          <a:p>
            <a:fld id="{633F719B-E104-854E-8A30-EB8DCB3A573D}" type="slidenum">
              <a:rPr lang="en-BE" smtClean="0"/>
              <a:t>‹#›</a:t>
            </a:fld>
            <a:endParaRPr lang="en-BE"/>
          </a:p>
        </p:txBody>
      </p:sp>
    </p:spTree>
    <p:extLst>
      <p:ext uri="{BB962C8B-B14F-4D97-AF65-F5344CB8AC3E}">
        <p14:creationId xmlns:p14="http://schemas.microsoft.com/office/powerpoint/2010/main" val="3075400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597A9E-326A-22C1-3F7B-2D8438B6210A}"/>
              </a:ext>
            </a:extLst>
          </p:cNvPr>
          <p:cNvSpPr>
            <a:spLocks noGrp="1"/>
          </p:cNvSpPr>
          <p:nvPr>
            <p:ph type="dt" sz="half" idx="10"/>
          </p:nvPr>
        </p:nvSpPr>
        <p:spPr/>
        <p:txBody>
          <a:bodyPr/>
          <a:lstStyle/>
          <a:p>
            <a:fld id="{BECEB08D-ED1C-E34B-8682-041F4EDD7C1D}" type="datetimeFigureOut">
              <a:rPr lang="en-BE" smtClean="0"/>
              <a:t>03/02/2026</a:t>
            </a:fld>
            <a:endParaRPr lang="en-BE"/>
          </a:p>
        </p:txBody>
      </p:sp>
      <p:sp>
        <p:nvSpPr>
          <p:cNvPr id="3" name="Footer Placeholder 2">
            <a:extLst>
              <a:ext uri="{FF2B5EF4-FFF2-40B4-BE49-F238E27FC236}">
                <a16:creationId xmlns:a16="http://schemas.microsoft.com/office/drawing/2014/main" id="{95A21243-EF28-1E3F-E74F-60F085D473AA}"/>
              </a:ext>
            </a:extLst>
          </p:cNvPr>
          <p:cNvSpPr>
            <a:spLocks noGrp="1"/>
          </p:cNvSpPr>
          <p:nvPr>
            <p:ph type="ftr" sz="quarter" idx="11"/>
          </p:nvPr>
        </p:nvSpPr>
        <p:spPr/>
        <p:txBody>
          <a:bodyPr/>
          <a:lstStyle/>
          <a:p>
            <a:endParaRPr lang="en-BE"/>
          </a:p>
        </p:txBody>
      </p:sp>
      <p:sp>
        <p:nvSpPr>
          <p:cNvPr id="4" name="Slide Number Placeholder 3">
            <a:extLst>
              <a:ext uri="{FF2B5EF4-FFF2-40B4-BE49-F238E27FC236}">
                <a16:creationId xmlns:a16="http://schemas.microsoft.com/office/drawing/2014/main" id="{AAA4BF37-2D3F-CBF9-ADB4-F26F5DB59E93}"/>
              </a:ext>
            </a:extLst>
          </p:cNvPr>
          <p:cNvSpPr>
            <a:spLocks noGrp="1"/>
          </p:cNvSpPr>
          <p:nvPr>
            <p:ph type="sldNum" sz="quarter" idx="12"/>
          </p:nvPr>
        </p:nvSpPr>
        <p:spPr/>
        <p:txBody>
          <a:bodyPr/>
          <a:lstStyle/>
          <a:p>
            <a:fld id="{633F719B-E104-854E-8A30-EB8DCB3A573D}" type="slidenum">
              <a:rPr lang="en-BE" smtClean="0"/>
              <a:t>‹#›</a:t>
            </a:fld>
            <a:endParaRPr lang="en-BE"/>
          </a:p>
        </p:txBody>
      </p:sp>
    </p:spTree>
    <p:extLst>
      <p:ext uri="{BB962C8B-B14F-4D97-AF65-F5344CB8AC3E}">
        <p14:creationId xmlns:p14="http://schemas.microsoft.com/office/powerpoint/2010/main" val="1927011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9FDAB-579E-A7D7-222D-4FCCBDFE725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BE"/>
          </a:p>
        </p:txBody>
      </p:sp>
      <p:sp>
        <p:nvSpPr>
          <p:cNvPr id="3" name="Content Placeholder 2">
            <a:extLst>
              <a:ext uri="{FF2B5EF4-FFF2-40B4-BE49-F238E27FC236}">
                <a16:creationId xmlns:a16="http://schemas.microsoft.com/office/drawing/2014/main" id="{36011809-1108-6741-2E53-6D535D0F1F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Text Placeholder 3">
            <a:extLst>
              <a:ext uri="{FF2B5EF4-FFF2-40B4-BE49-F238E27FC236}">
                <a16:creationId xmlns:a16="http://schemas.microsoft.com/office/drawing/2014/main" id="{BA6E2EA1-8D2B-681F-CAE9-F770DA3572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8B660FE-41F7-CCA7-D80E-D102B4FC902E}"/>
              </a:ext>
            </a:extLst>
          </p:cNvPr>
          <p:cNvSpPr>
            <a:spLocks noGrp="1"/>
          </p:cNvSpPr>
          <p:nvPr>
            <p:ph type="dt" sz="half" idx="10"/>
          </p:nvPr>
        </p:nvSpPr>
        <p:spPr/>
        <p:txBody>
          <a:bodyPr/>
          <a:lstStyle/>
          <a:p>
            <a:fld id="{BECEB08D-ED1C-E34B-8682-041F4EDD7C1D}" type="datetimeFigureOut">
              <a:rPr lang="en-BE" smtClean="0"/>
              <a:t>03/02/2026</a:t>
            </a:fld>
            <a:endParaRPr lang="en-BE"/>
          </a:p>
        </p:txBody>
      </p:sp>
      <p:sp>
        <p:nvSpPr>
          <p:cNvPr id="6" name="Footer Placeholder 5">
            <a:extLst>
              <a:ext uri="{FF2B5EF4-FFF2-40B4-BE49-F238E27FC236}">
                <a16:creationId xmlns:a16="http://schemas.microsoft.com/office/drawing/2014/main" id="{9D3E257C-CCF7-A64C-EDBE-6CF0EF7CBEED}"/>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C06FFB8C-89BB-CD0B-C8A5-479068BDDECD}"/>
              </a:ext>
            </a:extLst>
          </p:cNvPr>
          <p:cNvSpPr>
            <a:spLocks noGrp="1"/>
          </p:cNvSpPr>
          <p:nvPr>
            <p:ph type="sldNum" sz="quarter" idx="12"/>
          </p:nvPr>
        </p:nvSpPr>
        <p:spPr/>
        <p:txBody>
          <a:bodyPr/>
          <a:lstStyle/>
          <a:p>
            <a:fld id="{633F719B-E104-854E-8A30-EB8DCB3A573D}" type="slidenum">
              <a:rPr lang="en-BE" smtClean="0"/>
              <a:t>‹#›</a:t>
            </a:fld>
            <a:endParaRPr lang="en-BE"/>
          </a:p>
        </p:txBody>
      </p:sp>
    </p:spTree>
    <p:extLst>
      <p:ext uri="{BB962C8B-B14F-4D97-AF65-F5344CB8AC3E}">
        <p14:creationId xmlns:p14="http://schemas.microsoft.com/office/powerpoint/2010/main" val="3054397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D3FA2-7BBE-9F6D-3E74-662F55B5096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BE"/>
          </a:p>
        </p:txBody>
      </p:sp>
      <p:sp>
        <p:nvSpPr>
          <p:cNvPr id="3" name="Picture Placeholder 2">
            <a:extLst>
              <a:ext uri="{FF2B5EF4-FFF2-40B4-BE49-F238E27FC236}">
                <a16:creationId xmlns:a16="http://schemas.microsoft.com/office/drawing/2014/main" id="{034DBB61-0EAE-29C1-8125-83CB385FAF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E"/>
          </a:p>
        </p:txBody>
      </p:sp>
      <p:sp>
        <p:nvSpPr>
          <p:cNvPr id="4" name="Text Placeholder 3">
            <a:extLst>
              <a:ext uri="{FF2B5EF4-FFF2-40B4-BE49-F238E27FC236}">
                <a16:creationId xmlns:a16="http://schemas.microsoft.com/office/drawing/2014/main" id="{5A1588D3-7F95-1F61-2F7D-A5FDBE5F56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0C39B04-09C3-D403-BCB6-8A1D4AE7668D}"/>
              </a:ext>
            </a:extLst>
          </p:cNvPr>
          <p:cNvSpPr>
            <a:spLocks noGrp="1"/>
          </p:cNvSpPr>
          <p:nvPr>
            <p:ph type="dt" sz="half" idx="10"/>
          </p:nvPr>
        </p:nvSpPr>
        <p:spPr/>
        <p:txBody>
          <a:bodyPr/>
          <a:lstStyle/>
          <a:p>
            <a:fld id="{BECEB08D-ED1C-E34B-8682-041F4EDD7C1D}" type="datetimeFigureOut">
              <a:rPr lang="en-BE" smtClean="0"/>
              <a:t>03/02/2026</a:t>
            </a:fld>
            <a:endParaRPr lang="en-BE"/>
          </a:p>
        </p:txBody>
      </p:sp>
      <p:sp>
        <p:nvSpPr>
          <p:cNvPr id="6" name="Footer Placeholder 5">
            <a:extLst>
              <a:ext uri="{FF2B5EF4-FFF2-40B4-BE49-F238E27FC236}">
                <a16:creationId xmlns:a16="http://schemas.microsoft.com/office/drawing/2014/main" id="{EEB61570-2831-6CE1-042A-49128815CDF7}"/>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EFFADE7A-B9AD-8B9D-F14F-613C7D1A1705}"/>
              </a:ext>
            </a:extLst>
          </p:cNvPr>
          <p:cNvSpPr>
            <a:spLocks noGrp="1"/>
          </p:cNvSpPr>
          <p:nvPr>
            <p:ph type="sldNum" sz="quarter" idx="12"/>
          </p:nvPr>
        </p:nvSpPr>
        <p:spPr/>
        <p:txBody>
          <a:bodyPr/>
          <a:lstStyle/>
          <a:p>
            <a:fld id="{633F719B-E104-854E-8A30-EB8DCB3A573D}" type="slidenum">
              <a:rPr lang="en-BE" smtClean="0"/>
              <a:t>‹#›</a:t>
            </a:fld>
            <a:endParaRPr lang="en-BE"/>
          </a:p>
        </p:txBody>
      </p:sp>
    </p:spTree>
    <p:extLst>
      <p:ext uri="{BB962C8B-B14F-4D97-AF65-F5344CB8AC3E}">
        <p14:creationId xmlns:p14="http://schemas.microsoft.com/office/powerpoint/2010/main" val="494581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CB2360-C51E-0D73-9E87-1132681686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BE"/>
          </a:p>
        </p:txBody>
      </p:sp>
      <p:sp>
        <p:nvSpPr>
          <p:cNvPr id="3" name="Text Placeholder 2">
            <a:extLst>
              <a:ext uri="{FF2B5EF4-FFF2-40B4-BE49-F238E27FC236}">
                <a16:creationId xmlns:a16="http://schemas.microsoft.com/office/drawing/2014/main" id="{6937453E-244F-D1E0-8B15-90DF287266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4ABF4AB3-D618-5E91-164F-EE5C90A80F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CEB08D-ED1C-E34B-8682-041F4EDD7C1D}" type="datetimeFigureOut">
              <a:rPr lang="en-BE" smtClean="0"/>
              <a:t>03/02/2026</a:t>
            </a:fld>
            <a:endParaRPr lang="en-BE"/>
          </a:p>
        </p:txBody>
      </p:sp>
      <p:sp>
        <p:nvSpPr>
          <p:cNvPr id="5" name="Footer Placeholder 4">
            <a:extLst>
              <a:ext uri="{FF2B5EF4-FFF2-40B4-BE49-F238E27FC236}">
                <a16:creationId xmlns:a16="http://schemas.microsoft.com/office/drawing/2014/main" id="{3CEA17C4-C9DF-9FB1-843B-21FEDA7C01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BE"/>
          </a:p>
        </p:txBody>
      </p:sp>
      <p:sp>
        <p:nvSpPr>
          <p:cNvPr id="6" name="Slide Number Placeholder 5">
            <a:extLst>
              <a:ext uri="{FF2B5EF4-FFF2-40B4-BE49-F238E27FC236}">
                <a16:creationId xmlns:a16="http://schemas.microsoft.com/office/drawing/2014/main" id="{4043A1AB-303A-E215-77EA-9D10CF443F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3F719B-E104-854E-8A30-EB8DCB3A573D}" type="slidenum">
              <a:rPr lang="en-BE" smtClean="0"/>
              <a:t>‹#›</a:t>
            </a:fld>
            <a:endParaRPr lang="en-BE"/>
          </a:p>
        </p:txBody>
      </p:sp>
    </p:spTree>
    <p:extLst>
      <p:ext uri="{BB962C8B-B14F-4D97-AF65-F5344CB8AC3E}">
        <p14:creationId xmlns:p14="http://schemas.microsoft.com/office/powerpoint/2010/main" val="42416259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link.springer.com/book/10.1007/978-1-4842-5949-8"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8" Type="http://schemas.openxmlformats.org/officeDocument/2006/relationships/image" Target="../media/image34.jpeg"/><Relationship Id="rId13" Type="http://schemas.openxmlformats.org/officeDocument/2006/relationships/image" Target="../media/image38.png"/><Relationship Id="rId3" Type="http://schemas.openxmlformats.org/officeDocument/2006/relationships/image" Target="../media/image30.png"/><Relationship Id="rId7" Type="http://schemas.openxmlformats.org/officeDocument/2006/relationships/image" Target="../media/image33.png"/><Relationship Id="rId12" Type="http://schemas.microsoft.com/office/2007/relationships/hdphoto" Target="../media/hdphoto1.wdp"/><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2.jpeg"/><Relationship Id="rId11" Type="http://schemas.openxmlformats.org/officeDocument/2006/relationships/image" Target="../media/image37.png"/><Relationship Id="rId5" Type="http://schemas.openxmlformats.org/officeDocument/2006/relationships/image" Target="../media/image31.jpeg"/><Relationship Id="rId10" Type="http://schemas.openxmlformats.org/officeDocument/2006/relationships/image" Target="../media/image36.png"/><Relationship Id="rId4" Type="http://schemas.openxmlformats.org/officeDocument/2006/relationships/image" Target="../media/image29.png"/><Relationship Id="rId9" Type="http://schemas.openxmlformats.org/officeDocument/2006/relationships/image" Target="../media/image35.jpeg"/></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microsoft.com/office/2007/relationships/hdphoto" Target="../media/hdphoto2.wdp"/></Relationships>
</file>

<file path=ppt/slides/_rels/slide2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42.png"/><Relationship Id="rId7" Type="http://schemas.openxmlformats.org/officeDocument/2006/relationships/image" Target="../media/image44.png"/><Relationship Id="rId12"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1.png"/><Relationship Id="rId11" Type="http://schemas.openxmlformats.org/officeDocument/2006/relationships/image" Target="../media/image45.png"/><Relationship Id="rId5" Type="http://schemas.openxmlformats.org/officeDocument/2006/relationships/image" Target="../media/image43.png"/><Relationship Id="rId10" Type="http://schemas.openxmlformats.org/officeDocument/2006/relationships/image" Target="../media/image31.jpeg"/><Relationship Id="rId4" Type="http://schemas.openxmlformats.org/officeDocument/2006/relationships/image" Target="../media/image40.png"/><Relationship Id="rId9" Type="http://schemas.openxmlformats.org/officeDocument/2006/relationships/image" Target="../media/image2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00.png"/></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jpe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56.png"/><Relationship Id="rId11" Type="http://schemas.openxmlformats.org/officeDocument/2006/relationships/image" Target="../media/image61.jpeg"/><Relationship Id="rId5" Type="http://schemas.openxmlformats.org/officeDocument/2006/relationships/image" Target="../media/image55.jpeg"/><Relationship Id="rId10" Type="http://schemas.openxmlformats.org/officeDocument/2006/relationships/image" Target="../media/image60.png"/><Relationship Id="rId4" Type="http://schemas.openxmlformats.org/officeDocument/2006/relationships/image" Target="../media/image54.jpeg"/><Relationship Id="rId9" Type="http://schemas.openxmlformats.org/officeDocument/2006/relationships/image" Target="../media/image5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A0050-2532-F700-B142-D85398C86C85}"/>
              </a:ext>
            </a:extLst>
          </p:cNvPr>
          <p:cNvSpPr>
            <a:spLocks noGrp="1"/>
          </p:cNvSpPr>
          <p:nvPr>
            <p:ph type="ctrTitle"/>
          </p:nvPr>
        </p:nvSpPr>
        <p:spPr/>
        <p:txBody>
          <a:bodyPr/>
          <a:lstStyle/>
          <a:p>
            <a:r>
              <a:rPr lang="en-GB"/>
              <a:t>Testing</a:t>
            </a:r>
            <a:endParaRPr lang="en-BE" dirty="0"/>
          </a:p>
        </p:txBody>
      </p:sp>
      <p:sp>
        <p:nvSpPr>
          <p:cNvPr id="3" name="Subtitle 2">
            <a:extLst>
              <a:ext uri="{FF2B5EF4-FFF2-40B4-BE49-F238E27FC236}">
                <a16:creationId xmlns:a16="http://schemas.microsoft.com/office/drawing/2014/main" id="{E883DB0D-C5D4-6681-6C39-4C32595E9BD7}"/>
              </a:ext>
            </a:extLst>
          </p:cNvPr>
          <p:cNvSpPr>
            <a:spLocks noGrp="1"/>
          </p:cNvSpPr>
          <p:nvPr>
            <p:ph type="subTitle" idx="1"/>
          </p:nvPr>
        </p:nvSpPr>
        <p:spPr/>
        <p:txBody>
          <a:bodyPr/>
          <a:lstStyle/>
          <a:p>
            <a:r>
              <a:rPr lang="en-BE" dirty="0"/>
              <a:t>John Businge</a:t>
            </a:r>
          </a:p>
          <a:p>
            <a:r>
              <a:rPr lang="en-BE" dirty="0"/>
              <a:t>john.businge@unlv.edu</a:t>
            </a:r>
          </a:p>
        </p:txBody>
      </p:sp>
    </p:spTree>
    <p:extLst>
      <p:ext uri="{BB962C8B-B14F-4D97-AF65-F5344CB8AC3E}">
        <p14:creationId xmlns:p14="http://schemas.microsoft.com/office/powerpoint/2010/main" val="680200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E290A-F98A-36FF-D65C-D4B0BBAF6D57}"/>
              </a:ext>
            </a:extLst>
          </p:cNvPr>
          <p:cNvSpPr>
            <a:spLocks noGrp="1"/>
          </p:cNvSpPr>
          <p:nvPr>
            <p:ph type="title"/>
          </p:nvPr>
        </p:nvSpPr>
        <p:spPr>
          <a:xfrm>
            <a:off x="518278" y="224580"/>
            <a:ext cx="10515600" cy="950976"/>
          </a:xfrm>
        </p:spPr>
        <p:txBody>
          <a:bodyPr/>
          <a:lstStyle/>
          <a:p>
            <a:r>
              <a:rPr lang="en-GB" b="1" dirty="0"/>
              <a:t>Examples of Dynamic Testing:</a:t>
            </a:r>
          </a:p>
        </p:txBody>
      </p:sp>
      <p:sp>
        <p:nvSpPr>
          <p:cNvPr id="17" name="Content Placeholder 2">
            <a:extLst>
              <a:ext uri="{FF2B5EF4-FFF2-40B4-BE49-F238E27FC236}">
                <a16:creationId xmlns:a16="http://schemas.microsoft.com/office/drawing/2014/main" id="{5B5DA37D-BE2E-E4ED-CCCA-004ACE05DF65}"/>
              </a:ext>
            </a:extLst>
          </p:cNvPr>
          <p:cNvSpPr>
            <a:spLocks noGrp="1"/>
          </p:cNvSpPr>
          <p:nvPr>
            <p:ph idx="1"/>
          </p:nvPr>
        </p:nvSpPr>
        <p:spPr>
          <a:xfrm>
            <a:off x="838200" y="1825625"/>
            <a:ext cx="10515600" cy="4351338"/>
          </a:xfrm>
        </p:spPr>
        <p:txBody>
          <a:bodyPr>
            <a:normAutofit/>
          </a:bodyPr>
          <a:lstStyle/>
          <a:p>
            <a:r>
              <a:rPr lang="en-GB" sz="3200" b="1" dirty="0"/>
              <a:t>Unit Testing</a:t>
            </a:r>
            <a:r>
              <a:rPr lang="en-GB" sz="3200" dirty="0"/>
              <a:t>: Testing individual components or modules of the software.</a:t>
            </a:r>
          </a:p>
          <a:p>
            <a:r>
              <a:rPr lang="en-GB" sz="3200" b="1" dirty="0"/>
              <a:t>Integration Testing</a:t>
            </a:r>
            <a:r>
              <a:rPr lang="en-GB" sz="3200" dirty="0"/>
              <a:t>: Ensuring that different components work together as expected.</a:t>
            </a:r>
          </a:p>
          <a:p>
            <a:r>
              <a:rPr lang="en-GB" sz="3200" b="1" dirty="0"/>
              <a:t>System Testing</a:t>
            </a:r>
            <a:r>
              <a:rPr lang="en-GB" sz="3200" dirty="0"/>
              <a:t>: Testing the complete system for proper functionality.</a:t>
            </a:r>
          </a:p>
          <a:p>
            <a:r>
              <a:rPr lang="en-GB" sz="3200" b="1" dirty="0"/>
              <a:t>Acceptance Testing</a:t>
            </a:r>
            <a:r>
              <a:rPr lang="en-GB" sz="3200" dirty="0"/>
              <a:t>: Verifying that the system meets user requirements before deployment.</a:t>
            </a:r>
          </a:p>
        </p:txBody>
      </p:sp>
      <p:sp>
        <p:nvSpPr>
          <p:cNvPr id="18" name="Rounded Rectangle 17">
            <a:extLst>
              <a:ext uri="{FF2B5EF4-FFF2-40B4-BE49-F238E27FC236}">
                <a16:creationId xmlns:a16="http://schemas.microsoft.com/office/drawing/2014/main" id="{C6A9CEFB-F23E-05D5-2CCD-9BADB8FCAE76}"/>
              </a:ext>
            </a:extLst>
          </p:cNvPr>
          <p:cNvSpPr/>
          <p:nvPr/>
        </p:nvSpPr>
        <p:spPr>
          <a:xfrm>
            <a:off x="581342" y="1608083"/>
            <a:ext cx="10515600" cy="1150883"/>
          </a:xfrm>
          <a:prstGeom prst="round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740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4DAB9-AC17-7AC3-6831-2C68DA52892F}"/>
              </a:ext>
            </a:extLst>
          </p:cNvPr>
          <p:cNvSpPr>
            <a:spLocks noGrp="1"/>
          </p:cNvSpPr>
          <p:nvPr>
            <p:ph type="title"/>
          </p:nvPr>
        </p:nvSpPr>
        <p:spPr>
          <a:xfrm>
            <a:off x="838200" y="198870"/>
            <a:ext cx="10515600" cy="727405"/>
          </a:xfrm>
        </p:spPr>
        <p:txBody>
          <a:bodyPr/>
          <a:lstStyle/>
          <a:p>
            <a:r>
              <a:rPr lang="en-GB" b="1" dirty="0"/>
              <a:t>Unit Testing</a:t>
            </a:r>
            <a:endParaRPr lang="en-BE" b="1" dirty="0"/>
          </a:p>
        </p:txBody>
      </p:sp>
      <p:sp>
        <p:nvSpPr>
          <p:cNvPr id="3" name="Content Placeholder 2">
            <a:extLst>
              <a:ext uri="{FF2B5EF4-FFF2-40B4-BE49-F238E27FC236}">
                <a16:creationId xmlns:a16="http://schemas.microsoft.com/office/drawing/2014/main" id="{F56FDA03-92B0-B7B1-9D66-DD657DDC0E4C}"/>
              </a:ext>
            </a:extLst>
          </p:cNvPr>
          <p:cNvSpPr>
            <a:spLocks noGrp="1"/>
          </p:cNvSpPr>
          <p:nvPr>
            <p:ph idx="1"/>
          </p:nvPr>
        </p:nvSpPr>
        <p:spPr>
          <a:xfrm>
            <a:off x="838200" y="1825625"/>
            <a:ext cx="10515600" cy="2366365"/>
          </a:xfrm>
        </p:spPr>
        <p:txBody>
          <a:bodyPr>
            <a:normAutofit/>
          </a:bodyPr>
          <a:lstStyle/>
          <a:p>
            <a:r>
              <a:rPr lang="en-GB" dirty="0"/>
              <a:t>We focus on Unit Testing.</a:t>
            </a:r>
          </a:p>
          <a:p>
            <a:pPr lvl="1"/>
            <a:r>
              <a:rPr lang="en-GB" dirty="0"/>
              <a:t>Unit testing focuses on the smallest testable parts of an application called units (e.g., a class method or function)</a:t>
            </a:r>
          </a:p>
          <a:p>
            <a:r>
              <a:rPr lang="en-GB" sz="2400" dirty="0"/>
              <a:t>It does not mean that Unit Testing is more important, but those are the tests we can more easily automatize and benefit from tool support. </a:t>
            </a:r>
            <a:endParaRPr lang="en-BE" sz="2400" dirty="0"/>
          </a:p>
        </p:txBody>
      </p:sp>
    </p:spTree>
    <p:extLst>
      <p:ext uri="{BB962C8B-B14F-4D97-AF65-F5344CB8AC3E}">
        <p14:creationId xmlns:p14="http://schemas.microsoft.com/office/powerpoint/2010/main" val="1133731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DF56E-A306-ED34-965B-D7D00856522B}"/>
              </a:ext>
            </a:extLst>
          </p:cNvPr>
          <p:cNvSpPr>
            <a:spLocks noGrp="1"/>
          </p:cNvSpPr>
          <p:nvPr>
            <p:ph type="title"/>
          </p:nvPr>
        </p:nvSpPr>
        <p:spPr>
          <a:xfrm>
            <a:off x="748991" y="-4207"/>
            <a:ext cx="10515600" cy="1325563"/>
          </a:xfrm>
        </p:spPr>
        <p:txBody>
          <a:bodyPr/>
          <a:lstStyle/>
          <a:p>
            <a:r>
              <a:rPr lang="en-GB" i="1" dirty="0">
                <a:effectLst/>
                <a:latin typeface="Helvetica" pitchFamily="2" charset="0"/>
              </a:rPr>
              <a:t>The Test Pyramid</a:t>
            </a:r>
            <a:endParaRPr lang="en-BE" dirty="0"/>
          </a:p>
        </p:txBody>
      </p:sp>
      <p:grpSp>
        <p:nvGrpSpPr>
          <p:cNvPr id="17" name="Group 16">
            <a:extLst>
              <a:ext uri="{FF2B5EF4-FFF2-40B4-BE49-F238E27FC236}">
                <a16:creationId xmlns:a16="http://schemas.microsoft.com/office/drawing/2014/main" id="{7D79AEF4-6CFA-02F3-A2B4-0EB7EA7E8809}"/>
              </a:ext>
            </a:extLst>
          </p:cNvPr>
          <p:cNvGrpSpPr/>
          <p:nvPr/>
        </p:nvGrpSpPr>
        <p:grpSpPr>
          <a:xfrm>
            <a:off x="3445854" y="1362949"/>
            <a:ext cx="4288894" cy="4534708"/>
            <a:chOff x="4155310" y="924408"/>
            <a:chExt cx="4288894" cy="4534708"/>
          </a:xfrm>
        </p:grpSpPr>
        <p:pic>
          <p:nvPicPr>
            <p:cNvPr id="3" name="Picture 2" descr="Diagram&#10;&#10;Description automatically generated">
              <a:extLst>
                <a:ext uri="{FF2B5EF4-FFF2-40B4-BE49-F238E27FC236}">
                  <a16:creationId xmlns:a16="http://schemas.microsoft.com/office/drawing/2014/main" id="{F72AA3B5-FFA6-30EA-E6F8-8E080882D783}"/>
                </a:ext>
              </a:extLst>
            </p:cNvPr>
            <p:cNvPicPr>
              <a:picLocks noChangeAspect="1"/>
            </p:cNvPicPr>
            <p:nvPr/>
          </p:nvPicPr>
          <p:blipFill rotWithShape="1">
            <a:blip r:embed="rId3"/>
            <a:srcRect l="21255" t="7459" r="17833"/>
            <a:stretch/>
          </p:blipFill>
          <p:spPr>
            <a:xfrm>
              <a:off x="4155310" y="924408"/>
              <a:ext cx="4288894" cy="4534708"/>
            </a:xfrm>
            <a:prstGeom prst="rect">
              <a:avLst/>
            </a:prstGeom>
          </p:spPr>
        </p:pic>
        <p:sp>
          <p:nvSpPr>
            <p:cNvPr id="13" name="Rectangle 12">
              <a:extLst>
                <a:ext uri="{FF2B5EF4-FFF2-40B4-BE49-F238E27FC236}">
                  <a16:creationId xmlns:a16="http://schemas.microsoft.com/office/drawing/2014/main" id="{1FEB0FF4-22F8-4599-8FAF-2F2963A03E8E}"/>
                </a:ext>
              </a:extLst>
            </p:cNvPr>
            <p:cNvSpPr/>
            <p:nvPr/>
          </p:nvSpPr>
          <p:spPr>
            <a:xfrm>
              <a:off x="4155310" y="1398884"/>
              <a:ext cx="205274" cy="3545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6" name="Rectangle 15">
              <a:extLst>
                <a:ext uri="{FF2B5EF4-FFF2-40B4-BE49-F238E27FC236}">
                  <a16:creationId xmlns:a16="http://schemas.microsoft.com/office/drawing/2014/main" id="{63C8DD98-B104-ACCB-C8E4-0D5DFAEC1938}"/>
                </a:ext>
              </a:extLst>
            </p:cNvPr>
            <p:cNvSpPr/>
            <p:nvPr/>
          </p:nvSpPr>
          <p:spPr>
            <a:xfrm>
              <a:off x="4155310" y="4677039"/>
              <a:ext cx="205274" cy="3545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grpSp>
      <p:sp>
        <p:nvSpPr>
          <p:cNvPr id="18" name="TextBox 17">
            <a:extLst>
              <a:ext uri="{FF2B5EF4-FFF2-40B4-BE49-F238E27FC236}">
                <a16:creationId xmlns:a16="http://schemas.microsoft.com/office/drawing/2014/main" id="{B5FA7079-CCC8-50D8-3A94-75E4E3904517}"/>
              </a:ext>
            </a:extLst>
          </p:cNvPr>
          <p:cNvSpPr txBox="1"/>
          <p:nvPr/>
        </p:nvSpPr>
        <p:spPr>
          <a:xfrm>
            <a:off x="3655380" y="5939250"/>
            <a:ext cx="3748290" cy="338554"/>
          </a:xfrm>
          <a:prstGeom prst="rect">
            <a:avLst/>
          </a:prstGeom>
          <a:noFill/>
          <a:ln w="38100">
            <a:solidFill>
              <a:srgbClr val="134C13"/>
            </a:solidFill>
          </a:ln>
        </p:spPr>
        <p:txBody>
          <a:bodyPr wrap="square" rtlCol="0">
            <a:spAutoFit/>
          </a:bodyPr>
          <a:lstStyle/>
          <a:p>
            <a:pPr algn="ctr"/>
            <a:r>
              <a:rPr lang="en-BE" sz="1600" dirty="0"/>
              <a:t>Aim to have more unit tests (100%). Why?</a:t>
            </a:r>
          </a:p>
        </p:txBody>
      </p:sp>
      <p:grpSp>
        <p:nvGrpSpPr>
          <p:cNvPr id="26" name="Group 25">
            <a:extLst>
              <a:ext uri="{FF2B5EF4-FFF2-40B4-BE49-F238E27FC236}">
                <a16:creationId xmlns:a16="http://schemas.microsoft.com/office/drawing/2014/main" id="{BC81E245-966E-0CD0-B1F1-AF10E7A3CF3B}"/>
              </a:ext>
            </a:extLst>
          </p:cNvPr>
          <p:cNvGrpSpPr/>
          <p:nvPr/>
        </p:nvGrpSpPr>
        <p:grpSpPr>
          <a:xfrm>
            <a:off x="1750303" y="1420551"/>
            <a:ext cx="1742206" cy="4400841"/>
            <a:chOff x="2459759" y="1420551"/>
            <a:chExt cx="1742206" cy="4400841"/>
          </a:xfrm>
        </p:grpSpPr>
        <p:pic>
          <p:nvPicPr>
            <p:cNvPr id="6" name="Picture 5" descr="Diagram&#10;&#10;Description automatically generated">
              <a:extLst>
                <a:ext uri="{FF2B5EF4-FFF2-40B4-BE49-F238E27FC236}">
                  <a16:creationId xmlns:a16="http://schemas.microsoft.com/office/drawing/2014/main" id="{6696CE5D-86AE-A9B0-5936-C476D1F7D285}"/>
                </a:ext>
              </a:extLst>
            </p:cNvPr>
            <p:cNvPicPr>
              <a:picLocks noChangeAspect="1"/>
            </p:cNvPicPr>
            <p:nvPr/>
          </p:nvPicPr>
          <p:blipFill rotWithShape="1">
            <a:blip r:embed="rId3"/>
            <a:srcRect t="7459" r="77509" b="2732"/>
            <a:stretch/>
          </p:blipFill>
          <p:spPr>
            <a:xfrm>
              <a:off x="2618378" y="1420551"/>
              <a:ext cx="1583587" cy="4400841"/>
            </a:xfrm>
            <a:prstGeom prst="rect">
              <a:avLst/>
            </a:prstGeom>
          </p:spPr>
        </p:pic>
        <p:sp>
          <p:nvSpPr>
            <p:cNvPr id="22" name="TextBox 21">
              <a:extLst>
                <a:ext uri="{FF2B5EF4-FFF2-40B4-BE49-F238E27FC236}">
                  <a16:creationId xmlns:a16="http://schemas.microsoft.com/office/drawing/2014/main" id="{BC89C8D3-1EEC-1451-DF7C-C61DE633ABC1}"/>
                </a:ext>
              </a:extLst>
            </p:cNvPr>
            <p:cNvSpPr txBox="1"/>
            <p:nvPr/>
          </p:nvSpPr>
          <p:spPr>
            <a:xfrm>
              <a:off x="2459759" y="3412198"/>
              <a:ext cx="1416814" cy="523220"/>
            </a:xfrm>
            <a:prstGeom prst="rect">
              <a:avLst/>
            </a:prstGeom>
            <a:noFill/>
          </p:spPr>
          <p:txBody>
            <a:bodyPr wrap="square" rtlCol="0">
              <a:spAutoFit/>
            </a:bodyPr>
            <a:lstStyle/>
            <a:p>
              <a:pPr algn="ctr"/>
              <a:r>
                <a:rPr lang="en-BE" sz="1400" dirty="0"/>
                <a:t>Test Automation complexity</a:t>
              </a:r>
            </a:p>
          </p:txBody>
        </p:sp>
        <p:sp>
          <p:nvSpPr>
            <p:cNvPr id="24" name="TextBox 23">
              <a:extLst>
                <a:ext uri="{FF2B5EF4-FFF2-40B4-BE49-F238E27FC236}">
                  <a16:creationId xmlns:a16="http://schemas.microsoft.com/office/drawing/2014/main" id="{DE616A57-EB44-19B0-3184-B91FB4C72709}"/>
                </a:ext>
              </a:extLst>
            </p:cNvPr>
            <p:cNvSpPr txBox="1"/>
            <p:nvPr/>
          </p:nvSpPr>
          <p:spPr>
            <a:xfrm>
              <a:off x="3227035" y="4570627"/>
              <a:ext cx="565977" cy="307777"/>
            </a:xfrm>
            <a:prstGeom prst="rect">
              <a:avLst/>
            </a:prstGeom>
            <a:noFill/>
          </p:spPr>
          <p:txBody>
            <a:bodyPr wrap="square" rtlCol="0">
              <a:spAutoFit/>
            </a:bodyPr>
            <a:lstStyle/>
            <a:p>
              <a:r>
                <a:rPr lang="en-BE" sz="1400" dirty="0"/>
                <a:t>Easy</a:t>
              </a:r>
            </a:p>
          </p:txBody>
        </p:sp>
        <p:sp>
          <p:nvSpPr>
            <p:cNvPr id="25" name="TextBox 24">
              <a:extLst>
                <a:ext uri="{FF2B5EF4-FFF2-40B4-BE49-F238E27FC236}">
                  <a16:creationId xmlns:a16="http://schemas.microsoft.com/office/drawing/2014/main" id="{431BBD46-6C4B-8C98-5846-01CBE058870A}"/>
                </a:ext>
              </a:extLst>
            </p:cNvPr>
            <p:cNvSpPr txBox="1"/>
            <p:nvPr/>
          </p:nvSpPr>
          <p:spPr>
            <a:xfrm>
              <a:off x="3099023" y="2385235"/>
              <a:ext cx="565977" cy="307777"/>
            </a:xfrm>
            <a:prstGeom prst="rect">
              <a:avLst/>
            </a:prstGeom>
            <a:noFill/>
          </p:spPr>
          <p:txBody>
            <a:bodyPr wrap="square" rtlCol="0">
              <a:spAutoFit/>
            </a:bodyPr>
            <a:lstStyle/>
            <a:p>
              <a:r>
                <a:rPr lang="en-BE" sz="1400" dirty="0"/>
                <a:t>Hard</a:t>
              </a:r>
            </a:p>
          </p:txBody>
        </p:sp>
      </p:grpSp>
      <p:grpSp>
        <p:nvGrpSpPr>
          <p:cNvPr id="5" name="Group 4">
            <a:extLst>
              <a:ext uri="{FF2B5EF4-FFF2-40B4-BE49-F238E27FC236}">
                <a16:creationId xmlns:a16="http://schemas.microsoft.com/office/drawing/2014/main" id="{2F92C47E-F983-90BB-F651-0F99DDA5F004}"/>
              </a:ext>
            </a:extLst>
          </p:cNvPr>
          <p:cNvGrpSpPr/>
          <p:nvPr/>
        </p:nvGrpSpPr>
        <p:grpSpPr>
          <a:xfrm>
            <a:off x="7734748" y="1286684"/>
            <a:ext cx="3086852" cy="4534708"/>
            <a:chOff x="8444204" y="1286684"/>
            <a:chExt cx="3086852" cy="4534708"/>
          </a:xfrm>
        </p:grpSpPr>
        <p:grpSp>
          <p:nvGrpSpPr>
            <p:cNvPr id="27" name="Group 26">
              <a:extLst>
                <a:ext uri="{FF2B5EF4-FFF2-40B4-BE49-F238E27FC236}">
                  <a16:creationId xmlns:a16="http://schemas.microsoft.com/office/drawing/2014/main" id="{6FF295AB-F501-ED49-9B7D-0C45A4934A93}"/>
                </a:ext>
              </a:extLst>
            </p:cNvPr>
            <p:cNvGrpSpPr/>
            <p:nvPr/>
          </p:nvGrpSpPr>
          <p:grpSpPr>
            <a:xfrm>
              <a:off x="8444204" y="1286684"/>
              <a:ext cx="1984802" cy="4534708"/>
              <a:chOff x="8444204" y="1286684"/>
              <a:chExt cx="1984802" cy="4534708"/>
            </a:xfrm>
          </p:grpSpPr>
          <p:pic>
            <p:nvPicPr>
              <p:cNvPr id="4" name="Picture 3" descr="Diagram&#10;&#10;Description automatically generated">
                <a:extLst>
                  <a:ext uri="{FF2B5EF4-FFF2-40B4-BE49-F238E27FC236}">
                    <a16:creationId xmlns:a16="http://schemas.microsoft.com/office/drawing/2014/main" id="{657B94F8-6FC0-0E30-A396-00BD4BF7975E}"/>
                  </a:ext>
                </a:extLst>
              </p:cNvPr>
              <p:cNvPicPr>
                <a:picLocks noChangeAspect="1"/>
              </p:cNvPicPr>
              <p:nvPr/>
            </p:nvPicPr>
            <p:blipFill rotWithShape="1">
              <a:blip r:embed="rId3"/>
              <a:srcRect l="81991" t="7459"/>
              <a:stretch/>
            </p:blipFill>
            <p:spPr>
              <a:xfrm>
                <a:off x="8444204" y="1286684"/>
                <a:ext cx="1268063" cy="4534708"/>
              </a:xfrm>
              <a:prstGeom prst="rect">
                <a:avLst/>
              </a:prstGeom>
            </p:spPr>
          </p:pic>
          <p:sp>
            <p:nvSpPr>
              <p:cNvPr id="23" name="TextBox 22">
                <a:extLst>
                  <a:ext uri="{FF2B5EF4-FFF2-40B4-BE49-F238E27FC236}">
                    <a16:creationId xmlns:a16="http://schemas.microsoft.com/office/drawing/2014/main" id="{FA2F7570-57E2-7E58-6E85-05E4FF96FA9A}"/>
                  </a:ext>
                </a:extLst>
              </p:cNvPr>
              <p:cNvSpPr txBox="1"/>
              <p:nvPr/>
            </p:nvSpPr>
            <p:spPr>
              <a:xfrm>
                <a:off x="8718237" y="3368693"/>
                <a:ext cx="1710769" cy="954107"/>
              </a:xfrm>
              <a:prstGeom prst="rect">
                <a:avLst/>
              </a:prstGeom>
              <a:noFill/>
            </p:spPr>
            <p:txBody>
              <a:bodyPr wrap="square" rtlCol="0">
                <a:spAutoFit/>
              </a:bodyPr>
              <a:lstStyle/>
              <a:p>
                <a:pPr algn="ctr"/>
                <a:r>
                  <a:rPr lang="en-BE" sz="1400" dirty="0"/>
                  <a:t>Experience shows that the cost of test implementation / maintainance</a:t>
                </a:r>
              </a:p>
            </p:txBody>
          </p:sp>
        </p:grpSp>
        <p:pic>
          <p:nvPicPr>
            <p:cNvPr id="1026" name="Picture 2" descr="Dollar increase icon money symbol with arrow Vector Image">
              <a:extLst>
                <a:ext uri="{FF2B5EF4-FFF2-40B4-BE49-F238E27FC236}">
                  <a16:creationId xmlns:a16="http://schemas.microsoft.com/office/drawing/2014/main" id="{AD4D7446-DA0B-9432-CE57-9CBF99713D1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0736" b="23141"/>
            <a:stretch/>
          </p:blipFill>
          <p:spPr bwMode="auto">
            <a:xfrm rot="17721749">
              <a:off x="10065325" y="3175045"/>
              <a:ext cx="1933936" cy="99752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838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dissolv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dissolve">
                                      <p:cBhvr>
                                        <p:cTn id="2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DF56E-A306-ED34-965B-D7D00856522B}"/>
              </a:ext>
            </a:extLst>
          </p:cNvPr>
          <p:cNvSpPr>
            <a:spLocks noGrp="1"/>
          </p:cNvSpPr>
          <p:nvPr>
            <p:ph type="title"/>
          </p:nvPr>
        </p:nvSpPr>
        <p:spPr>
          <a:xfrm>
            <a:off x="748991" y="-4207"/>
            <a:ext cx="10515600" cy="1325563"/>
          </a:xfrm>
        </p:spPr>
        <p:txBody>
          <a:bodyPr/>
          <a:lstStyle/>
          <a:p>
            <a:r>
              <a:rPr lang="en-GB" i="1" dirty="0">
                <a:effectLst/>
                <a:latin typeface="Helvetica" pitchFamily="2" charset="0"/>
              </a:rPr>
              <a:t>Why are unit tests useful?</a:t>
            </a:r>
            <a:endParaRPr lang="en-GB" dirty="0">
              <a:effectLst/>
              <a:latin typeface="Helvetica" pitchFamily="2" charset="0"/>
            </a:endParaRPr>
          </a:p>
        </p:txBody>
      </p:sp>
      <p:sp>
        <p:nvSpPr>
          <p:cNvPr id="4" name="TextBox 3">
            <a:extLst>
              <a:ext uri="{FF2B5EF4-FFF2-40B4-BE49-F238E27FC236}">
                <a16:creationId xmlns:a16="http://schemas.microsoft.com/office/drawing/2014/main" id="{CA240793-4FE0-3DD4-49B5-6CE7743DBA66}"/>
              </a:ext>
            </a:extLst>
          </p:cNvPr>
          <p:cNvSpPr txBox="1"/>
          <p:nvPr/>
        </p:nvSpPr>
        <p:spPr>
          <a:xfrm>
            <a:off x="874643" y="1672903"/>
            <a:ext cx="10389948" cy="4401205"/>
          </a:xfrm>
          <a:prstGeom prst="rect">
            <a:avLst/>
          </a:prstGeom>
          <a:noFill/>
        </p:spPr>
        <p:txBody>
          <a:bodyPr wrap="square">
            <a:spAutoFit/>
          </a:bodyPr>
          <a:lstStyle/>
          <a:p>
            <a:pPr marL="342900" indent="-342900">
              <a:buFont typeface="Arial" panose="020B0604020202020204" pitchFamily="34" charset="0"/>
              <a:buChar char="•"/>
            </a:pPr>
            <a:r>
              <a:rPr lang="en-GB" sz="2800" b="1" dirty="0"/>
              <a:t>Focus on Small, Isolated Components</a:t>
            </a:r>
            <a:r>
              <a:rPr lang="en-GB" sz="2800" dirty="0"/>
              <a:t> – function or method</a:t>
            </a:r>
          </a:p>
          <a:p>
            <a:pPr marL="342900" indent="-342900">
              <a:buFont typeface="Arial" panose="020B0604020202020204" pitchFamily="34" charset="0"/>
              <a:buChar char="•"/>
            </a:pPr>
            <a:r>
              <a:rPr lang="en-GB" sz="2800" b="1" dirty="0"/>
              <a:t>Automation</a:t>
            </a:r>
            <a:r>
              <a:rPr lang="en-GB" sz="2800" dirty="0"/>
              <a:t> - Unit tests are often automated and integrated into the development process – can be part of CI pipeline – use of test frameworks</a:t>
            </a:r>
          </a:p>
          <a:p>
            <a:pPr marL="342900" indent="-342900">
              <a:buFont typeface="Arial" panose="020B0604020202020204" pitchFamily="34" charset="0"/>
              <a:buChar char="•"/>
            </a:pPr>
            <a:r>
              <a:rPr lang="en-GB" sz="2800" b="1" dirty="0"/>
              <a:t>Early Detection of Bugs</a:t>
            </a:r>
            <a:r>
              <a:rPr lang="en-GB" sz="2800" dirty="0"/>
              <a:t>: Since unit tests focus on small, specific parts of the code</a:t>
            </a:r>
            <a:endParaRPr lang="en-GB" sz="2800" dirty="0">
              <a:effectLst/>
              <a:latin typeface="Times"/>
            </a:endParaRPr>
          </a:p>
          <a:p>
            <a:pPr marL="342900" indent="-342900">
              <a:buFont typeface="Arial" panose="020B0604020202020204" pitchFamily="34" charset="0"/>
              <a:buChar char="•"/>
            </a:pPr>
            <a:r>
              <a:rPr lang="en-GB" sz="2800" b="1" dirty="0">
                <a:latin typeface="Times"/>
              </a:rPr>
              <a:t>Test Coverage</a:t>
            </a:r>
            <a:r>
              <a:rPr lang="en-GB" sz="2800" dirty="0">
                <a:latin typeface="Times"/>
              </a:rPr>
              <a:t>: Often measured by coverage – high coverage is desirable</a:t>
            </a:r>
          </a:p>
          <a:p>
            <a:pPr marL="342900" indent="-342900">
              <a:buFont typeface="Arial" panose="020B0604020202020204" pitchFamily="34" charset="0"/>
              <a:buChar char="•"/>
            </a:pPr>
            <a:r>
              <a:rPr lang="en-GB" sz="2800" b="1" dirty="0">
                <a:effectLst/>
                <a:latin typeface="Times"/>
              </a:rPr>
              <a:t>TDD</a:t>
            </a:r>
            <a:r>
              <a:rPr lang="en-GB" sz="2800" dirty="0">
                <a:effectLst/>
                <a:latin typeface="Times"/>
              </a:rPr>
              <a:t>: </a:t>
            </a:r>
            <a:r>
              <a:rPr lang="en-GB" sz="2800" dirty="0"/>
              <a:t>central to TDD, where developers write tests before writing the actual code.</a:t>
            </a:r>
            <a:endParaRPr lang="en-GB" sz="2800" dirty="0">
              <a:effectLst/>
              <a:latin typeface="Times"/>
            </a:endParaRPr>
          </a:p>
        </p:txBody>
      </p:sp>
    </p:spTree>
    <p:extLst>
      <p:ext uri="{BB962C8B-B14F-4D97-AF65-F5344CB8AC3E}">
        <p14:creationId xmlns:p14="http://schemas.microsoft.com/office/powerpoint/2010/main" val="3784963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E290A-F98A-36FF-D65C-D4B0BBAF6D57}"/>
              </a:ext>
            </a:extLst>
          </p:cNvPr>
          <p:cNvSpPr>
            <a:spLocks noGrp="1"/>
          </p:cNvSpPr>
          <p:nvPr>
            <p:ph type="title"/>
          </p:nvPr>
        </p:nvSpPr>
        <p:spPr>
          <a:xfrm>
            <a:off x="518278" y="0"/>
            <a:ext cx="10515600" cy="950976"/>
          </a:xfrm>
        </p:spPr>
        <p:txBody>
          <a:bodyPr/>
          <a:lstStyle/>
          <a:p>
            <a:r>
              <a:rPr lang="en-BE" dirty="0"/>
              <a:t>Anatomy of a Test Case - Stack</a:t>
            </a:r>
          </a:p>
        </p:txBody>
      </p:sp>
      <p:grpSp>
        <p:nvGrpSpPr>
          <p:cNvPr id="27" name="Group 26">
            <a:extLst>
              <a:ext uri="{FF2B5EF4-FFF2-40B4-BE49-F238E27FC236}">
                <a16:creationId xmlns:a16="http://schemas.microsoft.com/office/drawing/2014/main" id="{D19C5AE5-CC1F-7B0B-8756-C593C9183D72}"/>
              </a:ext>
            </a:extLst>
          </p:cNvPr>
          <p:cNvGrpSpPr/>
          <p:nvPr/>
        </p:nvGrpSpPr>
        <p:grpSpPr>
          <a:xfrm>
            <a:off x="4412343" y="1534886"/>
            <a:ext cx="3933372" cy="3788228"/>
            <a:chOff x="8440057" y="1933057"/>
            <a:chExt cx="3011715" cy="3205000"/>
          </a:xfrm>
        </p:grpSpPr>
        <p:pic>
          <p:nvPicPr>
            <p:cNvPr id="1026" name="Picture 2" descr="Stack in C - Scaler Topics">
              <a:extLst>
                <a:ext uri="{FF2B5EF4-FFF2-40B4-BE49-F238E27FC236}">
                  <a16:creationId xmlns:a16="http://schemas.microsoft.com/office/drawing/2014/main" id="{FA5992D9-4D87-63BC-DF3D-F10BB867BE6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386" t="11005" r="34686" b="69608"/>
            <a:stretch/>
          </p:blipFill>
          <p:spPr bwMode="auto">
            <a:xfrm>
              <a:off x="8440057" y="1933057"/>
              <a:ext cx="1828800" cy="812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tack Data Structure and Implementation in Python, Java and C/C++">
              <a:extLst>
                <a:ext uri="{FF2B5EF4-FFF2-40B4-BE49-F238E27FC236}">
                  <a16:creationId xmlns:a16="http://schemas.microsoft.com/office/drawing/2014/main" id="{8DADBD25-783B-84BA-1406-A5CE3D3BAD0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931" t="25519" r="79765" b="27297"/>
            <a:stretch/>
          </p:blipFill>
          <p:spPr bwMode="auto">
            <a:xfrm>
              <a:off x="8563429" y="2249714"/>
              <a:ext cx="1582057" cy="2888343"/>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a:extLst>
                <a:ext uri="{FF2B5EF4-FFF2-40B4-BE49-F238E27FC236}">
                  <a16:creationId xmlns:a16="http://schemas.microsoft.com/office/drawing/2014/main" id="{2DD14F58-F999-24C6-21EB-1966E1D2FC44}"/>
                </a:ext>
              </a:extLst>
            </p:cNvPr>
            <p:cNvSpPr/>
            <p:nvPr/>
          </p:nvSpPr>
          <p:spPr>
            <a:xfrm>
              <a:off x="8781144" y="4424558"/>
              <a:ext cx="1103085" cy="481270"/>
            </a:xfrm>
            <a:prstGeom prst="roundRect">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4" name="Rounded Rectangle 3">
              <a:extLst>
                <a:ext uri="{FF2B5EF4-FFF2-40B4-BE49-F238E27FC236}">
                  <a16:creationId xmlns:a16="http://schemas.microsoft.com/office/drawing/2014/main" id="{73D7E9FC-D7DB-69FE-C9D4-1F89D50B0714}"/>
                </a:ext>
              </a:extLst>
            </p:cNvPr>
            <p:cNvSpPr/>
            <p:nvPr/>
          </p:nvSpPr>
          <p:spPr>
            <a:xfrm>
              <a:off x="8781143" y="3870714"/>
              <a:ext cx="1103085" cy="481270"/>
            </a:xfrm>
            <a:prstGeom prst="roundRect">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5" name="Rounded Rectangle 4">
              <a:extLst>
                <a:ext uri="{FF2B5EF4-FFF2-40B4-BE49-F238E27FC236}">
                  <a16:creationId xmlns:a16="http://schemas.microsoft.com/office/drawing/2014/main" id="{8544E9D0-DC9C-9682-AD8A-39EBCCA6F221}"/>
                </a:ext>
              </a:extLst>
            </p:cNvPr>
            <p:cNvSpPr/>
            <p:nvPr/>
          </p:nvSpPr>
          <p:spPr>
            <a:xfrm>
              <a:off x="8781143" y="3314213"/>
              <a:ext cx="1103085" cy="481270"/>
            </a:xfrm>
            <a:prstGeom prst="roundRect">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6" name="Rounded Rectangle 5">
              <a:extLst>
                <a:ext uri="{FF2B5EF4-FFF2-40B4-BE49-F238E27FC236}">
                  <a16:creationId xmlns:a16="http://schemas.microsoft.com/office/drawing/2014/main" id="{A61D96F2-547F-FEDF-731B-4F3A989CE849}"/>
                </a:ext>
              </a:extLst>
            </p:cNvPr>
            <p:cNvSpPr/>
            <p:nvPr/>
          </p:nvSpPr>
          <p:spPr>
            <a:xfrm>
              <a:off x="8773886" y="2745857"/>
              <a:ext cx="1103085" cy="481270"/>
            </a:xfrm>
            <a:prstGeom prst="roundRect">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cxnSp>
          <p:nvCxnSpPr>
            <p:cNvPr id="18" name="Straight Arrow Connector 17">
              <a:extLst>
                <a:ext uri="{FF2B5EF4-FFF2-40B4-BE49-F238E27FC236}">
                  <a16:creationId xmlns:a16="http://schemas.microsoft.com/office/drawing/2014/main" id="{9DCE5D23-9FDC-FF5A-7F4A-2756B5D7E423}"/>
                </a:ext>
              </a:extLst>
            </p:cNvPr>
            <p:cNvCxnSpPr/>
            <p:nvPr/>
          </p:nvCxnSpPr>
          <p:spPr>
            <a:xfrm>
              <a:off x="9884228" y="2986492"/>
              <a:ext cx="783772" cy="0"/>
            </a:xfrm>
            <a:prstGeom prst="straightConnector1">
              <a:avLst/>
            </a:prstGeom>
            <a:ln w="12700">
              <a:solidFill>
                <a:srgbClr val="165E6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B3FB7216-EBA4-E0D7-1A21-6EBEFC7BFA74}"/>
                </a:ext>
              </a:extLst>
            </p:cNvPr>
            <p:cNvSpPr txBox="1"/>
            <p:nvPr/>
          </p:nvSpPr>
          <p:spPr>
            <a:xfrm>
              <a:off x="10668000" y="2847992"/>
              <a:ext cx="783772" cy="276999"/>
            </a:xfrm>
            <a:prstGeom prst="rect">
              <a:avLst/>
            </a:prstGeom>
            <a:noFill/>
          </p:spPr>
          <p:txBody>
            <a:bodyPr wrap="square" rtlCol="0">
              <a:spAutoFit/>
            </a:bodyPr>
            <a:lstStyle/>
            <a:p>
              <a:r>
                <a:rPr lang="en-BE" sz="1200" dirty="0"/>
                <a:t>Peek</a:t>
              </a:r>
            </a:p>
          </p:txBody>
        </p:sp>
      </p:grpSp>
    </p:spTree>
    <p:extLst>
      <p:ext uri="{BB962C8B-B14F-4D97-AF65-F5344CB8AC3E}">
        <p14:creationId xmlns:p14="http://schemas.microsoft.com/office/powerpoint/2010/main" val="1019161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FEA3A363-6438-A76F-4893-415DBF50ACD0}"/>
              </a:ext>
            </a:extLst>
          </p:cNvPr>
          <p:cNvSpPr/>
          <p:nvPr/>
        </p:nvSpPr>
        <p:spPr>
          <a:xfrm>
            <a:off x="740229" y="1201475"/>
            <a:ext cx="6572960" cy="5475095"/>
          </a:xfrm>
          <a:prstGeom prst="rect">
            <a:avLst/>
          </a:prstGeom>
          <a:solidFill>
            <a:srgbClr val="E6E6E5"/>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 name="Title 1">
            <a:extLst>
              <a:ext uri="{FF2B5EF4-FFF2-40B4-BE49-F238E27FC236}">
                <a16:creationId xmlns:a16="http://schemas.microsoft.com/office/drawing/2014/main" id="{228E290A-F98A-36FF-D65C-D4B0BBAF6D57}"/>
              </a:ext>
            </a:extLst>
          </p:cNvPr>
          <p:cNvSpPr>
            <a:spLocks noGrp="1"/>
          </p:cNvSpPr>
          <p:nvPr>
            <p:ph type="title"/>
          </p:nvPr>
        </p:nvSpPr>
        <p:spPr>
          <a:xfrm>
            <a:off x="518278" y="0"/>
            <a:ext cx="10515600" cy="950976"/>
          </a:xfrm>
        </p:spPr>
        <p:txBody>
          <a:bodyPr/>
          <a:lstStyle/>
          <a:p>
            <a:r>
              <a:rPr lang="en-BE" dirty="0"/>
              <a:t>Test Case for push() and pop() function</a:t>
            </a:r>
          </a:p>
        </p:txBody>
      </p:sp>
      <p:pic>
        <p:nvPicPr>
          <p:cNvPr id="1028" name="Picture 4" descr="Stack Data Structure and Implementation in Python, Java and C/C++">
            <a:extLst>
              <a:ext uri="{FF2B5EF4-FFF2-40B4-BE49-F238E27FC236}">
                <a16:creationId xmlns:a16="http://schemas.microsoft.com/office/drawing/2014/main" id="{8DADBD25-783B-84BA-1406-A5CE3D3BAD0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931" t="25519" r="79765" b="27297"/>
          <a:stretch/>
        </p:blipFill>
        <p:spPr bwMode="auto">
          <a:xfrm>
            <a:off x="8563429" y="2249714"/>
            <a:ext cx="3105663" cy="3962400"/>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a:extLst>
              <a:ext uri="{FF2B5EF4-FFF2-40B4-BE49-F238E27FC236}">
                <a16:creationId xmlns:a16="http://schemas.microsoft.com/office/drawing/2014/main" id="{2DD14F58-F999-24C6-21EB-1966E1D2FC44}"/>
              </a:ext>
            </a:extLst>
          </p:cNvPr>
          <p:cNvSpPr/>
          <p:nvPr/>
        </p:nvSpPr>
        <p:spPr>
          <a:xfrm>
            <a:off x="8990010" y="5262563"/>
            <a:ext cx="2165415" cy="660235"/>
          </a:xfrm>
          <a:prstGeom prst="roundRect">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BE" sz="3200" dirty="0"/>
              <a:t>9</a:t>
            </a:r>
          </a:p>
        </p:txBody>
      </p:sp>
      <p:grpSp>
        <p:nvGrpSpPr>
          <p:cNvPr id="37" name="Group 36">
            <a:extLst>
              <a:ext uri="{FF2B5EF4-FFF2-40B4-BE49-F238E27FC236}">
                <a16:creationId xmlns:a16="http://schemas.microsoft.com/office/drawing/2014/main" id="{C07019D3-365F-46B4-6451-B7797D121EC6}"/>
              </a:ext>
            </a:extLst>
          </p:cNvPr>
          <p:cNvGrpSpPr/>
          <p:nvPr/>
        </p:nvGrpSpPr>
        <p:grpSpPr>
          <a:xfrm>
            <a:off x="740228" y="1201476"/>
            <a:ext cx="6572960" cy="1193913"/>
            <a:chOff x="740228" y="1201476"/>
            <a:chExt cx="6572960" cy="1193913"/>
          </a:xfrm>
        </p:grpSpPr>
        <p:pic>
          <p:nvPicPr>
            <p:cNvPr id="21" name="Picture 20" descr="A screen shot of a computer program&#10;&#10;Description automatically generated">
              <a:extLst>
                <a:ext uri="{FF2B5EF4-FFF2-40B4-BE49-F238E27FC236}">
                  <a16:creationId xmlns:a16="http://schemas.microsoft.com/office/drawing/2014/main" id="{54BBE0A6-CAE7-BA79-26EC-4E10FE73A0CD}"/>
                </a:ext>
              </a:extLst>
            </p:cNvPr>
            <p:cNvPicPr>
              <a:picLocks noChangeAspect="1"/>
            </p:cNvPicPr>
            <p:nvPr/>
          </p:nvPicPr>
          <p:blipFill rotWithShape="1">
            <a:blip r:embed="rId4"/>
            <a:srcRect b="81255"/>
            <a:stretch/>
          </p:blipFill>
          <p:spPr>
            <a:xfrm>
              <a:off x="740228" y="1201476"/>
              <a:ext cx="6572960" cy="792051"/>
            </a:xfrm>
            <a:prstGeom prst="rect">
              <a:avLst/>
            </a:prstGeom>
          </p:spPr>
        </p:pic>
        <p:pic>
          <p:nvPicPr>
            <p:cNvPr id="23" name="Picture 22" descr="A screen shot of a computer program&#10;&#10;Description automatically generated">
              <a:extLst>
                <a:ext uri="{FF2B5EF4-FFF2-40B4-BE49-F238E27FC236}">
                  <a16:creationId xmlns:a16="http://schemas.microsoft.com/office/drawing/2014/main" id="{4042E892-5A63-8465-EE93-7E38429ACD4C}"/>
                </a:ext>
              </a:extLst>
            </p:cNvPr>
            <p:cNvPicPr>
              <a:picLocks noChangeAspect="1"/>
            </p:cNvPicPr>
            <p:nvPr/>
          </p:nvPicPr>
          <p:blipFill rotWithShape="1">
            <a:blip r:embed="rId4"/>
            <a:srcRect t="21281" b="68062"/>
            <a:stretch/>
          </p:blipFill>
          <p:spPr>
            <a:xfrm>
              <a:off x="740228" y="1945091"/>
              <a:ext cx="6572960" cy="450298"/>
            </a:xfrm>
            <a:prstGeom prst="rect">
              <a:avLst/>
            </a:prstGeom>
          </p:spPr>
        </p:pic>
      </p:grpSp>
      <p:pic>
        <p:nvPicPr>
          <p:cNvPr id="24" name="Picture 23" descr="A screen shot of a computer program&#10;&#10;Description automatically generated">
            <a:extLst>
              <a:ext uri="{FF2B5EF4-FFF2-40B4-BE49-F238E27FC236}">
                <a16:creationId xmlns:a16="http://schemas.microsoft.com/office/drawing/2014/main" id="{0BFDAF5B-97A6-8DE2-4265-506D0D97C234}"/>
              </a:ext>
            </a:extLst>
          </p:cNvPr>
          <p:cNvPicPr>
            <a:picLocks noChangeAspect="1"/>
          </p:cNvPicPr>
          <p:nvPr/>
        </p:nvPicPr>
        <p:blipFill rotWithShape="1">
          <a:blip r:embed="rId4"/>
          <a:srcRect t="68724"/>
          <a:stretch/>
        </p:blipFill>
        <p:spPr>
          <a:xfrm>
            <a:off x="732972" y="4067807"/>
            <a:ext cx="6572960" cy="1321579"/>
          </a:xfrm>
          <a:prstGeom prst="rect">
            <a:avLst/>
          </a:prstGeom>
        </p:spPr>
      </p:pic>
      <p:grpSp>
        <p:nvGrpSpPr>
          <p:cNvPr id="38" name="Group 37">
            <a:extLst>
              <a:ext uri="{FF2B5EF4-FFF2-40B4-BE49-F238E27FC236}">
                <a16:creationId xmlns:a16="http://schemas.microsoft.com/office/drawing/2014/main" id="{E22386CC-DCEE-40E9-C6E7-D1F2FB342FF9}"/>
              </a:ext>
            </a:extLst>
          </p:cNvPr>
          <p:cNvGrpSpPr/>
          <p:nvPr/>
        </p:nvGrpSpPr>
        <p:grpSpPr>
          <a:xfrm>
            <a:off x="732972" y="2385593"/>
            <a:ext cx="6572960" cy="1692745"/>
            <a:chOff x="732972" y="2385593"/>
            <a:chExt cx="6572960" cy="1692745"/>
          </a:xfrm>
        </p:grpSpPr>
        <p:pic>
          <p:nvPicPr>
            <p:cNvPr id="25" name="Picture 24" descr="A screen shot of a computer program&#10;&#10;Description automatically generated">
              <a:extLst>
                <a:ext uri="{FF2B5EF4-FFF2-40B4-BE49-F238E27FC236}">
                  <a16:creationId xmlns:a16="http://schemas.microsoft.com/office/drawing/2014/main" id="{B90C7D29-F965-DF14-E396-16796CF6DACB}"/>
                </a:ext>
              </a:extLst>
            </p:cNvPr>
            <p:cNvPicPr>
              <a:picLocks noChangeAspect="1"/>
            </p:cNvPicPr>
            <p:nvPr/>
          </p:nvPicPr>
          <p:blipFill rotWithShape="1">
            <a:blip r:embed="rId4"/>
            <a:srcRect t="29266" b="30674"/>
            <a:stretch/>
          </p:blipFill>
          <p:spPr>
            <a:xfrm>
              <a:off x="732972" y="2385593"/>
              <a:ext cx="6572960" cy="1692745"/>
            </a:xfrm>
            <a:prstGeom prst="rect">
              <a:avLst/>
            </a:prstGeom>
          </p:spPr>
        </p:pic>
        <p:sp>
          <p:nvSpPr>
            <p:cNvPr id="26" name="TextBox 25">
              <a:extLst>
                <a:ext uri="{FF2B5EF4-FFF2-40B4-BE49-F238E27FC236}">
                  <a16:creationId xmlns:a16="http://schemas.microsoft.com/office/drawing/2014/main" id="{6494E133-B8A9-B672-42C4-09D0445C392C}"/>
                </a:ext>
              </a:extLst>
            </p:cNvPr>
            <p:cNvSpPr txBox="1"/>
            <p:nvPr/>
          </p:nvSpPr>
          <p:spPr>
            <a:xfrm>
              <a:off x="5854307" y="3075803"/>
              <a:ext cx="1384497" cy="369332"/>
            </a:xfrm>
            <a:prstGeom prst="rect">
              <a:avLst/>
            </a:prstGeom>
            <a:noFill/>
            <a:ln w="28575">
              <a:solidFill>
                <a:srgbClr val="C00000"/>
              </a:solidFill>
            </a:ln>
          </p:spPr>
          <p:txBody>
            <a:bodyPr wrap="square" rtlCol="0">
              <a:spAutoFit/>
            </a:bodyPr>
            <a:lstStyle/>
            <a:p>
              <a:r>
                <a:rPr lang="en-BE" dirty="0"/>
                <a:t>Test Fixtures</a:t>
              </a:r>
            </a:p>
          </p:txBody>
        </p:sp>
      </p:grpSp>
      <p:pic>
        <p:nvPicPr>
          <p:cNvPr id="7" name="Picture 6" descr="A close up of text&#10;&#10;Description automatically generated">
            <a:extLst>
              <a:ext uri="{FF2B5EF4-FFF2-40B4-BE49-F238E27FC236}">
                <a16:creationId xmlns:a16="http://schemas.microsoft.com/office/drawing/2014/main" id="{48A19825-F79D-51F7-ADE3-9496C8ADF197}"/>
              </a:ext>
            </a:extLst>
          </p:cNvPr>
          <p:cNvPicPr>
            <a:picLocks noChangeAspect="1"/>
          </p:cNvPicPr>
          <p:nvPr/>
        </p:nvPicPr>
        <p:blipFill rotWithShape="1">
          <a:blip r:embed="rId5"/>
          <a:srcRect l="-539" t="4941" r="758"/>
          <a:stretch/>
        </p:blipFill>
        <p:spPr>
          <a:xfrm>
            <a:off x="697215" y="5389386"/>
            <a:ext cx="6608717" cy="1287184"/>
          </a:xfrm>
          <a:prstGeom prst="rect">
            <a:avLst/>
          </a:prstGeom>
        </p:spPr>
      </p:pic>
      <p:sp>
        <p:nvSpPr>
          <p:cNvPr id="9" name="Rectangle 8">
            <a:extLst>
              <a:ext uri="{FF2B5EF4-FFF2-40B4-BE49-F238E27FC236}">
                <a16:creationId xmlns:a16="http://schemas.microsoft.com/office/drawing/2014/main" id="{CD7EC01F-2B2F-8FBB-66DE-797D71E17B66}"/>
              </a:ext>
            </a:extLst>
          </p:cNvPr>
          <p:cNvSpPr/>
          <p:nvPr/>
        </p:nvSpPr>
        <p:spPr>
          <a:xfrm>
            <a:off x="1582057" y="2780623"/>
            <a:ext cx="3222172" cy="358381"/>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0" name="Rectangle 9">
            <a:extLst>
              <a:ext uri="{FF2B5EF4-FFF2-40B4-BE49-F238E27FC236}">
                <a16:creationId xmlns:a16="http://schemas.microsoft.com/office/drawing/2014/main" id="{CC1BECE8-F24E-18A4-50F0-84F1E098687C}"/>
              </a:ext>
            </a:extLst>
          </p:cNvPr>
          <p:cNvSpPr/>
          <p:nvPr/>
        </p:nvSpPr>
        <p:spPr>
          <a:xfrm>
            <a:off x="1698171" y="4549406"/>
            <a:ext cx="2714172" cy="358381"/>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grpSp>
        <p:nvGrpSpPr>
          <p:cNvPr id="16" name="Group 15">
            <a:extLst>
              <a:ext uri="{FF2B5EF4-FFF2-40B4-BE49-F238E27FC236}">
                <a16:creationId xmlns:a16="http://schemas.microsoft.com/office/drawing/2014/main" id="{3326240D-200B-D188-3FCE-65010A66C008}"/>
              </a:ext>
            </a:extLst>
          </p:cNvPr>
          <p:cNvGrpSpPr/>
          <p:nvPr/>
        </p:nvGrpSpPr>
        <p:grpSpPr>
          <a:xfrm>
            <a:off x="7707086" y="5209923"/>
            <a:ext cx="1282924" cy="523220"/>
            <a:chOff x="7707086" y="5209923"/>
            <a:chExt cx="1282924" cy="523220"/>
          </a:xfrm>
        </p:grpSpPr>
        <p:cxnSp>
          <p:nvCxnSpPr>
            <p:cNvPr id="12" name="Straight Arrow Connector 11">
              <a:extLst>
                <a:ext uri="{FF2B5EF4-FFF2-40B4-BE49-F238E27FC236}">
                  <a16:creationId xmlns:a16="http://schemas.microsoft.com/office/drawing/2014/main" id="{41116643-1B62-184D-B43E-9BB832DB01E7}"/>
                </a:ext>
              </a:extLst>
            </p:cNvPr>
            <p:cNvCxnSpPr>
              <a:cxnSpLocks/>
            </p:cNvCxnSpPr>
            <p:nvPr/>
          </p:nvCxnSpPr>
          <p:spPr>
            <a:xfrm>
              <a:off x="7707086" y="5733143"/>
              <a:ext cx="1282924" cy="0"/>
            </a:xfrm>
            <a:prstGeom prst="straightConnector1">
              <a:avLst/>
            </a:prstGeom>
            <a:ln w="76200">
              <a:solidFill>
                <a:srgbClr val="165E6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3B308FA-D499-073F-4B7F-687977454258}"/>
                </a:ext>
              </a:extLst>
            </p:cNvPr>
            <p:cNvSpPr txBox="1"/>
            <p:nvPr/>
          </p:nvSpPr>
          <p:spPr>
            <a:xfrm>
              <a:off x="7740382" y="5209923"/>
              <a:ext cx="1103086" cy="523220"/>
            </a:xfrm>
            <a:prstGeom prst="rect">
              <a:avLst/>
            </a:prstGeom>
            <a:noFill/>
          </p:spPr>
          <p:txBody>
            <a:bodyPr wrap="square" rtlCol="0">
              <a:spAutoFit/>
            </a:bodyPr>
            <a:lstStyle/>
            <a:p>
              <a:r>
                <a:rPr lang="en-BE" sz="2800" dirty="0"/>
                <a:t>Peek</a:t>
              </a:r>
            </a:p>
          </p:txBody>
        </p:sp>
      </p:grpSp>
      <p:sp>
        <p:nvSpPr>
          <p:cNvPr id="15" name="Rectangle 14">
            <a:extLst>
              <a:ext uri="{FF2B5EF4-FFF2-40B4-BE49-F238E27FC236}">
                <a16:creationId xmlns:a16="http://schemas.microsoft.com/office/drawing/2014/main" id="{EACC2FCB-9E9D-FE8F-C798-C6371DF1E365}"/>
              </a:ext>
            </a:extLst>
          </p:cNvPr>
          <p:cNvSpPr/>
          <p:nvPr/>
        </p:nvSpPr>
        <p:spPr>
          <a:xfrm>
            <a:off x="1705427" y="4907787"/>
            <a:ext cx="5521287" cy="358381"/>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7" name="Rectangle 16">
            <a:extLst>
              <a:ext uri="{FF2B5EF4-FFF2-40B4-BE49-F238E27FC236}">
                <a16:creationId xmlns:a16="http://schemas.microsoft.com/office/drawing/2014/main" id="{4492D876-AC37-F4FD-F75B-7C26F724C86F}"/>
              </a:ext>
            </a:extLst>
          </p:cNvPr>
          <p:cNvSpPr/>
          <p:nvPr/>
        </p:nvSpPr>
        <p:spPr>
          <a:xfrm>
            <a:off x="1669143" y="3689245"/>
            <a:ext cx="2743200" cy="358381"/>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0" name="Rectangle 19">
            <a:extLst>
              <a:ext uri="{FF2B5EF4-FFF2-40B4-BE49-F238E27FC236}">
                <a16:creationId xmlns:a16="http://schemas.microsoft.com/office/drawing/2014/main" id="{1A58E162-5E72-460A-7493-F726F4191202}"/>
              </a:ext>
            </a:extLst>
          </p:cNvPr>
          <p:cNvSpPr/>
          <p:nvPr/>
        </p:nvSpPr>
        <p:spPr>
          <a:xfrm>
            <a:off x="1741714" y="5674596"/>
            <a:ext cx="2714172" cy="358381"/>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dirty="0"/>
          </a:p>
        </p:txBody>
      </p:sp>
      <p:grpSp>
        <p:nvGrpSpPr>
          <p:cNvPr id="30" name="Group 29">
            <a:extLst>
              <a:ext uri="{FF2B5EF4-FFF2-40B4-BE49-F238E27FC236}">
                <a16:creationId xmlns:a16="http://schemas.microsoft.com/office/drawing/2014/main" id="{371EDBCE-5D01-89B5-1971-2B1904BDB529}"/>
              </a:ext>
            </a:extLst>
          </p:cNvPr>
          <p:cNvGrpSpPr/>
          <p:nvPr/>
        </p:nvGrpSpPr>
        <p:grpSpPr>
          <a:xfrm>
            <a:off x="9382291" y="3994924"/>
            <a:ext cx="972457" cy="1147955"/>
            <a:chOff x="9405257" y="3939022"/>
            <a:chExt cx="972457" cy="1147955"/>
          </a:xfrm>
        </p:grpSpPr>
        <p:cxnSp>
          <p:nvCxnSpPr>
            <p:cNvPr id="28" name="Straight Arrow Connector 27">
              <a:extLst>
                <a:ext uri="{FF2B5EF4-FFF2-40B4-BE49-F238E27FC236}">
                  <a16:creationId xmlns:a16="http://schemas.microsoft.com/office/drawing/2014/main" id="{5CFA94F0-7999-694F-E89A-9E0F7656AEEC}"/>
                </a:ext>
              </a:extLst>
            </p:cNvPr>
            <p:cNvCxnSpPr/>
            <p:nvPr/>
          </p:nvCxnSpPr>
          <p:spPr>
            <a:xfrm>
              <a:off x="9405257" y="3939022"/>
              <a:ext cx="0" cy="1147955"/>
            </a:xfrm>
            <a:prstGeom prst="straightConnector1">
              <a:avLst/>
            </a:prstGeom>
            <a:ln w="76200">
              <a:solidFill>
                <a:srgbClr val="165E6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F8D43FC-843D-9050-6557-B50005810E7D}"/>
                </a:ext>
              </a:extLst>
            </p:cNvPr>
            <p:cNvSpPr txBox="1"/>
            <p:nvPr/>
          </p:nvSpPr>
          <p:spPr>
            <a:xfrm>
              <a:off x="9405257" y="4067807"/>
              <a:ext cx="972457" cy="523220"/>
            </a:xfrm>
            <a:prstGeom prst="rect">
              <a:avLst/>
            </a:prstGeom>
            <a:noFill/>
          </p:spPr>
          <p:txBody>
            <a:bodyPr wrap="square" rtlCol="0">
              <a:spAutoFit/>
            </a:bodyPr>
            <a:lstStyle/>
            <a:p>
              <a:r>
                <a:rPr lang="en-BE" sz="2800" dirty="0"/>
                <a:t>Push</a:t>
              </a:r>
            </a:p>
          </p:txBody>
        </p:sp>
      </p:grpSp>
      <p:grpSp>
        <p:nvGrpSpPr>
          <p:cNvPr id="36" name="Group 35">
            <a:extLst>
              <a:ext uri="{FF2B5EF4-FFF2-40B4-BE49-F238E27FC236}">
                <a16:creationId xmlns:a16="http://schemas.microsoft.com/office/drawing/2014/main" id="{8C0EB4EF-C2D9-0C90-5674-197010ED4DC6}"/>
              </a:ext>
            </a:extLst>
          </p:cNvPr>
          <p:cNvGrpSpPr/>
          <p:nvPr/>
        </p:nvGrpSpPr>
        <p:grpSpPr>
          <a:xfrm>
            <a:off x="10399486" y="4067807"/>
            <a:ext cx="755939" cy="1002191"/>
            <a:chOff x="10399486" y="4067807"/>
            <a:chExt cx="755939" cy="1002191"/>
          </a:xfrm>
        </p:grpSpPr>
        <p:cxnSp>
          <p:nvCxnSpPr>
            <p:cNvPr id="31" name="Straight Arrow Connector 30">
              <a:extLst>
                <a:ext uri="{FF2B5EF4-FFF2-40B4-BE49-F238E27FC236}">
                  <a16:creationId xmlns:a16="http://schemas.microsoft.com/office/drawing/2014/main" id="{031BF666-E697-F018-007E-0B9EDD585168}"/>
                </a:ext>
              </a:extLst>
            </p:cNvPr>
            <p:cNvCxnSpPr>
              <a:cxnSpLocks/>
            </p:cNvCxnSpPr>
            <p:nvPr/>
          </p:nvCxnSpPr>
          <p:spPr>
            <a:xfrm flipV="1">
              <a:off x="10399486" y="4067807"/>
              <a:ext cx="0" cy="1002191"/>
            </a:xfrm>
            <a:prstGeom prst="straightConnector1">
              <a:avLst/>
            </a:prstGeom>
            <a:ln w="76200">
              <a:solidFill>
                <a:srgbClr val="165E61"/>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507F7911-E4B7-DDA5-7EBB-73BD13FA44E1}"/>
                </a:ext>
              </a:extLst>
            </p:cNvPr>
            <p:cNvSpPr txBox="1"/>
            <p:nvPr/>
          </p:nvSpPr>
          <p:spPr>
            <a:xfrm>
              <a:off x="10444225" y="4428528"/>
              <a:ext cx="711200" cy="461665"/>
            </a:xfrm>
            <a:prstGeom prst="rect">
              <a:avLst/>
            </a:prstGeom>
            <a:noFill/>
          </p:spPr>
          <p:txBody>
            <a:bodyPr wrap="square" rtlCol="0">
              <a:spAutoFit/>
            </a:bodyPr>
            <a:lstStyle/>
            <a:p>
              <a:r>
                <a:rPr lang="en-BE" sz="2400" dirty="0"/>
                <a:t>Pop</a:t>
              </a:r>
            </a:p>
          </p:txBody>
        </p:sp>
      </p:grpSp>
      <p:sp>
        <p:nvSpPr>
          <p:cNvPr id="34" name="Rectangle 33">
            <a:extLst>
              <a:ext uri="{FF2B5EF4-FFF2-40B4-BE49-F238E27FC236}">
                <a16:creationId xmlns:a16="http://schemas.microsoft.com/office/drawing/2014/main" id="{F159244F-51F0-5FC8-6131-D323FFD50A78}"/>
              </a:ext>
            </a:extLst>
          </p:cNvPr>
          <p:cNvSpPr/>
          <p:nvPr/>
        </p:nvSpPr>
        <p:spPr>
          <a:xfrm>
            <a:off x="1741714" y="6012661"/>
            <a:ext cx="5521287" cy="358381"/>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35" name="Rectangle 34">
            <a:extLst>
              <a:ext uri="{FF2B5EF4-FFF2-40B4-BE49-F238E27FC236}">
                <a16:creationId xmlns:a16="http://schemas.microsoft.com/office/drawing/2014/main" id="{77BE238C-AD24-69E0-AC8F-E78673B04138}"/>
              </a:ext>
            </a:extLst>
          </p:cNvPr>
          <p:cNvSpPr/>
          <p:nvPr/>
        </p:nvSpPr>
        <p:spPr>
          <a:xfrm>
            <a:off x="1734457" y="6339675"/>
            <a:ext cx="5521287" cy="295955"/>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5" name="TextBox 4">
            <a:extLst>
              <a:ext uri="{FF2B5EF4-FFF2-40B4-BE49-F238E27FC236}">
                <a16:creationId xmlns:a16="http://schemas.microsoft.com/office/drawing/2014/main" id="{D0F0BBB1-C4B9-9C61-C301-6E7DA24360C8}"/>
              </a:ext>
            </a:extLst>
          </p:cNvPr>
          <p:cNvSpPr txBox="1"/>
          <p:nvPr/>
        </p:nvSpPr>
        <p:spPr>
          <a:xfrm>
            <a:off x="7570644" y="843448"/>
            <a:ext cx="4470936" cy="1184940"/>
          </a:xfrm>
          <a:prstGeom prst="rect">
            <a:avLst/>
          </a:prstGeom>
          <a:noFill/>
          <a:ln w="28575">
            <a:solidFill>
              <a:srgbClr val="C00000"/>
            </a:solidFill>
          </a:ln>
        </p:spPr>
        <p:txBody>
          <a:bodyPr wrap="square" rtlCol="0">
            <a:spAutoFit/>
          </a:bodyPr>
          <a:lstStyle/>
          <a:p>
            <a:r>
              <a:rPr lang="en-US" sz="1500" b="1" dirty="0"/>
              <a:t>Test Fixtures</a:t>
            </a:r>
            <a:r>
              <a:rPr lang="en-US" sz="1500" dirty="0"/>
              <a:t>: Specify initial state of the of the testcase.</a:t>
            </a:r>
          </a:p>
          <a:p>
            <a:pPr marL="285750" indent="-285750">
              <a:buFont typeface="Arial" panose="020B0604020202020204" pitchFamily="34" charset="0"/>
              <a:buChar char="•"/>
            </a:pPr>
            <a:r>
              <a:rPr lang="en-GB" sz="1400" b="1" dirty="0" err="1">
                <a:solidFill>
                  <a:srgbClr val="1F1F1F"/>
                </a:solidFill>
                <a:latin typeface="Source Sans Pro" panose="020B0503030403020204" pitchFamily="34" charset="0"/>
              </a:rPr>
              <a:t>setUp</a:t>
            </a:r>
            <a:r>
              <a:rPr lang="en-GB" sz="1400" b="1" dirty="0">
                <a:solidFill>
                  <a:srgbClr val="1F1F1F"/>
                </a:solidFill>
                <a:latin typeface="Source Sans Pro" panose="020B0503030403020204" pitchFamily="34" charset="0"/>
              </a:rPr>
              <a:t>() </a:t>
            </a:r>
            <a:r>
              <a:rPr lang="en-GB" sz="1400" dirty="0">
                <a:solidFill>
                  <a:srgbClr val="1F1F1F"/>
                </a:solidFill>
                <a:latin typeface="Source Sans Pro" panose="020B0503030403020204" pitchFamily="34" charset="0"/>
              </a:rPr>
              <a:t>is declaring an instance variable called </a:t>
            </a:r>
            <a:r>
              <a:rPr lang="en-GB" sz="1400" b="1" dirty="0" err="1">
                <a:solidFill>
                  <a:srgbClr val="1F1F1F"/>
                </a:solidFill>
                <a:latin typeface="Source Sans Pro" panose="020B0503030403020204" pitchFamily="34" charset="0"/>
              </a:rPr>
              <a:t>self.stack</a:t>
            </a:r>
            <a:r>
              <a:rPr lang="en-GB" sz="1400" b="1" dirty="0">
                <a:solidFill>
                  <a:srgbClr val="1F1F1F"/>
                </a:solidFill>
                <a:latin typeface="Source Sans Pro" panose="020B0503030403020204" pitchFamily="34" charset="0"/>
              </a:rPr>
              <a:t> </a:t>
            </a:r>
            <a:r>
              <a:rPr lang="en-GB" sz="1400" dirty="0">
                <a:solidFill>
                  <a:srgbClr val="1F1F1F"/>
                </a:solidFill>
                <a:latin typeface="Source Sans Pro" panose="020B0503030403020204" pitchFamily="34" charset="0"/>
              </a:rPr>
              <a:t>and assigning it to a new Stack.</a:t>
            </a:r>
          </a:p>
          <a:p>
            <a:pPr marL="285750" indent="-285750">
              <a:buFont typeface="Arial" panose="020B0604020202020204" pitchFamily="34" charset="0"/>
              <a:buChar char="•"/>
            </a:pPr>
            <a:r>
              <a:rPr lang="en-GB" sz="1400" b="1" dirty="0" err="1">
                <a:solidFill>
                  <a:srgbClr val="1F1F1F"/>
                </a:solidFill>
                <a:latin typeface="Source Sans Pro" panose="020B0503030403020204" pitchFamily="34" charset="0"/>
              </a:rPr>
              <a:t>tearDown</a:t>
            </a:r>
            <a:r>
              <a:rPr lang="en-GB" sz="1400" b="1" dirty="0">
                <a:solidFill>
                  <a:srgbClr val="1F1F1F"/>
                </a:solidFill>
                <a:latin typeface="Source Sans Pro" panose="020B0503030403020204" pitchFamily="34" charset="0"/>
              </a:rPr>
              <a:t>() </a:t>
            </a:r>
            <a:r>
              <a:rPr lang="en-GB" sz="1400" dirty="0">
                <a:solidFill>
                  <a:srgbClr val="1F1F1F"/>
                </a:solidFill>
                <a:latin typeface="Source Sans Pro" panose="020B0503030403020204" pitchFamily="34" charset="0"/>
              </a:rPr>
              <a:t>is setting </a:t>
            </a:r>
            <a:r>
              <a:rPr lang="en-GB" sz="1400" b="1" dirty="0" err="1">
                <a:solidFill>
                  <a:srgbClr val="1F1F1F"/>
                </a:solidFill>
                <a:latin typeface="Source Sans Pro" panose="020B0503030403020204" pitchFamily="34" charset="0"/>
              </a:rPr>
              <a:t>self.stack</a:t>
            </a:r>
            <a:r>
              <a:rPr lang="en-GB" sz="1400" b="1" dirty="0">
                <a:solidFill>
                  <a:srgbClr val="1F1F1F"/>
                </a:solidFill>
                <a:latin typeface="Source Sans Pro" panose="020B0503030403020204" pitchFamily="34" charset="0"/>
              </a:rPr>
              <a:t> </a:t>
            </a:r>
            <a:r>
              <a:rPr lang="en-GB" sz="1400" dirty="0">
                <a:solidFill>
                  <a:srgbClr val="1F1F1F"/>
                </a:solidFill>
                <a:latin typeface="Source Sans Pro" panose="020B0503030403020204" pitchFamily="34" charset="0"/>
              </a:rPr>
              <a:t>to None to make sure that it doesn’t get reused</a:t>
            </a:r>
          </a:p>
        </p:txBody>
      </p:sp>
    </p:spTree>
    <p:extLst>
      <p:ext uri="{BB962C8B-B14F-4D97-AF65-F5344CB8AC3E}">
        <p14:creationId xmlns:p14="http://schemas.microsoft.com/office/powerpoint/2010/main" val="317722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9"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02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9" presetClass="exit" presetSubtype="0" fill="hold" grpId="2" nodeType="clickEffect">
                                  <p:stCondLst>
                                    <p:cond delay="0"/>
                                  </p:stCondLst>
                                  <p:childTnLst>
                                    <p:animEffect transition="out" filter="dissolve">
                                      <p:cBhvr>
                                        <p:cTn id="27" dur="500"/>
                                        <p:tgtEl>
                                          <p:spTgt spid="9"/>
                                        </p:tgtEl>
                                      </p:cBhvr>
                                    </p:animEffect>
                                    <p:set>
                                      <p:cBhvr>
                                        <p:cTn id="28" dur="1" fill="hold">
                                          <p:stCondLst>
                                            <p:cond delay="499"/>
                                          </p:stCondLst>
                                        </p:cTn>
                                        <p:tgtEl>
                                          <p:spTgt spid="9"/>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9" presetClass="entr" presetSubtype="0"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dissolve">
                                      <p:cBhvr>
                                        <p:cTn id="33" dur="500"/>
                                        <p:tgtEl>
                                          <p:spTgt spid="3"/>
                                        </p:tgtEl>
                                      </p:cBhvr>
                                    </p:animEffect>
                                  </p:childTnLst>
                                </p:cTn>
                              </p:par>
                              <p:par>
                                <p:cTn id="34" presetID="9" presetClass="entr" presetSubtype="0" fill="hold"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dissolve">
                                      <p:cBhvr>
                                        <p:cTn id="36" dur="5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xit" presetSubtype="0" fill="hold" nodeType="clickEffect">
                                  <p:stCondLst>
                                    <p:cond delay="0"/>
                                  </p:stCondLst>
                                  <p:childTnLst>
                                    <p:animEffect transition="out" filter="dissolve">
                                      <p:cBhvr>
                                        <p:cTn id="40" dur="500"/>
                                        <p:tgtEl>
                                          <p:spTgt spid="30"/>
                                        </p:tgtEl>
                                      </p:cBhvr>
                                    </p:animEffect>
                                    <p:set>
                                      <p:cBhvr>
                                        <p:cTn id="41" dur="1" fill="hold">
                                          <p:stCondLst>
                                            <p:cond delay="499"/>
                                          </p:stCondLst>
                                        </p:cTn>
                                        <p:tgtEl>
                                          <p:spTgt spid="30"/>
                                        </p:tgtEl>
                                        <p:attrNameLst>
                                          <p:attrName>style.visibility</p:attrName>
                                        </p:attrNameLst>
                                      </p:cBhvr>
                                      <p:to>
                                        <p:strVal val="hidden"/>
                                      </p:to>
                                    </p:set>
                                  </p:childTnLst>
                                </p:cTn>
                              </p:par>
                              <p:par>
                                <p:cTn id="42" presetID="9" presetClass="exit" presetSubtype="0" fill="hold" grpId="1" nodeType="withEffect">
                                  <p:stCondLst>
                                    <p:cond delay="0"/>
                                  </p:stCondLst>
                                  <p:childTnLst>
                                    <p:animEffect transition="out" filter="dissolve">
                                      <p:cBhvr>
                                        <p:cTn id="43" dur="500"/>
                                        <p:tgtEl>
                                          <p:spTgt spid="10"/>
                                        </p:tgtEl>
                                      </p:cBhvr>
                                    </p:animEffect>
                                    <p:set>
                                      <p:cBhvr>
                                        <p:cTn id="44" dur="1" fill="hold">
                                          <p:stCondLst>
                                            <p:cond delay="499"/>
                                          </p:stCondLst>
                                        </p:cTn>
                                        <p:tgtEl>
                                          <p:spTgt spid="10"/>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par>
                                <p:cTn id="47" presetID="9" presetClass="entr" presetSubtype="0"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dissolve">
                                      <p:cBhvr>
                                        <p:cTn id="49" dur="5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xit" presetSubtype="0" fill="hold" grpId="1" nodeType="clickEffect">
                                  <p:stCondLst>
                                    <p:cond delay="0"/>
                                  </p:stCondLst>
                                  <p:childTnLst>
                                    <p:animEffect transition="out" filter="dissolve">
                                      <p:cBhvr>
                                        <p:cTn id="53" dur="500"/>
                                        <p:tgtEl>
                                          <p:spTgt spid="15"/>
                                        </p:tgtEl>
                                      </p:cBhvr>
                                    </p:animEffect>
                                    <p:set>
                                      <p:cBhvr>
                                        <p:cTn id="54" dur="1" fill="hold">
                                          <p:stCondLst>
                                            <p:cond delay="499"/>
                                          </p:stCondLst>
                                        </p:cTn>
                                        <p:tgtEl>
                                          <p:spTgt spid="15"/>
                                        </p:tgtEl>
                                        <p:attrNameLst>
                                          <p:attrName>style.visibility</p:attrName>
                                        </p:attrNameLst>
                                      </p:cBhvr>
                                      <p:to>
                                        <p:strVal val="hidden"/>
                                      </p:to>
                                    </p:set>
                                  </p:childTnLst>
                                </p:cTn>
                              </p:par>
                              <p:par>
                                <p:cTn id="55" presetID="9" presetClass="exit" presetSubtype="0" fill="hold" nodeType="withEffect">
                                  <p:stCondLst>
                                    <p:cond delay="0"/>
                                  </p:stCondLst>
                                  <p:childTnLst>
                                    <p:animEffect transition="out" filter="dissolve">
                                      <p:cBhvr>
                                        <p:cTn id="56" dur="500"/>
                                        <p:tgtEl>
                                          <p:spTgt spid="16"/>
                                        </p:tgtEl>
                                      </p:cBhvr>
                                    </p:animEffect>
                                    <p:set>
                                      <p:cBhvr>
                                        <p:cTn id="57" dur="1" fill="hold">
                                          <p:stCondLst>
                                            <p:cond delay="499"/>
                                          </p:stCondLst>
                                        </p:cTn>
                                        <p:tgtEl>
                                          <p:spTgt spid="16"/>
                                        </p:tgtEl>
                                        <p:attrNameLst>
                                          <p:attrName>style.visibility</p:attrName>
                                        </p:attrNameLst>
                                      </p:cBhvr>
                                      <p:to>
                                        <p:strVal val="hidden"/>
                                      </p:to>
                                    </p:set>
                                  </p:childTnLst>
                                </p:cTn>
                              </p:par>
                              <p:par>
                                <p:cTn id="58" presetID="1" presetClass="entr" presetSubtype="0" fill="hold" grpId="0" nodeType="withEffect">
                                  <p:stCondLst>
                                    <p:cond delay="0"/>
                                  </p:stCondLst>
                                  <p:childTnLst>
                                    <p:set>
                                      <p:cBhvr>
                                        <p:cTn id="59" dur="1" fill="hold">
                                          <p:stCondLst>
                                            <p:cond delay="0"/>
                                          </p:stCondLst>
                                        </p:cTn>
                                        <p:tgtEl>
                                          <p:spTgt spid="17"/>
                                        </p:tgtEl>
                                        <p:attrNameLst>
                                          <p:attrName>style.visibility</p:attrName>
                                        </p:attrNameLst>
                                      </p:cBhvr>
                                      <p:to>
                                        <p:strVal val="visible"/>
                                      </p:to>
                                    </p:set>
                                  </p:childTnLst>
                                </p:cTn>
                              </p:par>
                              <p:par>
                                <p:cTn id="60" presetID="9" presetClass="exit" presetSubtype="0" fill="hold" nodeType="withEffect">
                                  <p:stCondLst>
                                    <p:cond delay="0"/>
                                  </p:stCondLst>
                                  <p:childTnLst>
                                    <p:animEffect transition="out" filter="dissolve">
                                      <p:cBhvr>
                                        <p:cTn id="61" dur="500"/>
                                        <p:tgtEl>
                                          <p:spTgt spid="1028"/>
                                        </p:tgtEl>
                                      </p:cBhvr>
                                    </p:animEffect>
                                    <p:set>
                                      <p:cBhvr>
                                        <p:cTn id="62" dur="1" fill="hold">
                                          <p:stCondLst>
                                            <p:cond delay="499"/>
                                          </p:stCondLst>
                                        </p:cTn>
                                        <p:tgtEl>
                                          <p:spTgt spid="1028"/>
                                        </p:tgtEl>
                                        <p:attrNameLst>
                                          <p:attrName>style.visibility</p:attrName>
                                        </p:attrNameLst>
                                      </p:cBhvr>
                                      <p:to>
                                        <p:strVal val="hidden"/>
                                      </p:to>
                                    </p:set>
                                  </p:childTnLst>
                                </p:cTn>
                              </p:par>
                              <p:par>
                                <p:cTn id="63" presetID="9" presetClass="exit" presetSubtype="0" fill="hold" grpId="1" nodeType="withEffect">
                                  <p:stCondLst>
                                    <p:cond delay="0"/>
                                  </p:stCondLst>
                                  <p:childTnLst>
                                    <p:animEffect transition="out" filter="dissolve">
                                      <p:cBhvr>
                                        <p:cTn id="64" dur="500"/>
                                        <p:tgtEl>
                                          <p:spTgt spid="3"/>
                                        </p:tgtEl>
                                      </p:cBhvr>
                                    </p:animEffect>
                                    <p:set>
                                      <p:cBhvr>
                                        <p:cTn id="65" dur="1" fill="hold">
                                          <p:stCondLst>
                                            <p:cond delay="499"/>
                                          </p:stCondLst>
                                        </p:cTn>
                                        <p:tgtEl>
                                          <p:spTgt spid="3"/>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9" presetClass="exit" presetSubtype="0" fill="hold" grpId="2" nodeType="clickEffect">
                                  <p:stCondLst>
                                    <p:cond delay="0"/>
                                  </p:stCondLst>
                                  <p:childTnLst>
                                    <p:animEffect transition="out" filter="dissolve">
                                      <p:cBhvr>
                                        <p:cTn id="69" dur="500"/>
                                        <p:tgtEl>
                                          <p:spTgt spid="17"/>
                                        </p:tgtEl>
                                      </p:cBhvr>
                                    </p:animEffect>
                                    <p:set>
                                      <p:cBhvr>
                                        <p:cTn id="70" dur="1" fill="hold">
                                          <p:stCondLst>
                                            <p:cond delay="499"/>
                                          </p:stCondLst>
                                        </p:cTn>
                                        <p:tgtEl>
                                          <p:spTgt spid="17"/>
                                        </p:tgtEl>
                                        <p:attrNameLst>
                                          <p:attrName>style.visibility</p:attrName>
                                        </p:attrNameLst>
                                      </p:cBhvr>
                                      <p:to>
                                        <p:strVal val="hidden"/>
                                      </p:to>
                                    </p:set>
                                  </p:childTnLst>
                                </p:cTn>
                              </p:par>
                              <p:par>
                                <p:cTn id="71" presetID="1" presetClass="entr" presetSubtype="0" fill="hold" nodeType="withEffect">
                                  <p:stCondLst>
                                    <p:cond delay="0"/>
                                  </p:stCondLst>
                                  <p:childTnLst>
                                    <p:set>
                                      <p:cBhvr>
                                        <p:cTn id="72" dur="1" fill="hold">
                                          <p:stCondLst>
                                            <p:cond delay="0"/>
                                          </p:stCondLst>
                                        </p:cTn>
                                        <p:tgtEl>
                                          <p:spTgt spid="7"/>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1" nodeType="clickEffect">
                                  <p:stCondLst>
                                    <p:cond delay="0"/>
                                  </p:stCondLst>
                                  <p:childTnLst>
                                    <p:set>
                                      <p:cBhvr>
                                        <p:cTn id="76" dur="1" fill="hold">
                                          <p:stCondLst>
                                            <p:cond delay="0"/>
                                          </p:stCondLst>
                                        </p:cTn>
                                        <p:tgtEl>
                                          <p:spTgt spid="9"/>
                                        </p:tgtEl>
                                        <p:attrNameLst>
                                          <p:attrName>style.visibility</p:attrName>
                                        </p:attrNameLst>
                                      </p:cBhvr>
                                      <p:to>
                                        <p:strVal val="visible"/>
                                      </p:to>
                                    </p:set>
                                  </p:childTnLst>
                                </p:cTn>
                              </p:par>
                              <p:par>
                                <p:cTn id="77" presetID="9" presetClass="entr" presetSubtype="0" fill="hold" nodeType="withEffect">
                                  <p:stCondLst>
                                    <p:cond delay="0"/>
                                  </p:stCondLst>
                                  <p:childTnLst>
                                    <p:set>
                                      <p:cBhvr>
                                        <p:cTn id="78" dur="1" fill="hold">
                                          <p:stCondLst>
                                            <p:cond delay="0"/>
                                          </p:stCondLst>
                                        </p:cTn>
                                        <p:tgtEl>
                                          <p:spTgt spid="1028"/>
                                        </p:tgtEl>
                                        <p:attrNameLst>
                                          <p:attrName>style.visibility</p:attrName>
                                        </p:attrNameLst>
                                      </p:cBhvr>
                                      <p:to>
                                        <p:strVal val="visible"/>
                                      </p:to>
                                    </p:set>
                                    <p:animEffect transition="in" filter="dissolve">
                                      <p:cBhvr>
                                        <p:cTn id="79" dur="500"/>
                                        <p:tgtEl>
                                          <p:spTgt spid="1028"/>
                                        </p:tgtEl>
                                      </p:cBhvr>
                                    </p:animEffect>
                                  </p:childTnLst>
                                </p:cTn>
                              </p:par>
                            </p:childTnLst>
                          </p:cTn>
                        </p:par>
                      </p:childTnLst>
                    </p:cTn>
                  </p:par>
                  <p:par>
                    <p:cTn id="80" fill="hold">
                      <p:stCondLst>
                        <p:cond delay="indefinite"/>
                      </p:stCondLst>
                      <p:childTnLst>
                        <p:par>
                          <p:cTn id="81" fill="hold">
                            <p:stCondLst>
                              <p:cond delay="0"/>
                            </p:stCondLst>
                            <p:childTnLst>
                              <p:par>
                                <p:cTn id="82" presetID="9" presetClass="exit" presetSubtype="0" fill="hold" grpId="3" nodeType="clickEffect">
                                  <p:stCondLst>
                                    <p:cond delay="0"/>
                                  </p:stCondLst>
                                  <p:childTnLst>
                                    <p:animEffect transition="out" filter="dissolve">
                                      <p:cBhvr>
                                        <p:cTn id="83" dur="500"/>
                                        <p:tgtEl>
                                          <p:spTgt spid="9"/>
                                        </p:tgtEl>
                                      </p:cBhvr>
                                    </p:animEffect>
                                    <p:set>
                                      <p:cBhvr>
                                        <p:cTn id="84" dur="1" fill="hold">
                                          <p:stCondLst>
                                            <p:cond delay="499"/>
                                          </p:stCondLst>
                                        </p:cTn>
                                        <p:tgtEl>
                                          <p:spTgt spid="9"/>
                                        </p:tgtEl>
                                        <p:attrNameLst>
                                          <p:attrName>style.visibility</p:attrName>
                                        </p:attrNameLst>
                                      </p:cBhvr>
                                      <p:to>
                                        <p:strVal val="hidden"/>
                                      </p:to>
                                    </p:set>
                                  </p:childTnLst>
                                </p:cTn>
                              </p:par>
                              <p:par>
                                <p:cTn id="85" presetID="1"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childTnLst>
                                </p:cTn>
                              </p:par>
                              <p:par>
                                <p:cTn id="87" presetID="9" presetClass="entr" presetSubtype="0" fill="hold"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dissolve">
                                      <p:cBhvr>
                                        <p:cTn id="89" dur="500"/>
                                        <p:tgtEl>
                                          <p:spTgt spid="30"/>
                                        </p:tgtEl>
                                      </p:cBhvr>
                                    </p:animEffect>
                                  </p:childTnLst>
                                </p:cTn>
                              </p:par>
                              <p:par>
                                <p:cTn id="90" presetID="9" presetClass="entr" presetSubtype="0" fill="hold" grpId="2" nodeType="withEffect">
                                  <p:stCondLst>
                                    <p:cond delay="0"/>
                                  </p:stCondLst>
                                  <p:childTnLst>
                                    <p:set>
                                      <p:cBhvr>
                                        <p:cTn id="91" dur="1" fill="hold">
                                          <p:stCondLst>
                                            <p:cond delay="0"/>
                                          </p:stCondLst>
                                        </p:cTn>
                                        <p:tgtEl>
                                          <p:spTgt spid="3"/>
                                        </p:tgtEl>
                                        <p:attrNameLst>
                                          <p:attrName>style.visibility</p:attrName>
                                        </p:attrNameLst>
                                      </p:cBhvr>
                                      <p:to>
                                        <p:strVal val="visible"/>
                                      </p:to>
                                    </p:set>
                                    <p:animEffect transition="in" filter="dissolve">
                                      <p:cBhvr>
                                        <p:cTn id="92" dur="500"/>
                                        <p:tgtEl>
                                          <p:spTgt spid="3"/>
                                        </p:tgtEl>
                                      </p:cBhvr>
                                    </p:animEffect>
                                  </p:childTnLst>
                                </p:cTn>
                              </p:par>
                            </p:childTnLst>
                          </p:cTn>
                        </p:par>
                      </p:childTnLst>
                    </p:cTn>
                  </p:par>
                  <p:par>
                    <p:cTn id="93" fill="hold">
                      <p:stCondLst>
                        <p:cond delay="indefinite"/>
                      </p:stCondLst>
                      <p:childTnLst>
                        <p:par>
                          <p:cTn id="94" fill="hold">
                            <p:stCondLst>
                              <p:cond delay="0"/>
                            </p:stCondLst>
                            <p:childTnLst>
                              <p:par>
                                <p:cTn id="95" presetID="9" presetClass="exit" presetSubtype="0" fill="hold" grpId="1" nodeType="clickEffect">
                                  <p:stCondLst>
                                    <p:cond delay="0"/>
                                  </p:stCondLst>
                                  <p:childTnLst>
                                    <p:animEffect transition="out" filter="dissolve">
                                      <p:cBhvr>
                                        <p:cTn id="96" dur="500"/>
                                        <p:tgtEl>
                                          <p:spTgt spid="20"/>
                                        </p:tgtEl>
                                      </p:cBhvr>
                                    </p:animEffect>
                                    <p:set>
                                      <p:cBhvr>
                                        <p:cTn id="97" dur="1" fill="hold">
                                          <p:stCondLst>
                                            <p:cond delay="499"/>
                                          </p:stCondLst>
                                        </p:cTn>
                                        <p:tgtEl>
                                          <p:spTgt spid="20"/>
                                        </p:tgtEl>
                                        <p:attrNameLst>
                                          <p:attrName>style.visibility</p:attrName>
                                        </p:attrNameLst>
                                      </p:cBhvr>
                                      <p:to>
                                        <p:strVal val="hidden"/>
                                      </p:to>
                                    </p:set>
                                  </p:childTnLst>
                                </p:cTn>
                              </p:par>
                              <p:par>
                                <p:cTn id="98" presetID="9" presetClass="exit" presetSubtype="0" fill="hold" nodeType="withEffect">
                                  <p:stCondLst>
                                    <p:cond delay="0"/>
                                  </p:stCondLst>
                                  <p:childTnLst>
                                    <p:animEffect transition="out" filter="dissolve">
                                      <p:cBhvr>
                                        <p:cTn id="99" dur="500"/>
                                        <p:tgtEl>
                                          <p:spTgt spid="30"/>
                                        </p:tgtEl>
                                      </p:cBhvr>
                                    </p:animEffect>
                                    <p:set>
                                      <p:cBhvr>
                                        <p:cTn id="100" dur="1" fill="hold">
                                          <p:stCondLst>
                                            <p:cond delay="499"/>
                                          </p:stCondLst>
                                        </p:cTn>
                                        <p:tgtEl>
                                          <p:spTgt spid="30"/>
                                        </p:tgtEl>
                                        <p:attrNameLst>
                                          <p:attrName>style.visibility</p:attrName>
                                        </p:attrNameLst>
                                      </p:cBhvr>
                                      <p:to>
                                        <p:strVal val="hidden"/>
                                      </p:to>
                                    </p:set>
                                  </p:childTnLst>
                                </p:cTn>
                              </p:par>
                              <p:par>
                                <p:cTn id="101" presetID="1" presetClass="entr" presetSubtype="0" fill="hold" grpId="0" nodeType="withEffect">
                                  <p:stCondLst>
                                    <p:cond delay="0"/>
                                  </p:stCondLst>
                                  <p:childTnLst>
                                    <p:set>
                                      <p:cBhvr>
                                        <p:cTn id="102" dur="1" fill="hold">
                                          <p:stCondLst>
                                            <p:cond delay="0"/>
                                          </p:stCondLst>
                                        </p:cTn>
                                        <p:tgtEl>
                                          <p:spTgt spid="34"/>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36"/>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9" presetClass="exit" presetSubtype="0" fill="hold" nodeType="clickEffect">
                                  <p:stCondLst>
                                    <p:cond delay="0"/>
                                  </p:stCondLst>
                                  <p:childTnLst>
                                    <p:animEffect transition="out" filter="dissolve">
                                      <p:cBhvr>
                                        <p:cTn id="108" dur="500"/>
                                        <p:tgtEl>
                                          <p:spTgt spid="36"/>
                                        </p:tgtEl>
                                      </p:cBhvr>
                                    </p:animEffect>
                                    <p:set>
                                      <p:cBhvr>
                                        <p:cTn id="109" dur="1" fill="hold">
                                          <p:stCondLst>
                                            <p:cond delay="499"/>
                                          </p:stCondLst>
                                        </p:cTn>
                                        <p:tgtEl>
                                          <p:spTgt spid="36"/>
                                        </p:tgtEl>
                                        <p:attrNameLst>
                                          <p:attrName>style.visibility</p:attrName>
                                        </p:attrNameLst>
                                      </p:cBhvr>
                                      <p:to>
                                        <p:strVal val="hidden"/>
                                      </p:to>
                                    </p:set>
                                  </p:childTnLst>
                                </p:cTn>
                              </p:par>
                              <p:par>
                                <p:cTn id="110" presetID="9" presetClass="exit" presetSubtype="0" fill="hold" grpId="3" nodeType="withEffect">
                                  <p:stCondLst>
                                    <p:cond delay="0"/>
                                  </p:stCondLst>
                                  <p:childTnLst>
                                    <p:animEffect transition="out" filter="dissolve">
                                      <p:cBhvr>
                                        <p:cTn id="111" dur="500"/>
                                        <p:tgtEl>
                                          <p:spTgt spid="3"/>
                                        </p:tgtEl>
                                      </p:cBhvr>
                                    </p:animEffect>
                                    <p:set>
                                      <p:cBhvr>
                                        <p:cTn id="112" dur="1" fill="hold">
                                          <p:stCondLst>
                                            <p:cond delay="499"/>
                                          </p:stCondLst>
                                        </p:cTn>
                                        <p:tgtEl>
                                          <p:spTgt spid="3"/>
                                        </p:tgtEl>
                                        <p:attrNameLst>
                                          <p:attrName>style.visibility</p:attrName>
                                        </p:attrNameLst>
                                      </p:cBhvr>
                                      <p:to>
                                        <p:strVal val="hidden"/>
                                      </p:to>
                                    </p:set>
                                  </p:childTnLst>
                                </p:cTn>
                              </p:par>
                              <p:par>
                                <p:cTn id="113" presetID="9" presetClass="exit" presetSubtype="0" fill="hold" grpId="1" nodeType="withEffect">
                                  <p:stCondLst>
                                    <p:cond delay="0"/>
                                  </p:stCondLst>
                                  <p:childTnLst>
                                    <p:animEffect transition="out" filter="dissolve">
                                      <p:cBhvr>
                                        <p:cTn id="114" dur="500"/>
                                        <p:tgtEl>
                                          <p:spTgt spid="34"/>
                                        </p:tgtEl>
                                      </p:cBhvr>
                                    </p:animEffect>
                                    <p:set>
                                      <p:cBhvr>
                                        <p:cTn id="115" dur="1" fill="hold">
                                          <p:stCondLst>
                                            <p:cond delay="499"/>
                                          </p:stCondLst>
                                        </p:cTn>
                                        <p:tgtEl>
                                          <p:spTgt spid="34"/>
                                        </p:tgtEl>
                                        <p:attrNameLst>
                                          <p:attrName>style.visibility</p:attrName>
                                        </p:attrNameLst>
                                      </p:cBhvr>
                                      <p:to>
                                        <p:strVal val="hidden"/>
                                      </p:to>
                                    </p:set>
                                  </p:childTnLst>
                                </p:cTn>
                              </p:par>
                            </p:childTnLst>
                          </p:cTn>
                        </p:par>
                      </p:childTnLst>
                    </p:cTn>
                  </p:par>
                  <p:par>
                    <p:cTn id="116" fill="hold">
                      <p:stCondLst>
                        <p:cond delay="indefinite"/>
                      </p:stCondLst>
                      <p:childTnLst>
                        <p:par>
                          <p:cTn id="117" fill="hold">
                            <p:stCondLst>
                              <p:cond delay="0"/>
                            </p:stCondLst>
                            <p:childTnLst>
                              <p:par>
                                <p:cTn id="118" presetID="1" presetClass="entr" presetSubtype="0" fill="hold" grpId="0" nodeType="clickEffect">
                                  <p:stCondLst>
                                    <p:cond delay="0"/>
                                  </p:stCondLst>
                                  <p:childTnLst>
                                    <p:set>
                                      <p:cBhvr>
                                        <p:cTn id="119" dur="1" fill="hold">
                                          <p:stCondLst>
                                            <p:cond delay="0"/>
                                          </p:stCondLst>
                                        </p:cTn>
                                        <p:tgtEl>
                                          <p:spTgt spid="35"/>
                                        </p:tgtEl>
                                        <p:attrNameLst>
                                          <p:attrName>style.visibility</p:attrName>
                                        </p:attrNameLst>
                                      </p:cBhvr>
                                      <p:to>
                                        <p:strVal val="visible"/>
                                      </p:to>
                                    </p:set>
                                  </p:childTnLst>
                                </p:cTn>
                              </p:par>
                            </p:childTnLst>
                          </p:cTn>
                        </p:par>
                      </p:childTnLst>
                    </p:cTn>
                  </p:par>
                  <p:par>
                    <p:cTn id="120" fill="hold">
                      <p:stCondLst>
                        <p:cond delay="indefinite"/>
                      </p:stCondLst>
                      <p:childTnLst>
                        <p:par>
                          <p:cTn id="121" fill="hold">
                            <p:stCondLst>
                              <p:cond delay="0"/>
                            </p:stCondLst>
                            <p:childTnLst>
                              <p:par>
                                <p:cTn id="122" presetID="9" presetClass="exit" presetSubtype="0" fill="hold" grpId="1" nodeType="clickEffect">
                                  <p:stCondLst>
                                    <p:cond delay="0"/>
                                  </p:stCondLst>
                                  <p:childTnLst>
                                    <p:animEffect transition="out" filter="dissolve">
                                      <p:cBhvr>
                                        <p:cTn id="123" dur="500"/>
                                        <p:tgtEl>
                                          <p:spTgt spid="35"/>
                                        </p:tgtEl>
                                      </p:cBhvr>
                                    </p:animEffect>
                                    <p:set>
                                      <p:cBhvr>
                                        <p:cTn id="124" dur="1" fill="hold">
                                          <p:stCondLst>
                                            <p:cond delay="499"/>
                                          </p:stCondLst>
                                        </p:cTn>
                                        <p:tgtEl>
                                          <p:spTgt spid="35"/>
                                        </p:tgtEl>
                                        <p:attrNameLst>
                                          <p:attrName>style.visibility</p:attrName>
                                        </p:attrNameLst>
                                      </p:cBhvr>
                                      <p:to>
                                        <p:strVal val="hidden"/>
                                      </p:to>
                                    </p:set>
                                  </p:childTnLst>
                                </p:cTn>
                              </p:par>
                              <p:par>
                                <p:cTn id="125" presetID="1" presetClass="entr" presetSubtype="0" fill="hold" grpId="1" nodeType="withEffect">
                                  <p:stCondLst>
                                    <p:cond delay="0"/>
                                  </p:stCondLst>
                                  <p:childTnLst>
                                    <p:set>
                                      <p:cBhvr>
                                        <p:cTn id="126" dur="1" fill="hold">
                                          <p:stCondLst>
                                            <p:cond delay="0"/>
                                          </p:stCondLst>
                                        </p:cTn>
                                        <p:tgtEl>
                                          <p:spTgt spid="17"/>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9" presetClass="exit" presetSubtype="0" fill="hold" nodeType="clickEffect">
                                  <p:stCondLst>
                                    <p:cond delay="0"/>
                                  </p:stCondLst>
                                  <p:childTnLst>
                                    <p:animEffect transition="out" filter="dissolve">
                                      <p:cBhvr>
                                        <p:cTn id="130" dur="500"/>
                                        <p:tgtEl>
                                          <p:spTgt spid="1028"/>
                                        </p:tgtEl>
                                      </p:cBhvr>
                                    </p:animEffect>
                                    <p:set>
                                      <p:cBhvr>
                                        <p:cTn id="131" dur="1" fill="hold">
                                          <p:stCondLst>
                                            <p:cond delay="499"/>
                                          </p:stCondLst>
                                        </p:cTn>
                                        <p:tgtEl>
                                          <p:spTgt spid="1028"/>
                                        </p:tgtEl>
                                        <p:attrNameLst>
                                          <p:attrName>style.visibility</p:attrName>
                                        </p:attrNameLst>
                                      </p:cBhvr>
                                      <p:to>
                                        <p:strVal val="hidden"/>
                                      </p:to>
                                    </p:set>
                                  </p:childTnLst>
                                </p:cTn>
                              </p:par>
                            </p:childTnLst>
                          </p:cTn>
                        </p:par>
                      </p:childTnLst>
                    </p:cTn>
                  </p:par>
                  <p:par>
                    <p:cTn id="132" fill="hold">
                      <p:stCondLst>
                        <p:cond delay="indefinite"/>
                      </p:stCondLst>
                      <p:childTnLst>
                        <p:par>
                          <p:cTn id="133" fill="hold">
                            <p:stCondLst>
                              <p:cond delay="0"/>
                            </p:stCondLst>
                            <p:childTnLst>
                              <p:par>
                                <p:cTn id="134" presetID="9" presetClass="exit" presetSubtype="0" fill="hold" grpId="3" nodeType="clickEffect">
                                  <p:stCondLst>
                                    <p:cond delay="0"/>
                                  </p:stCondLst>
                                  <p:childTnLst>
                                    <p:animEffect transition="out" filter="dissolve">
                                      <p:cBhvr>
                                        <p:cTn id="135" dur="500"/>
                                        <p:tgtEl>
                                          <p:spTgt spid="17"/>
                                        </p:tgtEl>
                                      </p:cBhvr>
                                    </p:animEffect>
                                    <p:set>
                                      <p:cBhvr>
                                        <p:cTn id="136"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 grpId="2" animBg="1"/>
      <p:bldP spid="3" grpId="3" animBg="1"/>
      <p:bldP spid="9" grpId="0" animBg="1"/>
      <p:bldP spid="9" grpId="1" animBg="1"/>
      <p:bldP spid="9" grpId="2" animBg="1"/>
      <p:bldP spid="9" grpId="3" animBg="1"/>
      <p:bldP spid="10" grpId="0" animBg="1"/>
      <p:bldP spid="10" grpId="1" animBg="1"/>
      <p:bldP spid="15" grpId="0" animBg="1"/>
      <p:bldP spid="15" grpId="1" animBg="1"/>
      <p:bldP spid="17" grpId="0" animBg="1"/>
      <p:bldP spid="17" grpId="1" animBg="1"/>
      <p:bldP spid="17" grpId="2" animBg="1"/>
      <p:bldP spid="17" grpId="3" animBg="1"/>
      <p:bldP spid="20" grpId="0" animBg="1"/>
      <p:bldP spid="20" grpId="1" animBg="1"/>
      <p:bldP spid="34" grpId="0" animBg="1"/>
      <p:bldP spid="34" grpId="1" animBg="1"/>
      <p:bldP spid="35" grpId="0" animBg="1"/>
      <p:bldP spid="35" grpId="1"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902B41DF-0624-1130-F69F-A59AF48DA9C3}"/>
              </a:ext>
            </a:extLst>
          </p:cNvPr>
          <p:cNvGrpSpPr/>
          <p:nvPr/>
        </p:nvGrpSpPr>
        <p:grpSpPr>
          <a:xfrm>
            <a:off x="1007745" y="2045974"/>
            <a:ext cx="2540000" cy="2510699"/>
            <a:chOff x="1658730" y="2345634"/>
            <a:chExt cx="2540000" cy="2510699"/>
          </a:xfrm>
        </p:grpSpPr>
        <p:pic>
          <p:nvPicPr>
            <p:cNvPr id="6146" name="Picture 2" descr="Source-Code Icons - Free SVG &amp; PNG Source-Code Images - Noun Project">
              <a:extLst>
                <a:ext uri="{FF2B5EF4-FFF2-40B4-BE49-F238E27FC236}">
                  <a16:creationId xmlns:a16="http://schemas.microsoft.com/office/drawing/2014/main" id="{84850B97-8E16-C64F-1F68-3E0562D6D1D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347" b="7087"/>
            <a:stretch/>
          </p:blipFill>
          <p:spPr bwMode="auto">
            <a:xfrm>
              <a:off x="1658730" y="2345634"/>
              <a:ext cx="2540000" cy="217335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84AEDEF-CE31-3542-4924-3E510829BF7E}"/>
                </a:ext>
              </a:extLst>
            </p:cNvPr>
            <p:cNvSpPr txBox="1"/>
            <p:nvPr/>
          </p:nvSpPr>
          <p:spPr>
            <a:xfrm>
              <a:off x="1945581" y="4487001"/>
              <a:ext cx="1895061" cy="369332"/>
            </a:xfrm>
            <a:prstGeom prst="rect">
              <a:avLst/>
            </a:prstGeom>
            <a:noFill/>
          </p:spPr>
          <p:txBody>
            <a:bodyPr wrap="square" rtlCol="0">
              <a:spAutoFit/>
            </a:bodyPr>
            <a:lstStyle/>
            <a:p>
              <a:r>
                <a:rPr lang="en-BE" dirty="0"/>
                <a:t>Production Code</a:t>
              </a:r>
            </a:p>
          </p:txBody>
        </p:sp>
      </p:grpSp>
      <p:grpSp>
        <p:nvGrpSpPr>
          <p:cNvPr id="7" name="Group 6">
            <a:extLst>
              <a:ext uri="{FF2B5EF4-FFF2-40B4-BE49-F238E27FC236}">
                <a16:creationId xmlns:a16="http://schemas.microsoft.com/office/drawing/2014/main" id="{FBD9D4D6-9F52-DB76-9898-E41C49FD29B6}"/>
              </a:ext>
            </a:extLst>
          </p:cNvPr>
          <p:cNvGrpSpPr/>
          <p:nvPr/>
        </p:nvGrpSpPr>
        <p:grpSpPr>
          <a:xfrm>
            <a:off x="8785162" y="3588903"/>
            <a:ext cx="2248524" cy="2551595"/>
            <a:chOff x="5464241" y="2304738"/>
            <a:chExt cx="2248524" cy="2551595"/>
          </a:xfrm>
        </p:grpSpPr>
        <p:pic>
          <p:nvPicPr>
            <p:cNvPr id="6150" name="Picture 6" descr="Debug, programming, debugging, software testing, bug source, code bugs, bug  research icon - Download on Iconfinder">
              <a:extLst>
                <a:ext uri="{FF2B5EF4-FFF2-40B4-BE49-F238E27FC236}">
                  <a16:creationId xmlns:a16="http://schemas.microsoft.com/office/drawing/2014/main" id="{FCD0BA8C-0522-70E7-85D5-2107D23C9E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4241" y="2304738"/>
              <a:ext cx="2248524" cy="224852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36E9CFE-DE7E-1B28-99EB-63F4AB338ADC}"/>
                </a:ext>
              </a:extLst>
            </p:cNvPr>
            <p:cNvSpPr txBox="1"/>
            <p:nvPr/>
          </p:nvSpPr>
          <p:spPr>
            <a:xfrm>
              <a:off x="6006791" y="4487001"/>
              <a:ext cx="1228896" cy="369332"/>
            </a:xfrm>
            <a:prstGeom prst="rect">
              <a:avLst/>
            </a:prstGeom>
            <a:noFill/>
          </p:spPr>
          <p:txBody>
            <a:bodyPr wrap="square" rtlCol="0">
              <a:spAutoFit/>
            </a:bodyPr>
            <a:lstStyle/>
            <a:p>
              <a:r>
                <a:rPr lang="en-BE" dirty="0"/>
                <a:t>Test Code</a:t>
              </a:r>
            </a:p>
          </p:txBody>
        </p:sp>
      </p:grpSp>
      <p:pic>
        <p:nvPicPr>
          <p:cNvPr id="6154" name="Picture 10" descr="Repeat icon vector 05">
            <a:extLst>
              <a:ext uri="{FF2B5EF4-FFF2-40B4-BE49-F238E27FC236}">
                <a16:creationId xmlns:a16="http://schemas.microsoft.com/office/drawing/2014/main" id="{733E0800-67E8-3C8E-67E3-C8EBF3A516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0556" y="2692967"/>
            <a:ext cx="1216715" cy="1216715"/>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a:extLst>
              <a:ext uri="{FF2B5EF4-FFF2-40B4-BE49-F238E27FC236}">
                <a16:creationId xmlns:a16="http://schemas.microsoft.com/office/drawing/2014/main" id="{4F3570BA-FE51-08FA-9FB8-2712B6C8E1F2}"/>
              </a:ext>
            </a:extLst>
          </p:cNvPr>
          <p:cNvSpPr txBox="1">
            <a:spLocks/>
          </p:cNvSpPr>
          <p:nvPr/>
        </p:nvSpPr>
        <p:spPr>
          <a:xfrm>
            <a:off x="735738" y="7375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500" dirty="0">
                <a:latin typeface="Helvetica" pitchFamily="2" charset="0"/>
              </a:rPr>
              <a:t>Rules for Good Unit Tests</a:t>
            </a:r>
          </a:p>
        </p:txBody>
      </p:sp>
      <p:pic>
        <p:nvPicPr>
          <p:cNvPr id="14" name="Picture 13" descr="A picture containing logo&#10;&#10;Description automatically generated">
            <a:extLst>
              <a:ext uri="{FF2B5EF4-FFF2-40B4-BE49-F238E27FC236}">
                <a16:creationId xmlns:a16="http://schemas.microsoft.com/office/drawing/2014/main" id="{140D4497-2201-0856-41D5-8CD9CC20EEEB}"/>
              </a:ext>
            </a:extLst>
          </p:cNvPr>
          <p:cNvPicPr>
            <a:picLocks noChangeAspect="1"/>
          </p:cNvPicPr>
          <p:nvPr/>
        </p:nvPicPr>
        <p:blipFill rotWithShape="1">
          <a:blip r:embed="rId6"/>
          <a:srcRect t="10789" r="4780"/>
          <a:stretch/>
        </p:blipFill>
        <p:spPr>
          <a:xfrm>
            <a:off x="371457" y="1282901"/>
            <a:ext cx="3812577" cy="570170"/>
          </a:xfrm>
          <a:prstGeom prst="rect">
            <a:avLst/>
          </a:prstGeom>
          <a:ln>
            <a:solidFill>
              <a:schemeClr val="tx1"/>
            </a:solidFill>
          </a:ln>
        </p:spPr>
      </p:pic>
      <p:pic>
        <p:nvPicPr>
          <p:cNvPr id="16" name="Picture 15" descr="Graphical user interface, text, application&#10;&#10;Description automatically generated">
            <a:extLst>
              <a:ext uri="{FF2B5EF4-FFF2-40B4-BE49-F238E27FC236}">
                <a16:creationId xmlns:a16="http://schemas.microsoft.com/office/drawing/2014/main" id="{FF61A240-E587-0F43-50D8-082896F7D759}"/>
              </a:ext>
            </a:extLst>
          </p:cNvPr>
          <p:cNvPicPr>
            <a:picLocks noChangeAspect="1"/>
          </p:cNvPicPr>
          <p:nvPr/>
        </p:nvPicPr>
        <p:blipFill>
          <a:blip r:embed="rId7"/>
          <a:stretch>
            <a:fillRect/>
          </a:stretch>
        </p:blipFill>
        <p:spPr>
          <a:xfrm>
            <a:off x="7803042" y="750518"/>
            <a:ext cx="3812577" cy="2838385"/>
          </a:xfrm>
          <a:prstGeom prst="rect">
            <a:avLst/>
          </a:prstGeom>
          <a:ln>
            <a:solidFill>
              <a:schemeClr val="tx1"/>
            </a:solidFill>
          </a:ln>
        </p:spPr>
      </p:pic>
      <p:sp>
        <p:nvSpPr>
          <p:cNvPr id="3" name="TextBox 2">
            <a:extLst>
              <a:ext uri="{FF2B5EF4-FFF2-40B4-BE49-F238E27FC236}">
                <a16:creationId xmlns:a16="http://schemas.microsoft.com/office/drawing/2014/main" id="{0AB84117-B6FF-32C4-AFE5-0C0D0F737611}"/>
              </a:ext>
            </a:extLst>
          </p:cNvPr>
          <p:cNvSpPr txBox="1"/>
          <p:nvPr/>
        </p:nvSpPr>
        <p:spPr>
          <a:xfrm>
            <a:off x="190005" y="5575099"/>
            <a:ext cx="8595157" cy="954107"/>
          </a:xfrm>
          <a:prstGeom prst="rect">
            <a:avLst/>
          </a:prstGeom>
          <a:noFill/>
          <a:ln w="28575">
            <a:solidFill>
              <a:srgbClr val="134C13"/>
            </a:solidFill>
          </a:ln>
        </p:spPr>
        <p:txBody>
          <a:bodyPr wrap="square">
            <a:spAutoFit/>
          </a:bodyPr>
          <a:lstStyle/>
          <a:p>
            <a:r>
              <a:rPr lang="en-GB" sz="2400" b="1" dirty="0">
                <a:effectLst/>
                <a:latin typeface="Times"/>
              </a:rPr>
              <a:t>Unit tests should add value to your project.</a:t>
            </a:r>
          </a:p>
          <a:p>
            <a:pPr marL="285750" indent="-285750">
              <a:buFont typeface="Arial" panose="020B0604020202020204" pitchFamily="34" charset="0"/>
              <a:buChar char="•"/>
            </a:pPr>
            <a:r>
              <a:rPr lang="en-GB" sz="1600" dirty="0"/>
              <a:t>The same high-quality requirements for the production code should be valid for the unit test code. </a:t>
            </a:r>
          </a:p>
          <a:p>
            <a:pPr marL="285750" indent="-285750">
              <a:buFont typeface="Arial" panose="020B0604020202020204" pitchFamily="34" charset="0"/>
              <a:buChar char="•"/>
            </a:pPr>
            <a:r>
              <a:rPr lang="en-GB" sz="1600" dirty="0"/>
              <a:t>Ideally, there should be no distinction between production and test code—they are equal.</a:t>
            </a:r>
            <a:endParaRPr lang="en-BE" sz="1600" dirty="0"/>
          </a:p>
        </p:txBody>
      </p:sp>
    </p:spTree>
    <p:extLst>
      <p:ext uri="{BB962C8B-B14F-4D97-AF65-F5344CB8AC3E}">
        <p14:creationId xmlns:p14="http://schemas.microsoft.com/office/powerpoint/2010/main" val="19707362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DF56E-A306-ED34-965B-D7D00856522B}"/>
              </a:ext>
            </a:extLst>
          </p:cNvPr>
          <p:cNvSpPr>
            <a:spLocks noGrp="1"/>
          </p:cNvSpPr>
          <p:nvPr>
            <p:ph type="title"/>
          </p:nvPr>
        </p:nvSpPr>
        <p:spPr>
          <a:xfrm>
            <a:off x="735738" y="73752"/>
            <a:ext cx="10515600" cy="1325563"/>
          </a:xfrm>
        </p:spPr>
        <p:txBody>
          <a:bodyPr>
            <a:normAutofit/>
          </a:bodyPr>
          <a:lstStyle/>
          <a:p>
            <a:r>
              <a:rPr lang="en-GB" sz="3500" dirty="0">
                <a:effectLst/>
                <a:latin typeface="Helvetica" pitchFamily="2" charset="0"/>
              </a:rPr>
              <a:t>Rules for Good Unit Tests </a:t>
            </a:r>
            <a:r>
              <a:rPr lang="en-GB" sz="3500" i="1" dirty="0">
                <a:effectLst/>
                <a:latin typeface="Helvetica" pitchFamily="2" charset="0"/>
              </a:rPr>
              <a:t>- </a:t>
            </a:r>
            <a:r>
              <a:rPr lang="en-GB" sz="3500" dirty="0">
                <a:solidFill>
                  <a:srgbClr val="C00000"/>
                </a:solidFill>
                <a:effectLst/>
                <a:latin typeface="Helvetica" pitchFamily="2" charset="0"/>
              </a:rPr>
              <a:t>Unit Test Naming</a:t>
            </a:r>
          </a:p>
        </p:txBody>
      </p:sp>
      <p:sp>
        <p:nvSpPr>
          <p:cNvPr id="10" name="TextBox 9">
            <a:extLst>
              <a:ext uri="{FF2B5EF4-FFF2-40B4-BE49-F238E27FC236}">
                <a16:creationId xmlns:a16="http://schemas.microsoft.com/office/drawing/2014/main" id="{0F7270D7-0F76-C613-232D-0507C8C467A4}"/>
              </a:ext>
            </a:extLst>
          </p:cNvPr>
          <p:cNvSpPr txBox="1"/>
          <p:nvPr/>
        </p:nvSpPr>
        <p:spPr>
          <a:xfrm>
            <a:off x="954155" y="1624256"/>
            <a:ext cx="9024731" cy="1631216"/>
          </a:xfrm>
          <a:prstGeom prst="rect">
            <a:avLst/>
          </a:prstGeom>
          <a:noFill/>
        </p:spPr>
        <p:txBody>
          <a:bodyPr wrap="square">
            <a:spAutoFit/>
          </a:bodyPr>
          <a:lstStyle/>
          <a:p>
            <a:r>
              <a:rPr lang="en-GB" sz="2800" dirty="0">
                <a:effectLst/>
                <a:latin typeface="Times"/>
              </a:rPr>
              <a:t>If a unit test fails, the developer wants to know immediately:</a:t>
            </a:r>
          </a:p>
          <a:p>
            <a:pPr marL="342900" indent="-342900">
              <a:buFont typeface="Arial" panose="020B0604020202020204" pitchFamily="34" charset="0"/>
              <a:buChar char="•"/>
            </a:pPr>
            <a:r>
              <a:rPr lang="en-GB" sz="2400" dirty="0">
                <a:effectLst/>
                <a:latin typeface="Times"/>
              </a:rPr>
              <a:t>What is the name of the unit; whose test failed?</a:t>
            </a:r>
            <a:endParaRPr lang="en-GB" sz="2400" dirty="0">
              <a:latin typeface="Times"/>
            </a:endParaRPr>
          </a:p>
          <a:p>
            <a:pPr marL="342900" indent="-342900">
              <a:buFont typeface="Arial" panose="020B0604020202020204" pitchFamily="34" charset="0"/>
              <a:buChar char="•"/>
            </a:pPr>
            <a:r>
              <a:rPr lang="en-GB" sz="2400" dirty="0">
                <a:effectLst/>
                <a:latin typeface="Times"/>
              </a:rPr>
              <a:t>What was the expected test result, and what was the actual test result of the failed test?</a:t>
            </a:r>
          </a:p>
        </p:txBody>
      </p:sp>
      <p:pic>
        <p:nvPicPr>
          <p:cNvPr id="3" name="Picture 2" descr="Diagram&#10;&#10;Description automatically generated with low confidence">
            <a:extLst>
              <a:ext uri="{FF2B5EF4-FFF2-40B4-BE49-F238E27FC236}">
                <a16:creationId xmlns:a16="http://schemas.microsoft.com/office/drawing/2014/main" id="{F4D64AA1-6D84-2718-1F3C-F6807D9D1A6D}"/>
              </a:ext>
            </a:extLst>
          </p:cNvPr>
          <p:cNvPicPr>
            <a:picLocks noChangeAspect="1"/>
          </p:cNvPicPr>
          <p:nvPr/>
        </p:nvPicPr>
        <p:blipFill>
          <a:blip r:embed="rId3"/>
          <a:stretch>
            <a:fillRect/>
          </a:stretch>
        </p:blipFill>
        <p:spPr>
          <a:xfrm>
            <a:off x="1957057" y="4461301"/>
            <a:ext cx="8277885" cy="2017734"/>
          </a:xfrm>
          <a:prstGeom prst="rect">
            <a:avLst/>
          </a:prstGeom>
        </p:spPr>
      </p:pic>
      <p:sp>
        <p:nvSpPr>
          <p:cNvPr id="4" name="TextBox 3">
            <a:extLst>
              <a:ext uri="{FF2B5EF4-FFF2-40B4-BE49-F238E27FC236}">
                <a16:creationId xmlns:a16="http://schemas.microsoft.com/office/drawing/2014/main" id="{E8B7DAEE-611B-7302-635C-26F59EA8AB4B}"/>
              </a:ext>
            </a:extLst>
          </p:cNvPr>
          <p:cNvSpPr txBox="1"/>
          <p:nvPr/>
        </p:nvSpPr>
        <p:spPr>
          <a:xfrm>
            <a:off x="2037725" y="4061191"/>
            <a:ext cx="4433414" cy="400110"/>
          </a:xfrm>
          <a:prstGeom prst="rect">
            <a:avLst/>
          </a:prstGeom>
          <a:noFill/>
          <a:ln w="28575">
            <a:solidFill>
              <a:srgbClr val="134C13"/>
            </a:solidFill>
          </a:ln>
        </p:spPr>
        <p:txBody>
          <a:bodyPr wrap="square" rtlCol="0">
            <a:spAutoFit/>
          </a:bodyPr>
          <a:lstStyle/>
          <a:p>
            <a:r>
              <a:rPr lang="en-BE" sz="2000" dirty="0"/>
              <a:t>Test Name: &lt;Unit_Under_Test&gt;Test</a:t>
            </a:r>
          </a:p>
        </p:txBody>
      </p:sp>
      <p:sp>
        <p:nvSpPr>
          <p:cNvPr id="5" name="TextBox 4">
            <a:extLst>
              <a:ext uri="{FF2B5EF4-FFF2-40B4-BE49-F238E27FC236}">
                <a16:creationId xmlns:a16="http://schemas.microsoft.com/office/drawing/2014/main" id="{60A2B2F9-D2E3-40DA-31EC-6C4E4C6B36BF}"/>
              </a:ext>
            </a:extLst>
          </p:cNvPr>
          <p:cNvSpPr txBox="1"/>
          <p:nvPr/>
        </p:nvSpPr>
        <p:spPr>
          <a:xfrm>
            <a:off x="8398412" y="4061191"/>
            <a:ext cx="1836530" cy="338554"/>
          </a:xfrm>
          <a:prstGeom prst="rect">
            <a:avLst/>
          </a:prstGeom>
          <a:noFill/>
          <a:ln w="28575">
            <a:solidFill>
              <a:srgbClr val="C00000"/>
            </a:solidFill>
          </a:ln>
        </p:spPr>
        <p:txBody>
          <a:bodyPr wrap="square" rtlCol="0">
            <a:spAutoFit/>
          </a:bodyPr>
          <a:lstStyle/>
          <a:p>
            <a:pPr algn="ctr"/>
            <a:r>
              <a:rPr lang="en-BE" sz="1600" dirty="0"/>
              <a:t>&lt;Unit_Under_Test&gt;</a:t>
            </a:r>
          </a:p>
        </p:txBody>
      </p:sp>
    </p:spTree>
    <p:extLst>
      <p:ext uri="{BB962C8B-B14F-4D97-AF65-F5344CB8AC3E}">
        <p14:creationId xmlns:p14="http://schemas.microsoft.com/office/powerpoint/2010/main" val="39732636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54571C7-91D3-4BC6-EDAE-FBD5CD09887E}"/>
              </a:ext>
            </a:extLst>
          </p:cNvPr>
          <p:cNvSpPr txBox="1">
            <a:spLocks/>
          </p:cNvSpPr>
          <p:nvPr/>
        </p:nvSpPr>
        <p:spPr>
          <a:xfrm>
            <a:off x="735738" y="7375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500" dirty="0">
                <a:latin typeface="Helvetica" pitchFamily="2" charset="0"/>
              </a:rPr>
              <a:t>Rules for Good Unit Tests </a:t>
            </a:r>
            <a:r>
              <a:rPr lang="en-GB" sz="3500" i="1" dirty="0">
                <a:latin typeface="Helvetica" pitchFamily="2" charset="0"/>
              </a:rPr>
              <a:t>- </a:t>
            </a:r>
            <a:r>
              <a:rPr lang="en-GB" sz="3500" dirty="0">
                <a:solidFill>
                  <a:srgbClr val="C00000"/>
                </a:solidFill>
                <a:latin typeface="Helvetica" pitchFamily="2" charset="0"/>
              </a:rPr>
              <a:t>Unit Test Naming</a:t>
            </a:r>
          </a:p>
        </p:txBody>
      </p:sp>
      <p:grpSp>
        <p:nvGrpSpPr>
          <p:cNvPr id="17" name="Group 16">
            <a:extLst>
              <a:ext uri="{FF2B5EF4-FFF2-40B4-BE49-F238E27FC236}">
                <a16:creationId xmlns:a16="http://schemas.microsoft.com/office/drawing/2014/main" id="{62B7CFE0-2C98-57D9-D133-8B1AE535AA74}"/>
              </a:ext>
            </a:extLst>
          </p:cNvPr>
          <p:cNvGrpSpPr/>
          <p:nvPr/>
        </p:nvGrpSpPr>
        <p:grpSpPr>
          <a:xfrm>
            <a:off x="410574" y="2025771"/>
            <a:ext cx="2617790" cy="1403229"/>
            <a:chOff x="410574" y="2025771"/>
            <a:chExt cx="2617790" cy="1403229"/>
          </a:xfrm>
        </p:grpSpPr>
        <p:sp>
          <p:nvSpPr>
            <p:cNvPr id="2" name="TextBox 1">
              <a:extLst>
                <a:ext uri="{FF2B5EF4-FFF2-40B4-BE49-F238E27FC236}">
                  <a16:creationId xmlns:a16="http://schemas.microsoft.com/office/drawing/2014/main" id="{1BAA8369-B548-88FA-3041-E007C8F74433}"/>
                </a:ext>
              </a:extLst>
            </p:cNvPr>
            <p:cNvSpPr txBox="1"/>
            <p:nvPr/>
          </p:nvSpPr>
          <p:spPr>
            <a:xfrm>
              <a:off x="510451" y="2413337"/>
              <a:ext cx="2517913" cy="1015663"/>
            </a:xfrm>
            <a:prstGeom prst="rect">
              <a:avLst/>
            </a:prstGeom>
            <a:noFill/>
            <a:ln w="28575">
              <a:solidFill>
                <a:srgbClr val="C00000"/>
              </a:solidFill>
            </a:ln>
          </p:spPr>
          <p:txBody>
            <a:bodyPr wrap="square" rtlCol="0">
              <a:spAutoFit/>
            </a:bodyPr>
            <a:lstStyle/>
            <a:p>
              <a:r>
                <a:rPr lang="en-BE" sz="2000" dirty="0"/>
                <a:t>testConstructor()</a:t>
              </a:r>
            </a:p>
            <a:p>
              <a:r>
                <a:rPr lang="en-GB" sz="2000" dirty="0"/>
                <a:t>t</a:t>
              </a:r>
              <a:r>
                <a:rPr lang="en-BE" sz="2000" dirty="0"/>
                <a:t>est4391()</a:t>
              </a:r>
            </a:p>
            <a:p>
              <a:r>
                <a:rPr lang="en-BE" sz="2000" dirty="0"/>
                <a:t>sumTest()</a:t>
              </a:r>
            </a:p>
          </p:txBody>
        </p:sp>
        <p:sp>
          <p:nvSpPr>
            <p:cNvPr id="11" name="TextBox 10">
              <a:extLst>
                <a:ext uri="{FF2B5EF4-FFF2-40B4-BE49-F238E27FC236}">
                  <a16:creationId xmlns:a16="http://schemas.microsoft.com/office/drawing/2014/main" id="{C82191E4-09C1-18A0-3BD7-147137170288}"/>
                </a:ext>
              </a:extLst>
            </p:cNvPr>
            <p:cNvSpPr txBox="1"/>
            <p:nvPr/>
          </p:nvSpPr>
          <p:spPr>
            <a:xfrm>
              <a:off x="410574" y="2025771"/>
              <a:ext cx="2617789" cy="369332"/>
            </a:xfrm>
            <a:prstGeom prst="rect">
              <a:avLst/>
            </a:prstGeom>
            <a:noFill/>
          </p:spPr>
          <p:txBody>
            <a:bodyPr wrap="square">
              <a:spAutoFit/>
            </a:bodyPr>
            <a:lstStyle/>
            <a:p>
              <a:pPr algn="ctr"/>
              <a:r>
                <a:rPr lang="en-GB" b="1" dirty="0"/>
                <a:t>U</a:t>
              </a:r>
              <a:r>
                <a:rPr lang="en-BE" b="1" dirty="0"/>
                <a:t>ndescriptive unit tests</a:t>
              </a:r>
            </a:p>
          </p:txBody>
        </p:sp>
      </p:grpSp>
      <p:grpSp>
        <p:nvGrpSpPr>
          <p:cNvPr id="18" name="Group 17">
            <a:extLst>
              <a:ext uri="{FF2B5EF4-FFF2-40B4-BE49-F238E27FC236}">
                <a16:creationId xmlns:a16="http://schemas.microsoft.com/office/drawing/2014/main" id="{3BB11EF0-432F-00F6-33CD-E327697D8B0F}"/>
              </a:ext>
            </a:extLst>
          </p:cNvPr>
          <p:cNvGrpSpPr/>
          <p:nvPr/>
        </p:nvGrpSpPr>
        <p:grpSpPr>
          <a:xfrm>
            <a:off x="3670852" y="1629327"/>
            <a:ext cx="8203338" cy="968676"/>
            <a:chOff x="3670852" y="1629327"/>
            <a:chExt cx="8203338" cy="968676"/>
          </a:xfrm>
        </p:grpSpPr>
        <p:sp>
          <p:nvSpPr>
            <p:cNvPr id="5" name="TextBox 4">
              <a:extLst>
                <a:ext uri="{FF2B5EF4-FFF2-40B4-BE49-F238E27FC236}">
                  <a16:creationId xmlns:a16="http://schemas.microsoft.com/office/drawing/2014/main" id="{363948F2-7169-ED0A-88A6-6D8D124FF1EB}"/>
                </a:ext>
              </a:extLst>
            </p:cNvPr>
            <p:cNvSpPr txBox="1"/>
            <p:nvPr/>
          </p:nvSpPr>
          <p:spPr>
            <a:xfrm>
              <a:off x="3670852" y="2228671"/>
              <a:ext cx="8203338" cy="369332"/>
            </a:xfrm>
            <a:prstGeom prst="rect">
              <a:avLst/>
            </a:prstGeom>
            <a:noFill/>
          </p:spPr>
          <p:txBody>
            <a:bodyPr wrap="square">
              <a:spAutoFit/>
            </a:bodyPr>
            <a:lstStyle/>
            <a:p>
              <a:r>
                <a:rPr lang="en-GB" dirty="0">
                  <a:effectLst/>
                  <a:latin typeface="Times"/>
                </a:rPr>
                <a:t>&lt;</a:t>
              </a:r>
              <a:r>
                <a:rPr lang="en-GB" dirty="0" err="1">
                  <a:effectLst/>
                  <a:latin typeface="Times"/>
                </a:rPr>
                <a:t>PreconditionAndStateOfUnitUnderTest</a:t>
              </a:r>
              <a:r>
                <a:rPr lang="en-GB" dirty="0">
                  <a:effectLst/>
                  <a:latin typeface="Times"/>
                </a:rPr>
                <a:t>&gt;_&lt;</a:t>
              </a:r>
              <a:r>
                <a:rPr lang="en-GB" dirty="0" err="1">
                  <a:effectLst/>
                  <a:latin typeface="Times"/>
                </a:rPr>
                <a:t>TestedPartOfAPI</a:t>
              </a:r>
              <a:r>
                <a:rPr lang="en-GB" dirty="0">
                  <a:effectLst/>
                  <a:latin typeface="Times"/>
                </a:rPr>
                <a:t>&gt;_&lt;</a:t>
              </a:r>
              <a:r>
                <a:rPr lang="en-GB" dirty="0" err="1">
                  <a:effectLst/>
                  <a:latin typeface="Times"/>
                </a:rPr>
                <a:t>ExpectedBehavior</a:t>
              </a:r>
              <a:r>
                <a:rPr lang="en-GB" dirty="0">
                  <a:effectLst/>
                  <a:latin typeface="Times"/>
                </a:rPr>
                <a:t>&gt;</a:t>
              </a:r>
            </a:p>
          </p:txBody>
        </p:sp>
        <p:sp>
          <p:nvSpPr>
            <p:cNvPr id="15" name="TextBox 14">
              <a:extLst>
                <a:ext uri="{FF2B5EF4-FFF2-40B4-BE49-F238E27FC236}">
                  <a16:creationId xmlns:a16="http://schemas.microsoft.com/office/drawing/2014/main" id="{E30194C3-2475-F97E-5FD0-49ED8870EBA4}"/>
                </a:ext>
              </a:extLst>
            </p:cNvPr>
            <p:cNvSpPr txBox="1"/>
            <p:nvPr/>
          </p:nvSpPr>
          <p:spPr>
            <a:xfrm>
              <a:off x="6096000" y="1629327"/>
              <a:ext cx="4028660" cy="369332"/>
            </a:xfrm>
            <a:prstGeom prst="rect">
              <a:avLst/>
            </a:prstGeom>
            <a:noFill/>
          </p:spPr>
          <p:txBody>
            <a:bodyPr wrap="square">
              <a:spAutoFit/>
            </a:bodyPr>
            <a:lstStyle/>
            <a:p>
              <a:r>
                <a:rPr lang="en-GB" b="1" dirty="0">
                  <a:latin typeface="Times"/>
                </a:rPr>
                <a:t>E</a:t>
              </a:r>
              <a:r>
                <a:rPr lang="en-GB" b="1" dirty="0">
                  <a:effectLst/>
                  <a:latin typeface="Times"/>
                </a:rPr>
                <a:t>xpressive and </a:t>
              </a:r>
              <a:r>
                <a:rPr lang="en-GB" b="1" dirty="0">
                  <a:latin typeface="Times"/>
                </a:rPr>
                <a:t>d</a:t>
              </a:r>
              <a:r>
                <a:rPr lang="en-GB" b="1" dirty="0">
                  <a:effectLst/>
                  <a:latin typeface="Times"/>
                </a:rPr>
                <a:t>escriptive unit tests</a:t>
              </a:r>
            </a:p>
          </p:txBody>
        </p:sp>
      </p:grpSp>
      <p:grpSp>
        <p:nvGrpSpPr>
          <p:cNvPr id="19" name="Group 18">
            <a:extLst>
              <a:ext uri="{FF2B5EF4-FFF2-40B4-BE49-F238E27FC236}">
                <a16:creationId xmlns:a16="http://schemas.microsoft.com/office/drawing/2014/main" id="{C4370EA2-93DF-C357-9355-71E5BBC259BE}"/>
              </a:ext>
            </a:extLst>
          </p:cNvPr>
          <p:cNvGrpSpPr/>
          <p:nvPr/>
        </p:nvGrpSpPr>
        <p:grpSpPr>
          <a:xfrm>
            <a:off x="3525078" y="1244823"/>
            <a:ext cx="8494886" cy="3020865"/>
            <a:chOff x="3525078" y="1244823"/>
            <a:chExt cx="8494886" cy="3020865"/>
          </a:xfrm>
        </p:grpSpPr>
        <p:sp>
          <p:nvSpPr>
            <p:cNvPr id="9" name="TextBox 8">
              <a:extLst>
                <a:ext uri="{FF2B5EF4-FFF2-40B4-BE49-F238E27FC236}">
                  <a16:creationId xmlns:a16="http://schemas.microsoft.com/office/drawing/2014/main" id="{A160338E-80CC-7F4D-6A58-E8B2B48036B7}"/>
                </a:ext>
              </a:extLst>
            </p:cNvPr>
            <p:cNvSpPr txBox="1"/>
            <p:nvPr/>
          </p:nvSpPr>
          <p:spPr>
            <a:xfrm>
              <a:off x="3525078" y="2634472"/>
              <a:ext cx="8494886" cy="1631216"/>
            </a:xfrm>
            <a:prstGeom prst="rect">
              <a:avLst/>
            </a:prstGeom>
            <a:noFill/>
            <a:ln w="28575">
              <a:solidFill>
                <a:srgbClr val="134C13"/>
              </a:solidFill>
            </a:ln>
          </p:spPr>
          <p:txBody>
            <a:bodyPr wrap="square">
              <a:spAutoFit/>
            </a:bodyPr>
            <a:lstStyle/>
            <a:p>
              <a:r>
                <a:rPr lang="en-GB" sz="2000" dirty="0" err="1">
                  <a:effectLst/>
                  <a:latin typeface="Abadi MT Condensed Light" panose="020B0306030101010103" pitchFamily="34" charset="77"/>
                  <a:ea typeface="Tahoma" panose="020B0604030504040204" pitchFamily="34" charset="0"/>
                  <a:cs typeface="Tahoma" panose="020B0604030504040204" pitchFamily="34" charset="0"/>
                </a:rPr>
                <a:t>cacheIsEmpty_addElement_sizeIsOne</a:t>
              </a:r>
              <a:r>
                <a:rPr lang="en-GB" sz="2000" dirty="0">
                  <a:effectLst/>
                  <a:latin typeface="Abadi MT Condensed Light" panose="020B0306030101010103" pitchFamily="34" charset="77"/>
                  <a:ea typeface="Tahoma" panose="020B0604030504040204" pitchFamily="34" charset="0"/>
                  <a:cs typeface="Tahoma" panose="020B0604030504040204" pitchFamily="34" charset="0"/>
                </a:rPr>
                <a:t>()</a:t>
              </a:r>
            </a:p>
            <a:p>
              <a:r>
                <a:rPr lang="en-GB" sz="2000" dirty="0" err="1">
                  <a:effectLst/>
                  <a:latin typeface="Abadi MT Condensed Light" panose="020B0306030101010103" pitchFamily="34" charset="77"/>
                  <a:ea typeface="Tahoma" panose="020B0604030504040204" pitchFamily="34" charset="0"/>
                  <a:cs typeface="Tahoma" panose="020B0604030504040204" pitchFamily="34" charset="0"/>
                </a:rPr>
                <a:t>cacheContainsOneElement_removeElement_sizeIsZero</a:t>
              </a:r>
              <a:r>
                <a:rPr lang="en-GB" sz="2000" dirty="0">
                  <a:effectLst/>
                  <a:latin typeface="Abadi MT Condensed Light" panose="020B0306030101010103" pitchFamily="34" charset="77"/>
                  <a:ea typeface="Tahoma" panose="020B0604030504040204" pitchFamily="34" charset="0"/>
                  <a:cs typeface="Tahoma" panose="020B0604030504040204" pitchFamily="34" charset="0"/>
                </a:rPr>
                <a:t>();</a:t>
              </a:r>
            </a:p>
            <a:p>
              <a:r>
                <a:rPr lang="en-GB" sz="2000" dirty="0" err="1">
                  <a:effectLst/>
                  <a:latin typeface="Abadi MT Condensed Light" panose="020B0306030101010103" pitchFamily="34" charset="77"/>
                  <a:ea typeface="Tahoma" panose="020B0604030504040204" pitchFamily="34" charset="0"/>
                  <a:cs typeface="Tahoma" panose="020B0604030504040204" pitchFamily="34" charset="0"/>
                </a:rPr>
                <a:t>givenTwoComplexNumbers_add_Works</a:t>
              </a:r>
              <a:r>
                <a:rPr lang="en-GB" sz="2000" dirty="0">
                  <a:effectLst/>
                  <a:latin typeface="Abadi MT Condensed Light" panose="020B0306030101010103" pitchFamily="34" charset="77"/>
                  <a:ea typeface="Tahoma" panose="020B0604030504040204" pitchFamily="34" charset="0"/>
                  <a:cs typeface="Tahoma" panose="020B0604030504040204" pitchFamily="34" charset="0"/>
                </a:rPr>
                <a:t>()</a:t>
              </a:r>
              <a:endParaRPr lang="en-GB" sz="2000" dirty="0">
                <a:latin typeface="Abadi MT Condensed Light" panose="020B0306030101010103" pitchFamily="34" charset="77"/>
                <a:ea typeface="Tahoma" panose="020B0604030504040204" pitchFamily="34" charset="0"/>
                <a:cs typeface="Tahoma" panose="020B0604030504040204" pitchFamily="34" charset="0"/>
              </a:endParaRPr>
            </a:p>
            <a:p>
              <a:r>
                <a:rPr lang="en-GB" sz="2000" dirty="0">
                  <a:effectLst/>
                  <a:latin typeface="Abadi MT Condensed Light" panose="020B0306030101010103" pitchFamily="34" charset="77"/>
                  <a:ea typeface="Tahoma" panose="020B0604030504040204" pitchFamily="34" charset="0"/>
                  <a:cs typeface="Tahoma" panose="020B0604030504040204" pitchFamily="34" charset="0"/>
                </a:rPr>
                <a:t>givenTwoMoneyObjectsWithDifferentBalance_InequalityComparison_Works()</a:t>
              </a:r>
            </a:p>
            <a:p>
              <a:r>
                <a:rPr lang="en-GB" sz="2000" dirty="0" err="1">
                  <a:effectLst/>
                  <a:latin typeface="Abadi MT Condensed Light" panose="020B0306030101010103" pitchFamily="34" charset="77"/>
                  <a:ea typeface="Tahoma" panose="020B0604030504040204" pitchFamily="34" charset="0"/>
                  <a:cs typeface="Tahoma" panose="020B0604030504040204" pitchFamily="34" charset="0"/>
                </a:rPr>
                <a:t>invoiceIsReadyForAccounting_getInvoiceDate_returnsToday</a:t>
              </a:r>
              <a:r>
                <a:rPr lang="en-GB" sz="2000" dirty="0">
                  <a:effectLst/>
                  <a:latin typeface="Abadi MT Condensed Light" panose="020B0306030101010103" pitchFamily="34" charset="77"/>
                  <a:ea typeface="Tahoma" panose="020B0604030504040204" pitchFamily="34" charset="0"/>
                  <a:cs typeface="Tahoma" panose="020B0604030504040204" pitchFamily="34" charset="0"/>
                </a:rPr>
                <a:t>()</a:t>
              </a:r>
            </a:p>
          </p:txBody>
        </p:sp>
        <p:pic>
          <p:nvPicPr>
            <p:cNvPr id="8194" name="Picture 2" descr="487,121 Positive Icon Images, Stock Photos &amp; Vectors | Shutterstock">
              <a:extLst>
                <a:ext uri="{FF2B5EF4-FFF2-40B4-BE49-F238E27FC236}">
                  <a16:creationId xmlns:a16="http://schemas.microsoft.com/office/drawing/2014/main" id="{AAE5EC2C-CDB2-4AD3-ED16-4F10911264A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9954" r="54013" b="12640"/>
            <a:stretch/>
          </p:blipFill>
          <p:spPr bwMode="auto">
            <a:xfrm>
              <a:off x="10124660" y="1244823"/>
              <a:ext cx="998641" cy="874799"/>
            </a:xfrm>
            <a:prstGeom prst="rect">
              <a:avLst/>
            </a:prstGeom>
            <a:noFill/>
            <a:extLst>
              <a:ext uri="{909E8E84-426E-40DD-AFC4-6F175D3DCCD1}">
                <a14:hiddenFill xmlns:a14="http://schemas.microsoft.com/office/drawing/2010/main">
                  <a:solidFill>
                    <a:srgbClr val="FFFFFF"/>
                  </a:solidFill>
                </a14:hiddenFill>
              </a:ext>
            </a:extLst>
          </p:spPr>
        </p:pic>
      </p:grpSp>
      <p:pic>
        <p:nvPicPr>
          <p:cNvPr id="16" name="Picture 2" descr="487,121 Positive Icon Images, Stock Photos &amp; Vectors | Shutterstock">
            <a:extLst>
              <a:ext uri="{FF2B5EF4-FFF2-40B4-BE49-F238E27FC236}">
                <a16:creationId xmlns:a16="http://schemas.microsoft.com/office/drawing/2014/main" id="{EF9A7731-AD0C-3353-6D3A-89EAD738F5D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3445" t="49954" b="12640"/>
          <a:stretch/>
        </p:blipFill>
        <p:spPr bwMode="auto">
          <a:xfrm>
            <a:off x="1249015" y="1305465"/>
            <a:ext cx="940905" cy="814157"/>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Group 25">
            <a:extLst>
              <a:ext uri="{FF2B5EF4-FFF2-40B4-BE49-F238E27FC236}">
                <a16:creationId xmlns:a16="http://schemas.microsoft.com/office/drawing/2014/main" id="{0269665A-AFAC-9AE0-E12D-1974887C3DF4}"/>
              </a:ext>
            </a:extLst>
          </p:cNvPr>
          <p:cNvGrpSpPr/>
          <p:nvPr/>
        </p:nvGrpSpPr>
        <p:grpSpPr>
          <a:xfrm>
            <a:off x="3269241" y="4640431"/>
            <a:ext cx="8750723" cy="1815322"/>
            <a:chOff x="3269241" y="4640431"/>
            <a:chExt cx="8750723" cy="1815322"/>
          </a:xfrm>
        </p:grpSpPr>
        <p:pic>
          <p:nvPicPr>
            <p:cNvPr id="23" name="Picture 22" descr="Text&#10;&#10;Description automatically generated">
              <a:extLst>
                <a:ext uri="{FF2B5EF4-FFF2-40B4-BE49-F238E27FC236}">
                  <a16:creationId xmlns:a16="http://schemas.microsoft.com/office/drawing/2014/main" id="{C14D8EC4-9128-5C7D-BF2E-3A9687FC8C05}"/>
                </a:ext>
              </a:extLst>
            </p:cNvPr>
            <p:cNvPicPr>
              <a:picLocks noChangeAspect="1"/>
            </p:cNvPicPr>
            <p:nvPr/>
          </p:nvPicPr>
          <p:blipFill>
            <a:blip r:embed="rId4"/>
            <a:stretch>
              <a:fillRect/>
            </a:stretch>
          </p:blipFill>
          <p:spPr>
            <a:xfrm>
              <a:off x="3269241" y="5023015"/>
              <a:ext cx="8750723" cy="1432738"/>
            </a:xfrm>
            <a:prstGeom prst="rect">
              <a:avLst/>
            </a:prstGeom>
            <a:ln w="28575">
              <a:solidFill>
                <a:srgbClr val="134C13"/>
              </a:solidFill>
            </a:ln>
          </p:spPr>
        </p:pic>
        <p:sp>
          <p:nvSpPr>
            <p:cNvPr id="25" name="TextBox 24">
              <a:extLst>
                <a:ext uri="{FF2B5EF4-FFF2-40B4-BE49-F238E27FC236}">
                  <a16:creationId xmlns:a16="http://schemas.microsoft.com/office/drawing/2014/main" id="{605BB545-C22F-D191-293D-269A8DE13E89}"/>
                </a:ext>
              </a:extLst>
            </p:cNvPr>
            <p:cNvSpPr txBox="1"/>
            <p:nvPr/>
          </p:nvSpPr>
          <p:spPr>
            <a:xfrm>
              <a:off x="4008904" y="4640431"/>
              <a:ext cx="7114398" cy="369332"/>
            </a:xfrm>
            <a:prstGeom prst="rect">
              <a:avLst/>
            </a:prstGeom>
            <a:noFill/>
          </p:spPr>
          <p:txBody>
            <a:bodyPr wrap="square">
              <a:spAutoFit/>
            </a:bodyPr>
            <a:lstStyle/>
            <a:p>
              <a:r>
                <a:rPr lang="en-BE" b="1" dirty="0"/>
                <a:t>Examples of Unit Test Names that Verify Domain-Specific Requirements</a:t>
              </a:r>
            </a:p>
          </p:txBody>
        </p:sp>
      </p:grpSp>
    </p:spTree>
    <p:extLst>
      <p:ext uri="{BB962C8B-B14F-4D97-AF65-F5344CB8AC3E}">
        <p14:creationId xmlns:p14="http://schemas.microsoft.com/office/powerpoint/2010/main" val="17446715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54571C7-91D3-4BC6-EDAE-FBD5CD09887E}"/>
              </a:ext>
            </a:extLst>
          </p:cNvPr>
          <p:cNvSpPr txBox="1">
            <a:spLocks/>
          </p:cNvSpPr>
          <p:nvPr/>
        </p:nvSpPr>
        <p:spPr>
          <a:xfrm>
            <a:off x="735738" y="73752"/>
            <a:ext cx="1132374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500" dirty="0">
                <a:latin typeface="Helvetica" pitchFamily="2" charset="0"/>
              </a:rPr>
              <a:t>Rules for Good Unit Tests </a:t>
            </a:r>
            <a:r>
              <a:rPr lang="en-GB" sz="3500" i="1" dirty="0">
                <a:latin typeface="Helvetica" pitchFamily="2" charset="0"/>
              </a:rPr>
              <a:t>– </a:t>
            </a:r>
            <a:r>
              <a:rPr lang="en-GB" sz="3500" dirty="0">
                <a:solidFill>
                  <a:srgbClr val="C00000"/>
                </a:solidFill>
                <a:latin typeface="Helvetica" pitchFamily="2" charset="0"/>
              </a:rPr>
              <a:t>Exclude Getters and Setters</a:t>
            </a:r>
          </a:p>
        </p:txBody>
      </p:sp>
      <p:sp>
        <p:nvSpPr>
          <p:cNvPr id="3" name="TextBox 2">
            <a:extLst>
              <a:ext uri="{FF2B5EF4-FFF2-40B4-BE49-F238E27FC236}">
                <a16:creationId xmlns:a16="http://schemas.microsoft.com/office/drawing/2014/main" id="{F00764FA-C729-CD13-0ED5-6366ABF2CAD5}"/>
              </a:ext>
            </a:extLst>
          </p:cNvPr>
          <p:cNvSpPr txBox="1"/>
          <p:nvPr/>
        </p:nvSpPr>
        <p:spPr>
          <a:xfrm>
            <a:off x="1679202" y="1374981"/>
            <a:ext cx="8388625" cy="461665"/>
          </a:xfrm>
          <a:prstGeom prst="rect">
            <a:avLst/>
          </a:prstGeom>
          <a:noFill/>
          <a:ln w="28575">
            <a:solidFill>
              <a:srgbClr val="C00000"/>
            </a:solidFill>
          </a:ln>
        </p:spPr>
        <p:txBody>
          <a:bodyPr wrap="square">
            <a:spAutoFit/>
          </a:bodyPr>
          <a:lstStyle/>
          <a:p>
            <a:r>
              <a:rPr lang="en-GB" sz="2400" dirty="0">
                <a:effectLst/>
                <a:latin typeface="Times"/>
              </a:rPr>
              <a:t>Don’t write unit tests for usual/simple getters and setters of a class</a:t>
            </a:r>
          </a:p>
        </p:txBody>
      </p:sp>
      <p:sp>
        <p:nvSpPr>
          <p:cNvPr id="9" name="TextBox 8">
            <a:extLst>
              <a:ext uri="{FF2B5EF4-FFF2-40B4-BE49-F238E27FC236}">
                <a16:creationId xmlns:a16="http://schemas.microsoft.com/office/drawing/2014/main" id="{EFA50F8D-DC3E-5963-A369-3572E3A2AD46}"/>
              </a:ext>
            </a:extLst>
          </p:cNvPr>
          <p:cNvSpPr txBox="1"/>
          <p:nvPr/>
        </p:nvSpPr>
        <p:spPr>
          <a:xfrm>
            <a:off x="1082268" y="6118590"/>
            <a:ext cx="9582495" cy="369332"/>
          </a:xfrm>
          <a:prstGeom prst="rect">
            <a:avLst/>
          </a:prstGeom>
          <a:noFill/>
          <a:ln w="28575">
            <a:solidFill>
              <a:srgbClr val="134C13"/>
            </a:solidFill>
          </a:ln>
        </p:spPr>
        <p:txBody>
          <a:bodyPr wrap="none" rtlCol="0">
            <a:spAutoFit/>
          </a:bodyPr>
          <a:lstStyle/>
          <a:p>
            <a:r>
              <a:rPr lang="en-GB" dirty="0">
                <a:effectLst/>
                <a:latin typeface="Times"/>
              </a:rPr>
              <a:t>Sometimes, getters and setters are not that simple, especially those that implement information hiding</a:t>
            </a:r>
          </a:p>
        </p:txBody>
      </p:sp>
      <p:pic>
        <p:nvPicPr>
          <p:cNvPr id="11" name="Google Shape;312;p19" descr="Text, letter&#10;&#10;Description automatically generated">
            <a:extLst>
              <a:ext uri="{FF2B5EF4-FFF2-40B4-BE49-F238E27FC236}">
                <a16:creationId xmlns:a16="http://schemas.microsoft.com/office/drawing/2014/main" id="{70FBAEAD-CE8F-58AB-21A7-D50F1C5CE8E6}"/>
              </a:ext>
            </a:extLst>
          </p:cNvPr>
          <p:cNvPicPr preferRelativeResize="0"/>
          <p:nvPr/>
        </p:nvPicPr>
        <p:blipFill rotWithShape="1">
          <a:blip r:embed="rId3">
            <a:alphaModFix/>
          </a:blip>
          <a:srcRect/>
          <a:stretch/>
        </p:blipFill>
        <p:spPr>
          <a:xfrm>
            <a:off x="3028971" y="2123275"/>
            <a:ext cx="4882577" cy="3787195"/>
          </a:xfrm>
          <a:prstGeom prst="rect">
            <a:avLst/>
          </a:prstGeom>
          <a:noFill/>
          <a:ln w="38100" cap="flat" cmpd="sng">
            <a:solidFill>
              <a:srgbClr val="166623"/>
            </a:solidFill>
            <a:prstDash val="solid"/>
            <a:round/>
            <a:headEnd type="none" w="sm" len="sm"/>
            <a:tailEnd type="none" w="sm" len="sm"/>
          </a:ln>
        </p:spPr>
      </p:pic>
      <p:cxnSp>
        <p:nvCxnSpPr>
          <p:cNvPr id="16" name="Straight Arrow Connector 15">
            <a:extLst>
              <a:ext uri="{FF2B5EF4-FFF2-40B4-BE49-F238E27FC236}">
                <a16:creationId xmlns:a16="http://schemas.microsoft.com/office/drawing/2014/main" id="{EE915B6C-9DE7-ECDE-F7C9-0B7E1BEFC860}"/>
              </a:ext>
            </a:extLst>
          </p:cNvPr>
          <p:cNvCxnSpPr/>
          <p:nvPr/>
        </p:nvCxnSpPr>
        <p:spPr>
          <a:xfrm flipH="1">
            <a:off x="7580243" y="4346713"/>
            <a:ext cx="914400" cy="42407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08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lean C++20: Sustainable Software Development Patterns and Best Practices |  SpringerLink">
            <a:extLst>
              <a:ext uri="{FF2B5EF4-FFF2-40B4-BE49-F238E27FC236}">
                <a16:creationId xmlns:a16="http://schemas.microsoft.com/office/drawing/2014/main" id="{541BBC65-FBB7-3C0A-F64F-9B0DBE8204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5951" y="384314"/>
            <a:ext cx="3418275" cy="487679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5D7C726-EE3F-0BAB-17CE-9C1F2FEDCB02}"/>
              </a:ext>
            </a:extLst>
          </p:cNvPr>
          <p:cNvSpPr txBox="1"/>
          <p:nvPr/>
        </p:nvSpPr>
        <p:spPr>
          <a:xfrm>
            <a:off x="2716697" y="5711687"/>
            <a:ext cx="6149008" cy="923330"/>
          </a:xfrm>
          <a:prstGeom prst="rect">
            <a:avLst/>
          </a:prstGeom>
          <a:noFill/>
        </p:spPr>
        <p:txBody>
          <a:bodyPr wrap="square" rtlCol="0">
            <a:spAutoFit/>
          </a:bodyPr>
          <a:lstStyle/>
          <a:p>
            <a:pPr algn="ctr"/>
            <a:r>
              <a:rPr lang="en-BE" dirty="0"/>
              <a:t>Free PDF version on Springer</a:t>
            </a:r>
          </a:p>
          <a:p>
            <a:pPr algn="ctr"/>
            <a:r>
              <a:rPr lang="en-GB" dirty="0">
                <a:hlinkClick r:id="rId3"/>
              </a:rPr>
              <a:t>https://link.springer.com/book/10.1007/978-1-4842-5949-8</a:t>
            </a:r>
            <a:endParaRPr lang="en-GB" dirty="0"/>
          </a:p>
          <a:p>
            <a:pPr algn="ctr"/>
            <a:r>
              <a:rPr lang="en-GB" dirty="0"/>
              <a:t>Chapter 2 and Chapter 8</a:t>
            </a:r>
            <a:endParaRPr lang="en-BE" dirty="0"/>
          </a:p>
        </p:txBody>
      </p:sp>
    </p:spTree>
    <p:extLst>
      <p:ext uri="{BB962C8B-B14F-4D97-AF65-F5344CB8AC3E}">
        <p14:creationId xmlns:p14="http://schemas.microsoft.com/office/powerpoint/2010/main" val="1786745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54571C7-91D3-4BC6-EDAE-FBD5CD09887E}"/>
              </a:ext>
            </a:extLst>
          </p:cNvPr>
          <p:cNvSpPr txBox="1">
            <a:spLocks/>
          </p:cNvSpPr>
          <p:nvPr/>
        </p:nvSpPr>
        <p:spPr>
          <a:xfrm>
            <a:off x="735738" y="73752"/>
            <a:ext cx="1132374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500" dirty="0">
                <a:latin typeface="Helvetica" pitchFamily="2" charset="0"/>
              </a:rPr>
              <a:t>Rules for Good Unit Tests </a:t>
            </a:r>
            <a:r>
              <a:rPr lang="en-GB" sz="3500" i="1" dirty="0">
                <a:latin typeface="Helvetica" pitchFamily="2" charset="0"/>
              </a:rPr>
              <a:t>– </a:t>
            </a:r>
            <a:r>
              <a:rPr lang="en-GB" sz="3500" dirty="0">
                <a:solidFill>
                  <a:srgbClr val="C00000"/>
                </a:solidFill>
                <a:latin typeface="Helvetica" pitchFamily="2" charset="0"/>
              </a:rPr>
              <a:t>Exclude Third-Party Code</a:t>
            </a:r>
          </a:p>
        </p:txBody>
      </p:sp>
      <p:sp>
        <p:nvSpPr>
          <p:cNvPr id="4" name="TextBox 3">
            <a:extLst>
              <a:ext uri="{FF2B5EF4-FFF2-40B4-BE49-F238E27FC236}">
                <a16:creationId xmlns:a16="http://schemas.microsoft.com/office/drawing/2014/main" id="{ABE22A74-64F5-6111-5AEB-10FC3DD7ED65}"/>
              </a:ext>
            </a:extLst>
          </p:cNvPr>
          <p:cNvSpPr txBox="1"/>
          <p:nvPr/>
        </p:nvSpPr>
        <p:spPr>
          <a:xfrm>
            <a:off x="1232452" y="3109148"/>
            <a:ext cx="7699513" cy="954107"/>
          </a:xfrm>
          <a:prstGeom prst="rect">
            <a:avLst/>
          </a:prstGeom>
          <a:noFill/>
          <a:ln w="28575">
            <a:solidFill>
              <a:srgbClr val="C00000"/>
            </a:solidFill>
          </a:ln>
        </p:spPr>
        <p:txBody>
          <a:bodyPr wrap="square">
            <a:spAutoFit/>
          </a:bodyPr>
          <a:lstStyle/>
          <a:p>
            <a:r>
              <a:rPr lang="en-GB" sz="2800" dirty="0">
                <a:effectLst/>
                <a:latin typeface="Times"/>
              </a:rPr>
              <a:t>We don’t have to verify that libraries or frameworks</a:t>
            </a:r>
            <a:r>
              <a:rPr lang="en-GB" sz="2800" dirty="0">
                <a:latin typeface="Times"/>
              </a:rPr>
              <a:t> </a:t>
            </a:r>
            <a:r>
              <a:rPr lang="en-GB" sz="2800" dirty="0">
                <a:effectLst/>
                <a:latin typeface="Times"/>
              </a:rPr>
              <a:t>do work as expected</a:t>
            </a:r>
          </a:p>
        </p:txBody>
      </p:sp>
    </p:spTree>
    <p:extLst>
      <p:ext uri="{BB962C8B-B14F-4D97-AF65-F5344CB8AC3E}">
        <p14:creationId xmlns:p14="http://schemas.microsoft.com/office/powerpoint/2010/main" val="41495898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54571C7-91D3-4BC6-EDAE-FBD5CD09887E}"/>
              </a:ext>
            </a:extLst>
          </p:cNvPr>
          <p:cNvSpPr txBox="1">
            <a:spLocks/>
          </p:cNvSpPr>
          <p:nvPr/>
        </p:nvSpPr>
        <p:spPr>
          <a:xfrm>
            <a:off x="735738" y="73752"/>
            <a:ext cx="1132374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500" dirty="0">
                <a:latin typeface="Helvetica" pitchFamily="2" charset="0"/>
              </a:rPr>
              <a:t>Rules for Good Unit Tests </a:t>
            </a:r>
            <a:r>
              <a:rPr lang="en-GB" sz="3500" i="1" dirty="0">
                <a:latin typeface="Helvetica" pitchFamily="2" charset="0"/>
              </a:rPr>
              <a:t>– </a:t>
            </a:r>
            <a:r>
              <a:rPr lang="en-GB" sz="3500" dirty="0">
                <a:solidFill>
                  <a:srgbClr val="C00000"/>
                </a:solidFill>
                <a:latin typeface="Helvetica" pitchFamily="2" charset="0"/>
              </a:rPr>
              <a:t>Exclude External Systems</a:t>
            </a:r>
          </a:p>
        </p:txBody>
      </p:sp>
      <p:pic>
        <p:nvPicPr>
          <p:cNvPr id="11" name="Picture 10" descr="Diagram&#10;&#10;Description automatically generated">
            <a:extLst>
              <a:ext uri="{FF2B5EF4-FFF2-40B4-BE49-F238E27FC236}">
                <a16:creationId xmlns:a16="http://schemas.microsoft.com/office/drawing/2014/main" id="{6CBE25B4-54E5-B16C-BE47-8C6D71E51BBA}"/>
              </a:ext>
            </a:extLst>
          </p:cNvPr>
          <p:cNvPicPr>
            <a:picLocks noChangeAspect="1"/>
          </p:cNvPicPr>
          <p:nvPr/>
        </p:nvPicPr>
        <p:blipFill>
          <a:blip r:embed="rId3"/>
          <a:stretch>
            <a:fillRect/>
          </a:stretch>
        </p:blipFill>
        <p:spPr>
          <a:xfrm>
            <a:off x="6937899" y="1492080"/>
            <a:ext cx="4518363" cy="4762946"/>
          </a:xfrm>
          <a:prstGeom prst="rect">
            <a:avLst/>
          </a:prstGeom>
          <a:ln>
            <a:solidFill>
              <a:schemeClr val="tx1"/>
            </a:solidFill>
          </a:ln>
        </p:spPr>
      </p:pic>
      <p:sp>
        <p:nvSpPr>
          <p:cNvPr id="12" name="TextBox 11">
            <a:extLst>
              <a:ext uri="{FF2B5EF4-FFF2-40B4-BE49-F238E27FC236}">
                <a16:creationId xmlns:a16="http://schemas.microsoft.com/office/drawing/2014/main" id="{1CF8A3A4-3DC6-178F-B736-67BE0DA99C2D}"/>
              </a:ext>
            </a:extLst>
          </p:cNvPr>
          <p:cNvSpPr txBox="1"/>
          <p:nvPr/>
        </p:nvSpPr>
        <p:spPr>
          <a:xfrm>
            <a:off x="7460973" y="1139687"/>
            <a:ext cx="3445565" cy="369332"/>
          </a:xfrm>
          <a:prstGeom prst="rect">
            <a:avLst/>
          </a:prstGeom>
          <a:noFill/>
        </p:spPr>
        <p:txBody>
          <a:bodyPr wrap="square" rtlCol="0">
            <a:spAutoFit/>
          </a:bodyPr>
          <a:lstStyle/>
          <a:p>
            <a:r>
              <a:rPr lang="en-BE" dirty="0"/>
              <a:t>Read – Test Doubles (Fake Objects)</a:t>
            </a:r>
          </a:p>
        </p:txBody>
      </p:sp>
      <p:grpSp>
        <p:nvGrpSpPr>
          <p:cNvPr id="16" name="Group 15">
            <a:extLst>
              <a:ext uri="{FF2B5EF4-FFF2-40B4-BE49-F238E27FC236}">
                <a16:creationId xmlns:a16="http://schemas.microsoft.com/office/drawing/2014/main" id="{BA8B0070-0CA3-1BE2-B85B-0E3582E89869}"/>
              </a:ext>
            </a:extLst>
          </p:cNvPr>
          <p:cNvGrpSpPr/>
          <p:nvPr/>
        </p:nvGrpSpPr>
        <p:grpSpPr>
          <a:xfrm>
            <a:off x="735738" y="1214648"/>
            <a:ext cx="5360262" cy="5040378"/>
            <a:chOff x="735738" y="1214648"/>
            <a:chExt cx="5360262" cy="5040378"/>
          </a:xfrm>
        </p:grpSpPr>
        <p:pic>
          <p:nvPicPr>
            <p:cNvPr id="7" name="Picture 6" descr="Diagram&#10;&#10;Description automatically generated">
              <a:extLst>
                <a:ext uri="{FF2B5EF4-FFF2-40B4-BE49-F238E27FC236}">
                  <a16:creationId xmlns:a16="http://schemas.microsoft.com/office/drawing/2014/main" id="{65E3747A-0DE9-A622-9693-003D3ECDD02A}"/>
                </a:ext>
              </a:extLst>
            </p:cNvPr>
            <p:cNvPicPr>
              <a:picLocks noChangeAspect="1"/>
            </p:cNvPicPr>
            <p:nvPr/>
          </p:nvPicPr>
          <p:blipFill>
            <a:blip r:embed="rId4"/>
            <a:stretch>
              <a:fillRect/>
            </a:stretch>
          </p:blipFill>
          <p:spPr>
            <a:xfrm>
              <a:off x="964648" y="1693317"/>
              <a:ext cx="5025335" cy="3990707"/>
            </a:xfrm>
            <a:prstGeom prst="rect">
              <a:avLst/>
            </a:prstGeom>
          </p:spPr>
        </p:pic>
        <p:sp>
          <p:nvSpPr>
            <p:cNvPr id="14" name="TextBox 13">
              <a:extLst>
                <a:ext uri="{FF2B5EF4-FFF2-40B4-BE49-F238E27FC236}">
                  <a16:creationId xmlns:a16="http://schemas.microsoft.com/office/drawing/2014/main" id="{B868DFAC-13C6-21BF-3260-B6FD7D622FCA}"/>
                </a:ext>
              </a:extLst>
            </p:cNvPr>
            <p:cNvSpPr txBox="1"/>
            <p:nvPr/>
          </p:nvSpPr>
          <p:spPr>
            <a:xfrm>
              <a:off x="735738" y="5978027"/>
              <a:ext cx="5360262" cy="276999"/>
            </a:xfrm>
            <a:prstGeom prst="rect">
              <a:avLst/>
            </a:prstGeom>
            <a:noFill/>
          </p:spPr>
          <p:txBody>
            <a:bodyPr wrap="square">
              <a:spAutoFit/>
            </a:bodyPr>
            <a:lstStyle/>
            <a:p>
              <a:r>
                <a:rPr lang="en-BE" sz="1200" dirty="0"/>
                <a:t>https://blog.pragmatists.com/test-doubles-fakes-mocks-and-stubs-1a7491dfa3da</a:t>
              </a:r>
            </a:p>
          </p:txBody>
        </p:sp>
        <p:sp>
          <p:nvSpPr>
            <p:cNvPr id="15" name="TextBox 14">
              <a:extLst>
                <a:ext uri="{FF2B5EF4-FFF2-40B4-BE49-F238E27FC236}">
                  <a16:creationId xmlns:a16="http://schemas.microsoft.com/office/drawing/2014/main" id="{45BACC86-A86F-82FD-135B-5AB5C9DD1506}"/>
                </a:ext>
              </a:extLst>
            </p:cNvPr>
            <p:cNvSpPr txBox="1"/>
            <p:nvPr/>
          </p:nvSpPr>
          <p:spPr>
            <a:xfrm>
              <a:off x="1170056" y="1214648"/>
              <a:ext cx="4614518" cy="369332"/>
            </a:xfrm>
            <a:prstGeom prst="rect">
              <a:avLst/>
            </a:prstGeom>
            <a:noFill/>
            <a:ln w="28575">
              <a:solidFill>
                <a:srgbClr val="134C13"/>
              </a:solidFill>
            </a:ln>
          </p:spPr>
          <p:txBody>
            <a:bodyPr wrap="square" rtlCol="0">
              <a:spAutoFit/>
            </a:bodyPr>
            <a:lstStyle/>
            <a:p>
              <a:r>
                <a:rPr lang="en-BE" dirty="0"/>
                <a:t>Mock things out and test your code, not theirs</a:t>
              </a:r>
            </a:p>
          </p:txBody>
        </p:sp>
      </p:grpSp>
      <p:sp>
        <p:nvSpPr>
          <p:cNvPr id="2" name="TextBox 1">
            <a:extLst>
              <a:ext uri="{FF2B5EF4-FFF2-40B4-BE49-F238E27FC236}">
                <a16:creationId xmlns:a16="http://schemas.microsoft.com/office/drawing/2014/main" id="{3BC92741-E1E4-7262-E926-013672D6B2DA}"/>
              </a:ext>
            </a:extLst>
          </p:cNvPr>
          <p:cNvSpPr txBox="1"/>
          <p:nvPr/>
        </p:nvSpPr>
        <p:spPr>
          <a:xfrm>
            <a:off x="7043916" y="6255026"/>
            <a:ext cx="3145113" cy="369332"/>
          </a:xfrm>
          <a:prstGeom prst="rect">
            <a:avLst/>
          </a:prstGeom>
          <a:noFill/>
        </p:spPr>
        <p:txBody>
          <a:bodyPr wrap="square" rtlCol="0">
            <a:spAutoFit/>
          </a:bodyPr>
          <a:lstStyle/>
          <a:p>
            <a:r>
              <a:rPr lang="en-US" dirty="0"/>
              <a:t>Book: Clean C++20: Chapter 2</a:t>
            </a:r>
          </a:p>
        </p:txBody>
      </p:sp>
    </p:spTree>
    <p:extLst>
      <p:ext uri="{BB962C8B-B14F-4D97-AF65-F5344CB8AC3E}">
        <p14:creationId xmlns:p14="http://schemas.microsoft.com/office/powerpoint/2010/main" val="3323762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500"/>
                                        <p:tgtEl>
                                          <p:spTgt spid="12"/>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54571C7-91D3-4BC6-EDAE-FBD5CD09887E}"/>
              </a:ext>
            </a:extLst>
          </p:cNvPr>
          <p:cNvSpPr txBox="1">
            <a:spLocks/>
          </p:cNvSpPr>
          <p:nvPr/>
        </p:nvSpPr>
        <p:spPr>
          <a:xfrm>
            <a:off x="311668" y="0"/>
            <a:ext cx="1132374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dirty="0">
                <a:latin typeface="Helvetica" pitchFamily="2" charset="0"/>
              </a:rPr>
              <a:t>Rules for Good Unit Tests </a:t>
            </a:r>
            <a:r>
              <a:rPr lang="en-GB" sz="2800" i="1" dirty="0">
                <a:latin typeface="Helvetica" pitchFamily="2" charset="0"/>
              </a:rPr>
              <a:t>– </a:t>
            </a:r>
            <a:r>
              <a:rPr lang="en-GB" sz="2800" dirty="0">
                <a:solidFill>
                  <a:srgbClr val="C00000"/>
                </a:solidFill>
                <a:latin typeface="Helvetica" pitchFamily="2" charset="0"/>
              </a:rPr>
              <a:t>Don’t Mix Test Code with Production Code</a:t>
            </a:r>
          </a:p>
        </p:txBody>
      </p:sp>
      <p:grpSp>
        <p:nvGrpSpPr>
          <p:cNvPr id="15" name="Group 14">
            <a:extLst>
              <a:ext uri="{FF2B5EF4-FFF2-40B4-BE49-F238E27FC236}">
                <a16:creationId xmlns:a16="http://schemas.microsoft.com/office/drawing/2014/main" id="{AECA04B5-7479-A5BE-57A5-3CC005AF5341}"/>
              </a:ext>
            </a:extLst>
          </p:cNvPr>
          <p:cNvGrpSpPr/>
          <p:nvPr/>
        </p:nvGrpSpPr>
        <p:grpSpPr>
          <a:xfrm>
            <a:off x="2581258" y="1128941"/>
            <a:ext cx="6062593" cy="5244610"/>
            <a:chOff x="2581258" y="1128941"/>
            <a:chExt cx="6062593" cy="5244610"/>
          </a:xfrm>
        </p:grpSpPr>
        <p:sp>
          <p:nvSpPr>
            <p:cNvPr id="7" name="TextBox 6">
              <a:extLst>
                <a:ext uri="{FF2B5EF4-FFF2-40B4-BE49-F238E27FC236}">
                  <a16:creationId xmlns:a16="http://schemas.microsoft.com/office/drawing/2014/main" id="{10A4D841-7EAB-97FF-466A-86D69C4AFD89}"/>
                </a:ext>
              </a:extLst>
            </p:cNvPr>
            <p:cNvSpPr txBox="1"/>
            <p:nvPr/>
          </p:nvSpPr>
          <p:spPr>
            <a:xfrm>
              <a:off x="3435746" y="1128941"/>
              <a:ext cx="5075583" cy="461665"/>
            </a:xfrm>
            <a:prstGeom prst="rect">
              <a:avLst/>
            </a:prstGeom>
            <a:noFill/>
          </p:spPr>
          <p:txBody>
            <a:bodyPr wrap="square">
              <a:spAutoFit/>
            </a:bodyPr>
            <a:lstStyle/>
            <a:p>
              <a:r>
                <a:rPr lang="en-GB" sz="2400" b="1" dirty="0">
                  <a:effectLst/>
                  <a:latin typeface="Times"/>
                </a:rPr>
                <a:t>Avoid Dependencies to Test Code</a:t>
              </a:r>
            </a:p>
          </p:txBody>
        </p:sp>
        <p:pic>
          <p:nvPicPr>
            <p:cNvPr id="9" name="Picture 8" descr="A screenshot of a computer&#10;&#10;Description automatically generated with low confidence">
              <a:extLst>
                <a:ext uri="{FF2B5EF4-FFF2-40B4-BE49-F238E27FC236}">
                  <a16:creationId xmlns:a16="http://schemas.microsoft.com/office/drawing/2014/main" id="{30F16AC1-CED3-3D27-F9FA-C1AB290F350B}"/>
                </a:ext>
              </a:extLst>
            </p:cNvPr>
            <p:cNvPicPr>
              <a:picLocks noChangeAspect="1"/>
            </p:cNvPicPr>
            <p:nvPr/>
          </p:nvPicPr>
          <p:blipFill>
            <a:blip r:embed="rId3"/>
            <a:stretch>
              <a:fillRect/>
            </a:stretch>
          </p:blipFill>
          <p:spPr>
            <a:xfrm>
              <a:off x="2581258" y="1590606"/>
              <a:ext cx="6062593" cy="4782945"/>
            </a:xfrm>
            <a:prstGeom prst="rect">
              <a:avLst/>
            </a:prstGeom>
            <a:ln w="28575">
              <a:solidFill>
                <a:srgbClr val="C00000"/>
              </a:solidFill>
            </a:ln>
          </p:spPr>
        </p:pic>
      </p:grpSp>
      <p:cxnSp>
        <p:nvCxnSpPr>
          <p:cNvPr id="11" name="Straight Arrow Connector 10">
            <a:extLst>
              <a:ext uri="{FF2B5EF4-FFF2-40B4-BE49-F238E27FC236}">
                <a16:creationId xmlns:a16="http://schemas.microsoft.com/office/drawing/2014/main" id="{9996F789-3554-CD66-B6DE-F2864764A0D9}"/>
              </a:ext>
            </a:extLst>
          </p:cNvPr>
          <p:cNvCxnSpPr>
            <a:cxnSpLocks/>
          </p:cNvCxnSpPr>
          <p:nvPr/>
        </p:nvCxnSpPr>
        <p:spPr>
          <a:xfrm flipH="1">
            <a:off x="7646504" y="1855649"/>
            <a:ext cx="1431235" cy="503238"/>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67598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54571C7-91D3-4BC6-EDAE-FBD5CD09887E}"/>
              </a:ext>
            </a:extLst>
          </p:cNvPr>
          <p:cNvSpPr txBox="1">
            <a:spLocks/>
          </p:cNvSpPr>
          <p:nvPr/>
        </p:nvSpPr>
        <p:spPr>
          <a:xfrm>
            <a:off x="311668" y="0"/>
            <a:ext cx="1132374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dirty="0">
                <a:latin typeface="Helvetica" pitchFamily="2" charset="0"/>
              </a:rPr>
              <a:t>Rules for Good Unit Tests </a:t>
            </a:r>
            <a:r>
              <a:rPr lang="en-GB" sz="2800" i="1" dirty="0">
                <a:latin typeface="Helvetica" pitchFamily="2" charset="0"/>
              </a:rPr>
              <a:t>– </a:t>
            </a:r>
            <a:r>
              <a:rPr lang="en-GB" sz="2800" dirty="0">
                <a:solidFill>
                  <a:srgbClr val="C00000"/>
                </a:solidFill>
                <a:latin typeface="Helvetica" pitchFamily="2" charset="0"/>
              </a:rPr>
              <a:t>Tests Must Run Fast</a:t>
            </a:r>
          </a:p>
        </p:txBody>
      </p:sp>
      <p:grpSp>
        <p:nvGrpSpPr>
          <p:cNvPr id="3" name="Group 2">
            <a:extLst>
              <a:ext uri="{FF2B5EF4-FFF2-40B4-BE49-F238E27FC236}">
                <a16:creationId xmlns:a16="http://schemas.microsoft.com/office/drawing/2014/main" id="{592DA3DD-447C-ECC7-0677-10C09BE005E8}"/>
              </a:ext>
            </a:extLst>
          </p:cNvPr>
          <p:cNvGrpSpPr/>
          <p:nvPr/>
        </p:nvGrpSpPr>
        <p:grpSpPr>
          <a:xfrm>
            <a:off x="1453045" y="1464199"/>
            <a:ext cx="2714096" cy="2922273"/>
            <a:chOff x="1466298" y="1318424"/>
            <a:chExt cx="2714096" cy="2922273"/>
          </a:xfrm>
        </p:grpSpPr>
        <p:pic>
          <p:nvPicPr>
            <p:cNvPr id="12290" name="Picture 2" descr="Software development Icons – Download for Free in PNG and SVG">
              <a:extLst>
                <a:ext uri="{FF2B5EF4-FFF2-40B4-BE49-F238E27FC236}">
                  <a16:creationId xmlns:a16="http://schemas.microsoft.com/office/drawing/2014/main" id="{7E4615E8-66A4-4AE5-B441-0C0DE46D3EA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1522"/>
            <a:stretch/>
          </p:blipFill>
          <p:spPr bwMode="auto">
            <a:xfrm>
              <a:off x="1466298" y="1518479"/>
              <a:ext cx="2714096" cy="272221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2DAFB2F-5972-FBD4-2B1F-01B628321FB8}"/>
                </a:ext>
              </a:extLst>
            </p:cNvPr>
            <p:cNvSpPr txBox="1"/>
            <p:nvPr/>
          </p:nvSpPr>
          <p:spPr>
            <a:xfrm>
              <a:off x="1466299" y="1318424"/>
              <a:ext cx="2714095" cy="400110"/>
            </a:xfrm>
            <a:prstGeom prst="rect">
              <a:avLst/>
            </a:prstGeom>
            <a:noFill/>
          </p:spPr>
          <p:txBody>
            <a:bodyPr wrap="square" rtlCol="0">
              <a:spAutoFit/>
            </a:bodyPr>
            <a:lstStyle/>
            <a:p>
              <a:r>
                <a:rPr lang="en-BE" sz="2000" dirty="0"/>
                <a:t>Large Software Project</a:t>
              </a:r>
            </a:p>
          </p:txBody>
        </p:sp>
      </p:grpSp>
      <p:sp>
        <p:nvSpPr>
          <p:cNvPr id="15" name="TextBox 14">
            <a:extLst>
              <a:ext uri="{FF2B5EF4-FFF2-40B4-BE49-F238E27FC236}">
                <a16:creationId xmlns:a16="http://schemas.microsoft.com/office/drawing/2014/main" id="{BD7FA66D-04B8-DFAA-00CE-56E3ABD0A4D5}"/>
              </a:ext>
            </a:extLst>
          </p:cNvPr>
          <p:cNvSpPr txBox="1"/>
          <p:nvPr/>
        </p:nvSpPr>
        <p:spPr>
          <a:xfrm>
            <a:off x="832414" y="4922132"/>
            <a:ext cx="10282248" cy="1477328"/>
          </a:xfrm>
          <a:prstGeom prst="rect">
            <a:avLst/>
          </a:prstGeom>
          <a:noFill/>
          <a:ln w="28575">
            <a:solidFill>
              <a:srgbClr val="134C13"/>
            </a:solidFill>
          </a:ln>
        </p:spPr>
        <p:txBody>
          <a:bodyPr wrap="square" rtlCol="0">
            <a:spAutoFit/>
          </a:bodyPr>
          <a:lstStyle/>
          <a:p>
            <a:pPr marL="285750" indent="-285750">
              <a:buFont typeface="Arial" panose="020B0604020202020204" pitchFamily="34" charset="0"/>
              <a:buChar char="•"/>
            </a:pPr>
            <a:r>
              <a:rPr lang="en-GB" dirty="0"/>
              <a:t>If running all unit tests takes 15 minutes, ½ hour, or more, developers are impeded in doing their work</a:t>
            </a:r>
          </a:p>
          <a:p>
            <a:pPr marL="285750" indent="-285750">
              <a:buFont typeface="Arial" panose="020B0604020202020204" pitchFamily="34" charset="0"/>
              <a:buChar char="•"/>
            </a:pPr>
            <a:r>
              <a:rPr lang="en-GB" dirty="0"/>
              <a:t>I</a:t>
            </a:r>
            <a:r>
              <a:rPr lang="en-BE" dirty="0"/>
              <a:t>f 1-test tales 0.5 secs -&gt; 1,000-tests will take 8 minutes</a:t>
            </a:r>
          </a:p>
          <a:p>
            <a:pPr marL="285750" indent="-285750">
              <a:buFont typeface="Arial" panose="020B0604020202020204" pitchFamily="34" charset="0"/>
              <a:buChar char="•"/>
            </a:pPr>
            <a:r>
              <a:rPr lang="en-GB" dirty="0"/>
              <a:t>Executing</a:t>
            </a:r>
            <a:r>
              <a:rPr lang="en-BE" dirty="0"/>
              <a:t> the whole test suit 10 times will cost 1.5 hours of waiting time. </a:t>
            </a:r>
          </a:p>
          <a:p>
            <a:pPr marL="285750" indent="-285750">
              <a:buFont typeface="Arial" panose="020B0604020202020204" pitchFamily="34" charset="0"/>
              <a:buChar char="•"/>
            </a:pPr>
            <a:r>
              <a:rPr lang="en-BE" dirty="0"/>
              <a:t>This might result developers running tests less times.</a:t>
            </a:r>
          </a:p>
          <a:p>
            <a:pPr marL="285750" indent="-285750">
              <a:buFont typeface="Arial" panose="020B0604020202020204" pitchFamily="34" charset="0"/>
              <a:buChar char="•"/>
            </a:pPr>
            <a:r>
              <a:rPr lang="en-BE" dirty="0"/>
              <a:t>A good test suit should run under 3-minutes</a:t>
            </a:r>
          </a:p>
        </p:txBody>
      </p:sp>
      <p:grpSp>
        <p:nvGrpSpPr>
          <p:cNvPr id="9" name="Group 8">
            <a:extLst>
              <a:ext uri="{FF2B5EF4-FFF2-40B4-BE49-F238E27FC236}">
                <a16:creationId xmlns:a16="http://schemas.microsoft.com/office/drawing/2014/main" id="{75E15BB7-82DB-EA9B-444F-3140FF223288}"/>
              </a:ext>
            </a:extLst>
          </p:cNvPr>
          <p:cNvGrpSpPr/>
          <p:nvPr/>
        </p:nvGrpSpPr>
        <p:grpSpPr>
          <a:xfrm>
            <a:off x="4068417" y="1030405"/>
            <a:ext cx="6716122" cy="3996679"/>
            <a:chOff x="4068417" y="1030405"/>
            <a:chExt cx="6716122" cy="3996679"/>
          </a:xfrm>
        </p:grpSpPr>
        <p:grpSp>
          <p:nvGrpSpPr>
            <p:cNvPr id="14" name="Group 13">
              <a:extLst>
                <a:ext uri="{FF2B5EF4-FFF2-40B4-BE49-F238E27FC236}">
                  <a16:creationId xmlns:a16="http://schemas.microsoft.com/office/drawing/2014/main" id="{41BB3910-5F87-6A94-7D5F-C522F909A557}"/>
                </a:ext>
              </a:extLst>
            </p:cNvPr>
            <p:cNvGrpSpPr/>
            <p:nvPr/>
          </p:nvGrpSpPr>
          <p:grpSpPr>
            <a:xfrm>
              <a:off x="4068417" y="1030405"/>
              <a:ext cx="6716122" cy="3996679"/>
              <a:chOff x="4068417" y="1335204"/>
              <a:chExt cx="6716122" cy="3996679"/>
            </a:xfrm>
          </p:grpSpPr>
          <p:cxnSp>
            <p:nvCxnSpPr>
              <p:cNvPr id="5" name="Straight Arrow Connector 4">
                <a:extLst>
                  <a:ext uri="{FF2B5EF4-FFF2-40B4-BE49-F238E27FC236}">
                    <a16:creationId xmlns:a16="http://schemas.microsoft.com/office/drawing/2014/main" id="{CBABB70D-CE08-AF4B-01E1-080E5DFEE64F}"/>
                  </a:ext>
                </a:extLst>
              </p:cNvPr>
              <p:cNvCxnSpPr>
                <a:cxnSpLocks/>
              </p:cNvCxnSpPr>
              <p:nvPr/>
            </p:nvCxnSpPr>
            <p:spPr>
              <a:xfrm>
                <a:off x="4068417" y="3150094"/>
                <a:ext cx="316853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2294" name="Picture 6" descr="Unit testing Icons &amp; Symbols">
                <a:extLst>
                  <a:ext uri="{FF2B5EF4-FFF2-40B4-BE49-F238E27FC236}">
                    <a16:creationId xmlns:a16="http://schemas.microsoft.com/office/drawing/2014/main" id="{C112FC38-E58E-3B89-248A-B708A45C6D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4879" y="1712223"/>
                <a:ext cx="3619660" cy="361966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3460D740-9FF9-400A-0265-527242954F2F}"/>
                  </a:ext>
                </a:extLst>
              </p:cNvPr>
              <p:cNvSpPr txBox="1"/>
              <p:nvPr/>
            </p:nvSpPr>
            <p:spPr>
              <a:xfrm>
                <a:off x="5072706" y="2688429"/>
                <a:ext cx="1842052" cy="461665"/>
              </a:xfrm>
              <a:prstGeom prst="rect">
                <a:avLst/>
              </a:prstGeom>
              <a:noFill/>
            </p:spPr>
            <p:txBody>
              <a:bodyPr wrap="square" rtlCol="0">
                <a:spAutoFit/>
              </a:bodyPr>
              <a:lstStyle/>
              <a:p>
                <a:r>
                  <a:rPr lang="en-BE" sz="2400" dirty="0"/>
                  <a:t>contains</a:t>
                </a:r>
              </a:p>
            </p:txBody>
          </p:sp>
          <p:sp>
            <p:nvSpPr>
              <p:cNvPr id="12" name="TextBox 11">
                <a:extLst>
                  <a:ext uri="{FF2B5EF4-FFF2-40B4-BE49-F238E27FC236}">
                    <a16:creationId xmlns:a16="http://schemas.microsoft.com/office/drawing/2014/main" id="{2DE9C63D-BB57-E11F-555B-38BB9CFD21C0}"/>
                  </a:ext>
                </a:extLst>
              </p:cNvPr>
              <p:cNvSpPr txBox="1"/>
              <p:nvPr/>
            </p:nvSpPr>
            <p:spPr>
              <a:xfrm>
                <a:off x="7448863" y="1335204"/>
                <a:ext cx="2079325" cy="400110"/>
              </a:xfrm>
              <a:prstGeom prst="rect">
                <a:avLst/>
              </a:prstGeom>
              <a:noFill/>
            </p:spPr>
            <p:txBody>
              <a:bodyPr wrap="square" rtlCol="0">
                <a:spAutoFit/>
              </a:bodyPr>
              <a:lstStyle/>
              <a:p>
                <a:r>
                  <a:rPr lang="en-BE" sz="2000" dirty="0"/>
                  <a:t>&gt;1000 unit tests</a:t>
                </a:r>
              </a:p>
            </p:txBody>
          </p:sp>
        </p:grpSp>
        <p:sp>
          <p:nvSpPr>
            <p:cNvPr id="7" name="Oval 6">
              <a:extLst>
                <a:ext uri="{FF2B5EF4-FFF2-40B4-BE49-F238E27FC236}">
                  <a16:creationId xmlns:a16="http://schemas.microsoft.com/office/drawing/2014/main" id="{574D460E-2ADD-E3D7-4423-BEEBA126BC8D}"/>
                </a:ext>
              </a:extLst>
            </p:cNvPr>
            <p:cNvSpPr/>
            <p:nvPr/>
          </p:nvSpPr>
          <p:spPr>
            <a:xfrm>
              <a:off x="7665164" y="2037605"/>
              <a:ext cx="1867157" cy="1760126"/>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4" descr="Definition of a test case – Bartek Rohard Warszawski">
              <a:extLst>
                <a:ext uri="{FF2B5EF4-FFF2-40B4-BE49-F238E27FC236}">
                  <a16:creationId xmlns:a16="http://schemas.microsoft.com/office/drawing/2014/main" id="{71FF63EE-F299-5165-AC8F-181A183DEA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660404">
              <a:off x="7954134" y="2131461"/>
              <a:ext cx="1386353" cy="158139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49293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54571C7-91D3-4BC6-EDAE-FBD5CD09887E}"/>
              </a:ext>
            </a:extLst>
          </p:cNvPr>
          <p:cNvSpPr txBox="1">
            <a:spLocks/>
          </p:cNvSpPr>
          <p:nvPr/>
        </p:nvSpPr>
        <p:spPr>
          <a:xfrm>
            <a:off x="311668" y="0"/>
            <a:ext cx="1132374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dirty="0">
                <a:latin typeface="Helvetica" pitchFamily="2" charset="0"/>
              </a:rPr>
              <a:t>Rules for Good Unit Tests </a:t>
            </a:r>
            <a:r>
              <a:rPr lang="en-GB" sz="2800" i="1" dirty="0">
                <a:latin typeface="Helvetica" pitchFamily="2" charset="0"/>
              </a:rPr>
              <a:t>– </a:t>
            </a:r>
            <a:r>
              <a:rPr lang="en-GB" sz="2800" dirty="0">
                <a:solidFill>
                  <a:srgbClr val="C00000"/>
                </a:solidFill>
                <a:latin typeface="Helvetica" pitchFamily="2" charset="0"/>
              </a:rPr>
              <a:t>Tests Input Data</a:t>
            </a:r>
          </a:p>
        </p:txBody>
      </p:sp>
      <p:sp>
        <p:nvSpPr>
          <p:cNvPr id="17" name="TextBox 16">
            <a:extLst>
              <a:ext uri="{FF2B5EF4-FFF2-40B4-BE49-F238E27FC236}">
                <a16:creationId xmlns:a16="http://schemas.microsoft.com/office/drawing/2014/main" id="{CEDD7367-61A3-2700-91DA-E8D4064477A2}"/>
              </a:ext>
            </a:extLst>
          </p:cNvPr>
          <p:cNvSpPr txBox="1"/>
          <p:nvPr/>
        </p:nvSpPr>
        <p:spPr>
          <a:xfrm>
            <a:off x="424069" y="1564102"/>
            <a:ext cx="9846366" cy="461665"/>
          </a:xfrm>
          <a:prstGeom prst="rect">
            <a:avLst/>
          </a:prstGeom>
          <a:noFill/>
          <a:ln w="28575">
            <a:solidFill>
              <a:srgbClr val="134C13"/>
            </a:solidFill>
          </a:ln>
        </p:spPr>
        <p:txBody>
          <a:bodyPr wrap="square">
            <a:spAutoFit/>
          </a:bodyPr>
          <a:lstStyle/>
          <a:p>
            <a:r>
              <a:rPr lang="en-BE" sz="2400" dirty="0"/>
              <a:t>How do I find all test cases that are necessary to ensure good fault detection?</a:t>
            </a:r>
          </a:p>
        </p:txBody>
      </p:sp>
      <p:grpSp>
        <p:nvGrpSpPr>
          <p:cNvPr id="23" name="Group 22">
            <a:extLst>
              <a:ext uri="{FF2B5EF4-FFF2-40B4-BE49-F238E27FC236}">
                <a16:creationId xmlns:a16="http://schemas.microsoft.com/office/drawing/2014/main" id="{37411763-691A-C246-0EED-53A94368E9C5}"/>
              </a:ext>
            </a:extLst>
          </p:cNvPr>
          <p:cNvGrpSpPr/>
          <p:nvPr/>
        </p:nvGrpSpPr>
        <p:grpSpPr>
          <a:xfrm>
            <a:off x="1338470" y="2340516"/>
            <a:ext cx="1431234" cy="1804101"/>
            <a:chOff x="1589321" y="2896479"/>
            <a:chExt cx="1431234" cy="1804101"/>
          </a:xfrm>
        </p:grpSpPr>
        <p:pic>
          <p:nvPicPr>
            <p:cNvPr id="12298" name="Picture 10" descr="Testing Web Design Vector SVG Icon - SVG Repo">
              <a:extLst>
                <a:ext uri="{FF2B5EF4-FFF2-40B4-BE49-F238E27FC236}">
                  <a16:creationId xmlns:a16="http://schemas.microsoft.com/office/drawing/2014/main" id="{67F6628C-C7B0-6472-FDCF-E6D00DACB7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9321" y="3269346"/>
              <a:ext cx="1431234" cy="1431234"/>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DF9795F2-21E6-84D7-4487-0366B356509A}"/>
                </a:ext>
              </a:extLst>
            </p:cNvPr>
            <p:cNvSpPr txBox="1"/>
            <p:nvPr/>
          </p:nvSpPr>
          <p:spPr>
            <a:xfrm>
              <a:off x="1589321" y="2896479"/>
              <a:ext cx="1431234" cy="400110"/>
            </a:xfrm>
            <a:prstGeom prst="rect">
              <a:avLst/>
            </a:prstGeom>
            <a:noFill/>
          </p:spPr>
          <p:txBody>
            <a:bodyPr wrap="square" rtlCol="0">
              <a:spAutoFit/>
            </a:bodyPr>
            <a:lstStyle/>
            <a:p>
              <a:r>
                <a:rPr lang="en-BE" sz="2000" dirty="0"/>
                <a:t>Test cases</a:t>
              </a:r>
            </a:p>
          </p:txBody>
        </p:sp>
      </p:grpSp>
      <p:grpSp>
        <p:nvGrpSpPr>
          <p:cNvPr id="44" name="Group 43">
            <a:extLst>
              <a:ext uri="{FF2B5EF4-FFF2-40B4-BE49-F238E27FC236}">
                <a16:creationId xmlns:a16="http://schemas.microsoft.com/office/drawing/2014/main" id="{634B74E6-C26E-7BA4-8F66-235396749566}"/>
              </a:ext>
            </a:extLst>
          </p:cNvPr>
          <p:cNvGrpSpPr/>
          <p:nvPr/>
        </p:nvGrpSpPr>
        <p:grpSpPr>
          <a:xfrm>
            <a:off x="2994991" y="2358084"/>
            <a:ext cx="6451245" cy="1943260"/>
            <a:chOff x="2994991" y="2358084"/>
            <a:chExt cx="6451245" cy="1943260"/>
          </a:xfrm>
        </p:grpSpPr>
        <p:grpSp>
          <p:nvGrpSpPr>
            <p:cNvPr id="21" name="Group 20">
              <a:extLst>
                <a:ext uri="{FF2B5EF4-FFF2-40B4-BE49-F238E27FC236}">
                  <a16:creationId xmlns:a16="http://schemas.microsoft.com/office/drawing/2014/main" id="{3F6647A2-E54B-948A-2B9C-258AF664FD04}"/>
                </a:ext>
              </a:extLst>
            </p:cNvPr>
            <p:cNvGrpSpPr/>
            <p:nvPr/>
          </p:nvGrpSpPr>
          <p:grpSpPr>
            <a:xfrm>
              <a:off x="6732105" y="2358084"/>
              <a:ext cx="2714131" cy="1943260"/>
              <a:chOff x="4134680" y="2687252"/>
              <a:chExt cx="2714131" cy="1943260"/>
            </a:xfrm>
          </p:grpSpPr>
          <p:grpSp>
            <p:nvGrpSpPr>
              <p:cNvPr id="19" name="Group 18">
                <a:extLst>
                  <a:ext uri="{FF2B5EF4-FFF2-40B4-BE49-F238E27FC236}">
                    <a16:creationId xmlns:a16="http://schemas.microsoft.com/office/drawing/2014/main" id="{28953D01-9D04-567E-27E9-99AC049526D3}"/>
                  </a:ext>
                </a:extLst>
              </p:cNvPr>
              <p:cNvGrpSpPr/>
              <p:nvPr/>
            </p:nvGrpSpPr>
            <p:grpSpPr>
              <a:xfrm>
                <a:off x="4134680" y="3049121"/>
                <a:ext cx="2714131" cy="1581391"/>
                <a:chOff x="3326297" y="2638304"/>
                <a:chExt cx="2714131" cy="1581391"/>
              </a:xfrm>
            </p:grpSpPr>
            <p:pic>
              <p:nvPicPr>
                <p:cNvPr id="18" name="Picture 4" descr="Definition of a test case – Bartek Rohard Warszawski">
                  <a:extLst>
                    <a:ext uri="{FF2B5EF4-FFF2-40B4-BE49-F238E27FC236}">
                      <a16:creationId xmlns:a16="http://schemas.microsoft.com/office/drawing/2014/main" id="{75F63DCF-FAD4-9052-E8E0-C328294E6F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660404">
                  <a:off x="4654075" y="2638304"/>
                  <a:ext cx="1386353" cy="1581391"/>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hand drawn Growing bar graph icon in black on a white background. doodle  style Vector illustration 4473584 Vector Art at Vecteezy">
                  <a:extLst>
                    <a:ext uri="{FF2B5EF4-FFF2-40B4-BE49-F238E27FC236}">
                      <a16:creationId xmlns:a16="http://schemas.microsoft.com/office/drawing/2014/main" id="{F852AAD4-F542-E28B-4EE7-4961F881CB2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3720" t="22807" r="20049" b="22807"/>
                <a:stretch/>
              </p:blipFill>
              <p:spPr bwMode="auto">
                <a:xfrm>
                  <a:off x="3326297" y="2703788"/>
                  <a:ext cx="1431234" cy="1384253"/>
                </a:xfrm>
                <a:prstGeom prst="rect">
                  <a:avLst/>
                </a:prstGeom>
                <a:noFill/>
                <a:extLst>
                  <a:ext uri="{909E8E84-426E-40DD-AFC4-6F175D3DCCD1}">
                    <a14:hiddenFill xmlns:a14="http://schemas.microsoft.com/office/drawing/2010/main">
                      <a:solidFill>
                        <a:srgbClr val="FFFFFF"/>
                      </a:solidFill>
                    </a14:hiddenFill>
                  </a:ext>
                </a:extLst>
              </p:spPr>
            </p:pic>
          </p:grpSp>
          <p:sp>
            <p:nvSpPr>
              <p:cNvPr id="20" name="TextBox 19">
                <a:extLst>
                  <a:ext uri="{FF2B5EF4-FFF2-40B4-BE49-F238E27FC236}">
                    <a16:creationId xmlns:a16="http://schemas.microsoft.com/office/drawing/2014/main" id="{700ACE4F-B21A-A612-8629-A1D6F53B432C}"/>
                  </a:ext>
                </a:extLst>
              </p:cNvPr>
              <p:cNvSpPr txBox="1"/>
              <p:nvPr/>
            </p:nvSpPr>
            <p:spPr>
              <a:xfrm>
                <a:off x="4492488" y="2687252"/>
                <a:ext cx="2332383" cy="400110"/>
              </a:xfrm>
              <a:prstGeom prst="rect">
                <a:avLst/>
              </a:prstGeom>
              <a:noFill/>
            </p:spPr>
            <p:txBody>
              <a:bodyPr wrap="square" rtlCol="0">
                <a:spAutoFit/>
              </a:bodyPr>
              <a:lstStyle/>
              <a:p>
                <a:r>
                  <a:rPr lang="en-BE" sz="2000" dirty="0"/>
                  <a:t>High Test Coverage</a:t>
                </a:r>
              </a:p>
            </p:txBody>
          </p:sp>
        </p:grpSp>
        <p:grpSp>
          <p:nvGrpSpPr>
            <p:cNvPr id="27" name="Group 26">
              <a:extLst>
                <a:ext uri="{FF2B5EF4-FFF2-40B4-BE49-F238E27FC236}">
                  <a16:creationId xmlns:a16="http://schemas.microsoft.com/office/drawing/2014/main" id="{14CB966C-733B-7116-9805-9285CC7802FC}"/>
                </a:ext>
              </a:extLst>
            </p:cNvPr>
            <p:cNvGrpSpPr/>
            <p:nvPr/>
          </p:nvGrpSpPr>
          <p:grpSpPr>
            <a:xfrm>
              <a:off x="2994991" y="3027966"/>
              <a:ext cx="3498574" cy="401034"/>
              <a:chOff x="2994991" y="3939228"/>
              <a:chExt cx="3498574" cy="401034"/>
            </a:xfrm>
          </p:grpSpPr>
          <p:cxnSp>
            <p:nvCxnSpPr>
              <p:cNvPr id="25" name="Straight Arrow Connector 24">
                <a:extLst>
                  <a:ext uri="{FF2B5EF4-FFF2-40B4-BE49-F238E27FC236}">
                    <a16:creationId xmlns:a16="http://schemas.microsoft.com/office/drawing/2014/main" id="{BC7CD32C-AA3B-4333-FD3C-73EAF5A92960}"/>
                  </a:ext>
                </a:extLst>
              </p:cNvPr>
              <p:cNvCxnSpPr/>
              <p:nvPr/>
            </p:nvCxnSpPr>
            <p:spPr>
              <a:xfrm>
                <a:off x="2994991" y="4340262"/>
                <a:ext cx="349857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6216F57F-B621-4EBF-7148-871053E3DD59}"/>
                  </a:ext>
                </a:extLst>
              </p:cNvPr>
              <p:cNvSpPr txBox="1"/>
              <p:nvPr/>
            </p:nvSpPr>
            <p:spPr>
              <a:xfrm>
                <a:off x="3975133" y="3939228"/>
                <a:ext cx="1713643" cy="369332"/>
              </a:xfrm>
              <a:prstGeom prst="rect">
                <a:avLst/>
              </a:prstGeom>
              <a:noFill/>
            </p:spPr>
            <p:txBody>
              <a:bodyPr wrap="square" rtlCol="0">
                <a:spAutoFit/>
              </a:bodyPr>
              <a:lstStyle/>
              <a:p>
                <a:r>
                  <a:rPr lang="en-BE" dirty="0"/>
                  <a:t>Select tests</a:t>
                </a:r>
              </a:p>
            </p:txBody>
          </p:sp>
        </p:grpSp>
      </p:grpSp>
      <p:grpSp>
        <p:nvGrpSpPr>
          <p:cNvPr id="33" name="Group 32">
            <a:extLst>
              <a:ext uri="{FF2B5EF4-FFF2-40B4-BE49-F238E27FC236}">
                <a16:creationId xmlns:a16="http://schemas.microsoft.com/office/drawing/2014/main" id="{7369A6F9-FA91-466A-69F2-0121380D322F}"/>
              </a:ext>
            </a:extLst>
          </p:cNvPr>
          <p:cNvGrpSpPr/>
          <p:nvPr/>
        </p:nvGrpSpPr>
        <p:grpSpPr>
          <a:xfrm>
            <a:off x="1384852" y="4267200"/>
            <a:ext cx="1338469" cy="2234344"/>
            <a:chOff x="1384852" y="4267200"/>
            <a:chExt cx="1338469" cy="2234344"/>
          </a:xfrm>
        </p:grpSpPr>
        <p:grpSp>
          <p:nvGrpSpPr>
            <p:cNvPr id="31" name="Group 30">
              <a:extLst>
                <a:ext uri="{FF2B5EF4-FFF2-40B4-BE49-F238E27FC236}">
                  <a16:creationId xmlns:a16="http://schemas.microsoft.com/office/drawing/2014/main" id="{1516D8B7-1954-FE16-6738-6EE0F14FE6B4}"/>
                </a:ext>
              </a:extLst>
            </p:cNvPr>
            <p:cNvGrpSpPr/>
            <p:nvPr/>
          </p:nvGrpSpPr>
          <p:grpSpPr>
            <a:xfrm>
              <a:off x="1384852" y="5595731"/>
              <a:ext cx="1338469" cy="905813"/>
              <a:chOff x="1338470" y="5654927"/>
              <a:chExt cx="1338469" cy="905813"/>
            </a:xfrm>
          </p:grpSpPr>
          <p:pic>
            <p:nvPicPr>
              <p:cNvPr id="12302" name="Picture 14" descr="Premium Vector | Infinity symbol or sign, infinity icon vector illustration">
                <a:extLst>
                  <a:ext uri="{FF2B5EF4-FFF2-40B4-BE49-F238E27FC236}">
                    <a16:creationId xmlns:a16="http://schemas.microsoft.com/office/drawing/2014/main" id="{B5A3F020-03D8-DE13-CBF6-94AC1CC8988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6812" t="29539" r="26696" b="32367"/>
              <a:stretch/>
            </p:blipFill>
            <p:spPr bwMode="auto">
              <a:xfrm>
                <a:off x="1338470" y="5654927"/>
                <a:ext cx="1235150" cy="607216"/>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2E0187BE-A155-BB77-0CF2-CBF5E49CC990}"/>
                  </a:ext>
                </a:extLst>
              </p:cNvPr>
              <p:cNvSpPr txBox="1"/>
              <p:nvPr/>
            </p:nvSpPr>
            <p:spPr>
              <a:xfrm>
                <a:off x="1338470" y="6160630"/>
                <a:ext cx="1338469" cy="400110"/>
              </a:xfrm>
              <a:prstGeom prst="rect">
                <a:avLst/>
              </a:prstGeom>
              <a:noFill/>
            </p:spPr>
            <p:txBody>
              <a:bodyPr wrap="square" rtlCol="0">
                <a:spAutoFit/>
              </a:bodyPr>
              <a:lstStyle/>
              <a:p>
                <a:r>
                  <a:rPr lang="en-BE" sz="2000" dirty="0"/>
                  <a:t>Test cases</a:t>
                </a:r>
              </a:p>
            </p:txBody>
          </p:sp>
        </p:grpSp>
        <p:grpSp>
          <p:nvGrpSpPr>
            <p:cNvPr id="32" name="Group 31">
              <a:extLst>
                <a:ext uri="{FF2B5EF4-FFF2-40B4-BE49-F238E27FC236}">
                  <a16:creationId xmlns:a16="http://schemas.microsoft.com/office/drawing/2014/main" id="{5325CBB0-9ACC-DC16-1E61-6B68D1AB762E}"/>
                </a:ext>
              </a:extLst>
            </p:cNvPr>
            <p:cNvGrpSpPr/>
            <p:nvPr/>
          </p:nvGrpSpPr>
          <p:grpSpPr>
            <a:xfrm>
              <a:off x="2007704" y="4267200"/>
              <a:ext cx="612298" cy="1205948"/>
              <a:chOff x="2007704" y="4267200"/>
              <a:chExt cx="612298" cy="1205948"/>
            </a:xfrm>
          </p:grpSpPr>
          <p:pic>
            <p:nvPicPr>
              <p:cNvPr id="12304" name="Picture 16" descr="Combination - Aptitude - DYclassroom | Have fun learning :-)">
                <a:extLst>
                  <a:ext uri="{FF2B5EF4-FFF2-40B4-BE49-F238E27FC236}">
                    <a16:creationId xmlns:a16="http://schemas.microsoft.com/office/drawing/2014/main" id="{E2B52F13-5B43-F29F-760D-3F9B85216A15}"/>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30613" r="78458" b="27336"/>
              <a:stretch/>
            </p:blipFill>
            <p:spPr bwMode="auto">
              <a:xfrm>
                <a:off x="2102660" y="4605123"/>
                <a:ext cx="517342" cy="491838"/>
              </a:xfrm>
              <a:prstGeom prst="rect">
                <a:avLst/>
              </a:prstGeom>
              <a:noFill/>
              <a:extLst>
                <a:ext uri="{909E8E84-426E-40DD-AFC4-6F175D3DCCD1}">
                  <a14:hiddenFill xmlns:a14="http://schemas.microsoft.com/office/drawing/2010/main">
                    <a:solidFill>
                      <a:srgbClr val="FFFFFF"/>
                    </a:solidFill>
                  </a14:hiddenFill>
                </a:ext>
              </a:extLst>
            </p:spPr>
          </p:pic>
          <p:cxnSp>
            <p:nvCxnSpPr>
              <p:cNvPr id="30" name="Straight Arrow Connector 29">
                <a:extLst>
                  <a:ext uri="{FF2B5EF4-FFF2-40B4-BE49-F238E27FC236}">
                    <a16:creationId xmlns:a16="http://schemas.microsoft.com/office/drawing/2014/main" id="{352E8984-D753-1442-1A49-A815BFD1DF9D}"/>
                  </a:ext>
                </a:extLst>
              </p:cNvPr>
              <p:cNvCxnSpPr/>
              <p:nvPr/>
            </p:nvCxnSpPr>
            <p:spPr>
              <a:xfrm>
                <a:off x="2007704" y="4267200"/>
                <a:ext cx="0" cy="1205948"/>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36" name="Group 35">
            <a:extLst>
              <a:ext uri="{FF2B5EF4-FFF2-40B4-BE49-F238E27FC236}">
                <a16:creationId xmlns:a16="http://schemas.microsoft.com/office/drawing/2014/main" id="{270913CD-1C93-92B3-C5B4-C51111203903}"/>
              </a:ext>
            </a:extLst>
          </p:cNvPr>
          <p:cNvGrpSpPr/>
          <p:nvPr/>
        </p:nvGrpSpPr>
        <p:grpSpPr>
          <a:xfrm>
            <a:off x="2723321" y="5553244"/>
            <a:ext cx="2130059" cy="988312"/>
            <a:chOff x="2723321" y="5553244"/>
            <a:chExt cx="2130059" cy="988312"/>
          </a:xfrm>
        </p:grpSpPr>
        <p:pic>
          <p:nvPicPr>
            <p:cNvPr id="12306" name="Picture 18" descr="Time budget icon 3738385 Vector Art at Vecteezy">
              <a:extLst>
                <a:ext uri="{FF2B5EF4-FFF2-40B4-BE49-F238E27FC236}">
                  <a16:creationId xmlns:a16="http://schemas.microsoft.com/office/drawing/2014/main" id="{2F887284-5E1D-460A-5EB3-BF4DFC85D5CB}"/>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0721" t="6764" r="11546" b="6667"/>
            <a:stretch/>
          </p:blipFill>
          <p:spPr bwMode="auto">
            <a:xfrm>
              <a:off x="4037129" y="5553244"/>
              <a:ext cx="816251" cy="909049"/>
            </a:xfrm>
            <a:prstGeom prst="rect">
              <a:avLst/>
            </a:prstGeom>
            <a:noFill/>
            <a:extLst>
              <a:ext uri="{909E8E84-426E-40DD-AFC4-6F175D3DCCD1}">
                <a14:hiddenFill xmlns:a14="http://schemas.microsoft.com/office/drawing/2010/main">
                  <a:solidFill>
                    <a:srgbClr val="FFFFFF"/>
                  </a:solidFill>
                </a14:hiddenFill>
              </a:ext>
            </a:extLst>
          </p:spPr>
        </p:pic>
        <p:pic>
          <p:nvPicPr>
            <p:cNvPr id="12310" name="Picture 22" descr="Problem flat gradient icon Royalty Free Vector Image">
              <a:extLst>
                <a:ext uri="{FF2B5EF4-FFF2-40B4-BE49-F238E27FC236}">
                  <a16:creationId xmlns:a16="http://schemas.microsoft.com/office/drawing/2014/main" id="{DA65FA28-4A43-130C-455A-FFE7D23E91F5}"/>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4031" r="12536" b="29539"/>
            <a:stretch/>
          </p:blipFill>
          <p:spPr bwMode="auto">
            <a:xfrm>
              <a:off x="3101929" y="6001108"/>
              <a:ext cx="556592" cy="540448"/>
            </a:xfrm>
            <a:prstGeom prst="rect">
              <a:avLst/>
            </a:prstGeom>
            <a:noFill/>
            <a:extLst>
              <a:ext uri="{909E8E84-426E-40DD-AFC4-6F175D3DCCD1}">
                <a14:hiddenFill xmlns:a14="http://schemas.microsoft.com/office/drawing/2010/main">
                  <a:solidFill>
                    <a:srgbClr val="FFFFFF"/>
                  </a:solidFill>
                </a14:hiddenFill>
              </a:ext>
            </a:extLst>
          </p:spPr>
        </p:pic>
        <p:cxnSp>
          <p:nvCxnSpPr>
            <p:cNvPr id="35" name="Straight Arrow Connector 34">
              <a:extLst>
                <a:ext uri="{FF2B5EF4-FFF2-40B4-BE49-F238E27FC236}">
                  <a16:creationId xmlns:a16="http://schemas.microsoft.com/office/drawing/2014/main" id="{A4D68FC7-117D-FCD0-F026-B50AFB502FEF}"/>
                </a:ext>
              </a:extLst>
            </p:cNvPr>
            <p:cNvCxnSpPr/>
            <p:nvPr/>
          </p:nvCxnSpPr>
          <p:spPr>
            <a:xfrm flipH="1">
              <a:off x="2723321" y="5899339"/>
              <a:ext cx="1172818"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B7BCC6E8-8B2E-316B-CE4A-56F622374A72}"/>
              </a:ext>
            </a:extLst>
          </p:cNvPr>
          <p:cNvGrpSpPr/>
          <p:nvPr/>
        </p:nvGrpSpPr>
        <p:grpSpPr>
          <a:xfrm>
            <a:off x="2723321" y="3975652"/>
            <a:ext cx="3770244" cy="1620079"/>
            <a:chOff x="2723321" y="3975652"/>
            <a:chExt cx="3770244" cy="1620079"/>
          </a:xfrm>
        </p:grpSpPr>
        <p:cxnSp>
          <p:nvCxnSpPr>
            <p:cNvPr id="38" name="Straight Arrow Connector 37">
              <a:extLst>
                <a:ext uri="{FF2B5EF4-FFF2-40B4-BE49-F238E27FC236}">
                  <a16:creationId xmlns:a16="http://schemas.microsoft.com/office/drawing/2014/main" id="{07C3FBBA-32F5-4711-1F71-C8C75AA21045}"/>
                </a:ext>
              </a:extLst>
            </p:cNvPr>
            <p:cNvCxnSpPr/>
            <p:nvPr/>
          </p:nvCxnSpPr>
          <p:spPr>
            <a:xfrm flipV="1">
              <a:off x="2723321" y="3975652"/>
              <a:ext cx="3770244" cy="162007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2312" name="Picture 24" descr="the new code – Slash Page Load Times With CSS Font Subsetting">
              <a:extLst>
                <a:ext uri="{FF2B5EF4-FFF2-40B4-BE49-F238E27FC236}">
                  <a16:creationId xmlns:a16="http://schemas.microsoft.com/office/drawing/2014/main" id="{FA1AB3A4-829C-E4A0-6455-AFB3D9B83FE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20137429">
              <a:off x="3869297" y="4117996"/>
              <a:ext cx="910790" cy="68221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2" name="Group 41">
            <a:extLst>
              <a:ext uri="{FF2B5EF4-FFF2-40B4-BE49-F238E27FC236}">
                <a16:creationId xmlns:a16="http://schemas.microsoft.com/office/drawing/2014/main" id="{B5B0841F-5D4B-72BE-45CD-BA0921014235}"/>
              </a:ext>
            </a:extLst>
          </p:cNvPr>
          <p:cNvGrpSpPr/>
          <p:nvPr/>
        </p:nvGrpSpPr>
        <p:grpSpPr>
          <a:xfrm>
            <a:off x="7872181" y="4384117"/>
            <a:ext cx="3107243" cy="1044406"/>
            <a:chOff x="7872181" y="4384117"/>
            <a:chExt cx="3107243" cy="1044406"/>
          </a:xfrm>
        </p:grpSpPr>
        <p:pic>
          <p:nvPicPr>
            <p:cNvPr id="12316" name="Picture 28" descr="Equivalence Partitioning - ppt download">
              <a:extLst>
                <a:ext uri="{FF2B5EF4-FFF2-40B4-BE49-F238E27FC236}">
                  <a16:creationId xmlns:a16="http://schemas.microsoft.com/office/drawing/2014/main" id="{CBFB5C41-00C9-74C3-F931-F5009824FCC0}"/>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70703" b="93620" l="10938" r="86719">
                          <a14:foregroundMark x1="18945" y1="73828" x2="18945" y2="73828"/>
                          <a14:foregroundMark x1="15332" y1="89714" x2="15332" y2="89714"/>
                          <a14:foregroundMark x1="11035" y1="91406" x2="11035" y2="91406"/>
                          <a14:foregroundMark x1="84180" y1="89844" x2="84180" y2="89844"/>
                          <a14:foregroundMark x1="86816" y1="90234" x2="86816" y2="90234"/>
                          <a14:foregroundMark x1="62500" y1="90234" x2="62500" y2="90234"/>
                          <a14:foregroundMark x1="49609" y1="91016" x2="49609" y2="91016"/>
                          <a14:foregroundMark x1="38281" y1="74609" x2="38281" y2="74609"/>
                          <a14:foregroundMark x1="39844" y1="80990" x2="39844" y2="80990"/>
                          <a14:foregroundMark x1="39746" y1="77734" x2="40245" y2="84392"/>
                          <a14:foregroundMark x1="39258" y1="86328" x2="40430" y2="86328"/>
                          <a14:foregroundMark x1="40137" y1="77865" x2="40723" y2="86328"/>
                          <a14:foregroundMark x1="40114" y1="76648" x2="40332" y2="79557"/>
                          <a14:foregroundMark x1="40232" y1="76975" x2="41113" y2="76953"/>
                          <a14:foregroundMark x1="35840" y1="77083" x2="37824" y2="77034"/>
                          <a14:foregroundMark x1="41113" y1="76953" x2="41699" y2="76953"/>
                          <a14:foregroundMark x1="16406" y1="70703" x2="21582" y2="70964"/>
                          <a14:foregroundMark x1="21582" y1="70964" x2="24805" y2="76432"/>
                          <a14:foregroundMark x1="24805" y1="76432" x2="19238" y2="77214"/>
                          <a14:foregroundMark x1="19238" y1="77214" x2="17285" y2="71354"/>
                          <a14:foregroundMark x1="55176" y1="71484" x2="58105" y2="77344"/>
                          <a14:foregroundMark x1="58105" y1="77344" x2="63379" y2="77734"/>
                          <a14:foregroundMark x1="63379" y1="77734" x2="61523" y2="70964"/>
                          <a14:foregroundMark x1="61523" y1="70964" x2="55664" y2="70703"/>
                          <a14:foregroundMark x1="74902" y1="71354" x2="75391" y2="75911"/>
                          <a14:backgroundMark x1="36914" y1="78516" x2="38965" y2="86198"/>
                          <a14:backgroundMark x1="37207" y1="78255" x2="39453" y2="78516"/>
                        </a14:backgroundRemoval>
                      </a14:imgEffect>
                    </a14:imgLayer>
                  </a14:imgProps>
                </a:ext>
                <a:ext uri="{28A0092B-C50C-407E-A947-70E740481C1C}">
                  <a14:useLocalDpi xmlns:a14="http://schemas.microsoft.com/office/drawing/2010/main" val="0"/>
                </a:ext>
              </a:extLst>
            </a:blip>
            <a:srcRect l="9565" t="68771" r="9565" b="3569"/>
            <a:stretch/>
          </p:blipFill>
          <p:spPr bwMode="auto">
            <a:xfrm>
              <a:off x="7872181" y="4631446"/>
              <a:ext cx="3107243" cy="797077"/>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2ED0CE6F-AB27-C20E-2F74-47DAEDC5A835}"/>
                </a:ext>
              </a:extLst>
            </p:cNvPr>
            <p:cNvSpPr txBox="1"/>
            <p:nvPr/>
          </p:nvSpPr>
          <p:spPr>
            <a:xfrm>
              <a:off x="8335614" y="4384117"/>
              <a:ext cx="2438400" cy="307777"/>
            </a:xfrm>
            <a:prstGeom prst="rect">
              <a:avLst/>
            </a:prstGeom>
            <a:noFill/>
          </p:spPr>
          <p:txBody>
            <a:bodyPr wrap="square" rtlCol="0">
              <a:spAutoFit/>
            </a:bodyPr>
            <a:lstStyle/>
            <a:p>
              <a:r>
                <a:rPr lang="en-BE" sz="1400" dirty="0"/>
                <a:t>Equivalence Partitioning/Class</a:t>
              </a:r>
            </a:p>
          </p:txBody>
        </p:sp>
      </p:grpSp>
      <p:grpSp>
        <p:nvGrpSpPr>
          <p:cNvPr id="43" name="Group 42">
            <a:extLst>
              <a:ext uri="{FF2B5EF4-FFF2-40B4-BE49-F238E27FC236}">
                <a16:creationId xmlns:a16="http://schemas.microsoft.com/office/drawing/2014/main" id="{E97443DE-9435-650E-8516-578FBB9CAF63}"/>
              </a:ext>
            </a:extLst>
          </p:cNvPr>
          <p:cNvGrpSpPr/>
          <p:nvPr/>
        </p:nvGrpSpPr>
        <p:grpSpPr>
          <a:xfrm>
            <a:off x="7767799" y="5521963"/>
            <a:ext cx="3224483" cy="1171154"/>
            <a:chOff x="7701539" y="5521963"/>
            <a:chExt cx="3224483" cy="1171154"/>
          </a:xfrm>
        </p:grpSpPr>
        <p:pic>
          <p:nvPicPr>
            <p:cNvPr id="12314" name="Picture 26" descr="Guide To 5 Test Case Design Techniques With Examples - Lotus QA - Leading  IT Outsourcing Company In Vietnam">
              <a:extLst>
                <a:ext uri="{FF2B5EF4-FFF2-40B4-BE49-F238E27FC236}">
                  <a16:creationId xmlns:a16="http://schemas.microsoft.com/office/drawing/2014/main" id="{611496FD-9561-ED5F-264A-7D2A76CE9448}"/>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14341" t="1" r="12460" b="2453"/>
            <a:stretch/>
          </p:blipFill>
          <p:spPr bwMode="auto">
            <a:xfrm>
              <a:off x="7701539" y="5712776"/>
              <a:ext cx="3224483" cy="980341"/>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a:extLst>
                <a:ext uri="{FF2B5EF4-FFF2-40B4-BE49-F238E27FC236}">
                  <a16:creationId xmlns:a16="http://schemas.microsoft.com/office/drawing/2014/main" id="{F89280D6-C4DA-87C8-EA05-2F06366484E7}"/>
                </a:ext>
              </a:extLst>
            </p:cNvPr>
            <p:cNvSpPr txBox="1"/>
            <p:nvPr/>
          </p:nvSpPr>
          <p:spPr>
            <a:xfrm>
              <a:off x="8256104" y="5521963"/>
              <a:ext cx="2014331" cy="307777"/>
            </a:xfrm>
            <a:prstGeom prst="rect">
              <a:avLst/>
            </a:prstGeom>
            <a:noFill/>
          </p:spPr>
          <p:txBody>
            <a:bodyPr wrap="square" rtlCol="0">
              <a:spAutoFit/>
            </a:bodyPr>
            <a:lstStyle/>
            <a:p>
              <a:r>
                <a:rPr lang="en-BE" sz="1400" dirty="0"/>
                <a:t>Boundary Value Analysis</a:t>
              </a:r>
            </a:p>
          </p:txBody>
        </p:sp>
      </p:grpSp>
      <p:grpSp>
        <p:nvGrpSpPr>
          <p:cNvPr id="49" name="Group 48">
            <a:extLst>
              <a:ext uri="{FF2B5EF4-FFF2-40B4-BE49-F238E27FC236}">
                <a16:creationId xmlns:a16="http://schemas.microsoft.com/office/drawing/2014/main" id="{9D9F2EDD-DE1F-33EC-5CC6-AE69383237BE}"/>
              </a:ext>
            </a:extLst>
          </p:cNvPr>
          <p:cNvGrpSpPr/>
          <p:nvPr/>
        </p:nvGrpSpPr>
        <p:grpSpPr>
          <a:xfrm>
            <a:off x="4994370" y="4399812"/>
            <a:ext cx="2846704" cy="2391837"/>
            <a:chOff x="4994370" y="4399812"/>
            <a:chExt cx="2846704" cy="2391837"/>
          </a:xfrm>
        </p:grpSpPr>
        <p:sp>
          <p:nvSpPr>
            <p:cNvPr id="45" name="Left Brace 44">
              <a:extLst>
                <a:ext uri="{FF2B5EF4-FFF2-40B4-BE49-F238E27FC236}">
                  <a16:creationId xmlns:a16="http://schemas.microsoft.com/office/drawing/2014/main" id="{61BFB2B4-452C-C3EF-5720-8F1D780799A4}"/>
                </a:ext>
              </a:extLst>
            </p:cNvPr>
            <p:cNvSpPr/>
            <p:nvPr/>
          </p:nvSpPr>
          <p:spPr>
            <a:xfrm>
              <a:off x="7566316" y="4399812"/>
              <a:ext cx="274758" cy="2391837"/>
            </a:xfrm>
            <a:prstGeom prst="leftBrace">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BE"/>
            </a:p>
          </p:txBody>
        </p:sp>
        <p:cxnSp>
          <p:nvCxnSpPr>
            <p:cNvPr id="47" name="Straight Arrow Connector 46">
              <a:extLst>
                <a:ext uri="{FF2B5EF4-FFF2-40B4-BE49-F238E27FC236}">
                  <a16:creationId xmlns:a16="http://schemas.microsoft.com/office/drawing/2014/main" id="{58486362-4EBB-279B-43D5-457717D06157}"/>
                </a:ext>
              </a:extLst>
            </p:cNvPr>
            <p:cNvCxnSpPr>
              <a:cxnSpLocks/>
            </p:cNvCxnSpPr>
            <p:nvPr/>
          </p:nvCxnSpPr>
          <p:spPr>
            <a:xfrm>
              <a:off x="4994370" y="4785691"/>
              <a:ext cx="2453352" cy="76755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42882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dissolve">
                                      <p:cBhvr>
                                        <p:cTn id="12" dur="500"/>
                                        <p:tgtEl>
                                          <p:spTgt spid="23"/>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dissolve">
                                      <p:cBhvr>
                                        <p:cTn id="16" dur="1000"/>
                                        <p:tgtEl>
                                          <p:spTgt spid="44"/>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dissolve">
                                      <p:cBhvr>
                                        <p:cTn id="21" dur="500"/>
                                        <p:tgtEl>
                                          <p:spTgt spid="33"/>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dissolve">
                                      <p:cBhvr>
                                        <p:cTn id="26" dur="500"/>
                                        <p:tgtEl>
                                          <p:spTgt spid="36"/>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dissolve">
                                      <p:cBhvr>
                                        <p:cTn id="31" dur="500"/>
                                        <p:tgtEl>
                                          <p:spTgt spid="39"/>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dissolve">
                                      <p:cBhvr>
                                        <p:cTn id="36" dur="500"/>
                                        <p:tgtEl>
                                          <p:spTgt spid="49"/>
                                        </p:tgtEl>
                                      </p:cBhvr>
                                    </p:animEffect>
                                  </p:childTnLst>
                                </p:cTn>
                              </p:par>
                            </p:childTnLst>
                          </p:cTn>
                        </p:par>
                        <p:par>
                          <p:cTn id="37" fill="hold">
                            <p:stCondLst>
                              <p:cond delay="500"/>
                            </p:stCondLst>
                            <p:childTnLst>
                              <p:par>
                                <p:cTn id="38" presetID="9" presetClass="entr" presetSubtype="0" fill="hold" nodeType="after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dissolve">
                                      <p:cBhvr>
                                        <p:cTn id="40" dur="1000"/>
                                        <p:tgtEl>
                                          <p:spTgt spid="42"/>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dissolve">
                                      <p:cBhvr>
                                        <p:cTn id="4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54571C7-91D3-4BC6-EDAE-FBD5CD09887E}"/>
              </a:ext>
            </a:extLst>
          </p:cNvPr>
          <p:cNvSpPr txBox="1">
            <a:spLocks/>
          </p:cNvSpPr>
          <p:nvPr/>
        </p:nvSpPr>
        <p:spPr>
          <a:xfrm>
            <a:off x="311668" y="0"/>
            <a:ext cx="1132374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dirty="0">
                <a:latin typeface="Helvetica" pitchFamily="2" charset="0"/>
              </a:rPr>
              <a:t>Rules for Good Unit Tests </a:t>
            </a:r>
            <a:r>
              <a:rPr lang="en-GB" sz="2800" i="1" dirty="0">
                <a:latin typeface="Helvetica" pitchFamily="2" charset="0"/>
              </a:rPr>
              <a:t>– </a:t>
            </a:r>
            <a:r>
              <a:rPr lang="en-GB" sz="2800" dirty="0">
                <a:solidFill>
                  <a:srgbClr val="C00000"/>
                </a:solidFill>
                <a:latin typeface="Helvetica" pitchFamily="2" charset="0"/>
              </a:rPr>
              <a:t>Tests Input Data</a:t>
            </a:r>
          </a:p>
        </p:txBody>
      </p:sp>
      <p:grpSp>
        <p:nvGrpSpPr>
          <p:cNvPr id="42" name="Group 41">
            <a:extLst>
              <a:ext uri="{FF2B5EF4-FFF2-40B4-BE49-F238E27FC236}">
                <a16:creationId xmlns:a16="http://schemas.microsoft.com/office/drawing/2014/main" id="{B5B0841F-5D4B-72BE-45CD-BA0921014235}"/>
              </a:ext>
            </a:extLst>
          </p:cNvPr>
          <p:cNvGrpSpPr/>
          <p:nvPr/>
        </p:nvGrpSpPr>
        <p:grpSpPr>
          <a:xfrm>
            <a:off x="3578477" y="1325563"/>
            <a:ext cx="3107243" cy="1044406"/>
            <a:chOff x="7872181" y="4384117"/>
            <a:chExt cx="3107243" cy="1044406"/>
          </a:xfrm>
        </p:grpSpPr>
        <p:pic>
          <p:nvPicPr>
            <p:cNvPr id="12316" name="Picture 28" descr="Equivalence Partitioning - ppt download">
              <a:extLst>
                <a:ext uri="{FF2B5EF4-FFF2-40B4-BE49-F238E27FC236}">
                  <a16:creationId xmlns:a16="http://schemas.microsoft.com/office/drawing/2014/main" id="{CBFB5C41-00C9-74C3-F931-F5009824FCC0}"/>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70703" b="93620" l="10938" r="86719">
                          <a14:foregroundMark x1="18945" y1="73828" x2="18945" y2="73828"/>
                          <a14:foregroundMark x1="15332" y1="89714" x2="15332" y2="89714"/>
                          <a14:foregroundMark x1="11035" y1="91406" x2="11035" y2="91406"/>
                          <a14:foregroundMark x1="84180" y1="89844" x2="84180" y2="89844"/>
                          <a14:foregroundMark x1="86816" y1="90234" x2="86816" y2="90234"/>
                          <a14:foregroundMark x1="62500" y1="90234" x2="62500" y2="90234"/>
                          <a14:foregroundMark x1="49609" y1="91016" x2="49609" y2="91016"/>
                          <a14:foregroundMark x1="38281" y1="74609" x2="38281" y2="74609"/>
                          <a14:foregroundMark x1="39844" y1="80990" x2="39844" y2="80990"/>
                          <a14:foregroundMark x1="39746" y1="77734" x2="40245" y2="84392"/>
                          <a14:foregroundMark x1="39258" y1="86328" x2="40430" y2="86328"/>
                          <a14:foregroundMark x1="40137" y1="77865" x2="40723" y2="86328"/>
                          <a14:foregroundMark x1="40114" y1="76648" x2="40332" y2="79557"/>
                          <a14:foregroundMark x1="40232" y1="76975" x2="41113" y2="76953"/>
                          <a14:foregroundMark x1="35840" y1="77083" x2="37824" y2="77034"/>
                          <a14:foregroundMark x1="41113" y1="76953" x2="41699" y2="76953"/>
                          <a14:foregroundMark x1="16406" y1="70703" x2="21582" y2="70964"/>
                          <a14:foregroundMark x1="21582" y1="70964" x2="24805" y2="76432"/>
                          <a14:foregroundMark x1="24805" y1="76432" x2="19238" y2="77214"/>
                          <a14:foregroundMark x1="19238" y1="77214" x2="17285" y2="71354"/>
                          <a14:foregroundMark x1="55176" y1="71484" x2="58105" y2="77344"/>
                          <a14:foregroundMark x1="58105" y1="77344" x2="63379" y2="77734"/>
                          <a14:foregroundMark x1="63379" y1="77734" x2="61523" y2="70964"/>
                          <a14:foregroundMark x1="61523" y1="70964" x2="55664" y2="70703"/>
                          <a14:foregroundMark x1="74902" y1="71354" x2="75391" y2="75911"/>
                          <a14:backgroundMark x1="36914" y1="78516" x2="38965" y2="86198"/>
                          <a14:backgroundMark x1="37207" y1="78255" x2="39453" y2="78516"/>
                        </a14:backgroundRemoval>
                      </a14:imgEffect>
                    </a14:imgLayer>
                  </a14:imgProps>
                </a:ext>
                <a:ext uri="{28A0092B-C50C-407E-A947-70E740481C1C}">
                  <a14:useLocalDpi xmlns:a14="http://schemas.microsoft.com/office/drawing/2010/main" val="0"/>
                </a:ext>
              </a:extLst>
            </a:blip>
            <a:srcRect l="9565" t="68771" r="9565" b="3569"/>
            <a:stretch/>
          </p:blipFill>
          <p:spPr bwMode="auto">
            <a:xfrm>
              <a:off x="7872181" y="4631446"/>
              <a:ext cx="3107243" cy="797077"/>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2ED0CE6F-AB27-C20E-2F74-47DAEDC5A835}"/>
                </a:ext>
              </a:extLst>
            </p:cNvPr>
            <p:cNvSpPr txBox="1"/>
            <p:nvPr/>
          </p:nvSpPr>
          <p:spPr>
            <a:xfrm>
              <a:off x="8335614" y="4384117"/>
              <a:ext cx="2438400" cy="307777"/>
            </a:xfrm>
            <a:prstGeom prst="rect">
              <a:avLst/>
            </a:prstGeom>
            <a:noFill/>
          </p:spPr>
          <p:txBody>
            <a:bodyPr wrap="square" rtlCol="0">
              <a:spAutoFit/>
            </a:bodyPr>
            <a:lstStyle/>
            <a:p>
              <a:r>
                <a:rPr lang="en-BE" sz="1400" dirty="0"/>
                <a:t>Equivalence Partitioning</a:t>
              </a:r>
            </a:p>
          </p:txBody>
        </p:sp>
      </p:grpSp>
      <p:grpSp>
        <p:nvGrpSpPr>
          <p:cNvPr id="10" name="Group 9">
            <a:extLst>
              <a:ext uri="{FF2B5EF4-FFF2-40B4-BE49-F238E27FC236}">
                <a16:creationId xmlns:a16="http://schemas.microsoft.com/office/drawing/2014/main" id="{21B8C84B-5DDD-0068-01A8-28D3736357AA}"/>
              </a:ext>
            </a:extLst>
          </p:cNvPr>
          <p:cNvGrpSpPr/>
          <p:nvPr/>
        </p:nvGrpSpPr>
        <p:grpSpPr>
          <a:xfrm>
            <a:off x="2346025" y="2361730"/>
            <a:ext cx="4065102" cy="376486"/>
            <a:chOff x="2346025" y="2361730"/>
            <a:chExt cx="4065102" cy="376486"/>
          </a:xfrm>
        </p:grpSpPr>
        <p:sp>
          <p:nvSpPr>
            <p:cNvPr id="2" name="TextBox 1">
              <a:extLst>
                <a:ext uri="{FF2B5EF4-FFF2-40B4-BE49-F238E27FC236}">
                  <a16:creationId xmlns:a16="http://schemas.microsoft.com/office/drawing/2014/main" id="{D6D3832A-9C8A-0B74-5E6E-DBC05084191D}"/>
                </a:ext>
              </a:extLst>
            </p:cNvPr>
            <p:cNvSpPr txBox="1"/>
            <p:nvPr/>
          </p:nvSpPr>
          <p:spPr>
            <a:xfrm>
              <a:off x="2346025" y="2367799"/>
              <a:ext cx="1232452" cy="369332"/>
            </a:xfrm>
            <a:prstGeom prst="rect">
              <a:avLst/>
            </a:prstGeom>
            <a:noFill/>
            <a:ln w="38100">
              <a:noFill/>
            </a:ln>
          </p:spPr>
          <p:txBody>
            <a:bodyPr wrap="square" rtlCol="0">
              <a:spAutoFit/>
            </a:bodyPr>
            <a:lstStyle/>
            <a:p>
              <a:pPr algn="ctr"/>
              <a:r>
                <a:rPr lang="en-BE" dirty="0"/>
                <a:t>Partitions:</a:t>
              </a:r>
            </a:p>
          </p:txBody>
        </p:sp>
        <p:sp>
          <p:nvSpPr>
            <p:cNvPr id="5" name="TextBox 4">
              <a:extLst>
                <a:ext uri="{FF2B5EF4-FFF2-40B4-BE49-F238E27FC236}">
                  <a16:creationId xmlns:a16="http://schemas.microsoft.com/office/drawing/2014/main" id="{17DE5ADD-FEB0-8546-A8B8-535FBA35B466}"/>
                </a:ext>
              </a:extLst>
            </p:cNvPr>
            <p:cNvSpPr txBox="1"/>
            <p:nvPr/>
          </p:nvSpPr>
          <p:spPr>
            <a:xfrm>
              <a:off x="3866318" y="2361730"/>
              <a:ext cx="351184" cy="369332"/>
            </a:xfrm>
            <a:prstGeom prst="rect">
              <a:avLst/>
            </a:prstGeom>
            <a:noFill/>
            <a:ln w="28575">
              <a:solidFill>
                <a:srgbClr val="134C13"/>
              </a:solidFill>
            </a:ln>
          </p:spPr>
          <p:txBody>
            <a:bodyPr wrap="square" rtlCol="0">
              <a:spAutoFit/>
            </a:bodyPr>
            <a:lstStyle/>
            <a:p>
              <a:r>
                <a:rPr lang="en-BE" dirty="0"/>
                <a:t>1</a:t>
              </a:r>
            </a:p>
          </p:txBody>
        </p:sp>
        <p:sp>
          <p:nvSpPr>
            <p:cNvPr id="7" name="TextBox 6">
              <a:extLst>
                <a:ext uri="{FF2B5EF4-FFF2-40B4-BE49-F238E27FC236}">
                  <a16:creationId xmlns:a16="http://schemas.microsoft.com/office/drawing/2014/main" id="{A51B6D1F-BBA6-255D-B047-155AF3EBDE78}"/>
                </a:ext>
              </a:extLst>
            </p:cNvPr>
            <p:cNvSpPr txBox="1"/>
            <p:nvPr/>
          </p:nvSpPr>
          <p:spPr>
            <a:xfrm>
              <a:off x="4547539" y="2368884"/>
              <a:ext cx="351184" cy="369332"/>
            </a:xfrm>
            <a:prstGeom prst="rect">
              <a:avLst/>
            </a:prstGeom>
            <a:noFill/>
            <a:ln w="28575">
              <a:solidFill>
                <a:srgbClr val="134C13"/>
              </a:solidFill>
            </a:ln>
          </p:spPr>
          <p:txBody>
            <a:bodyPr wrap="square" rtlCol="0">
              <a:spAutoFit/>
            </a:bodyPr>
            <a:lstStyle/>
            <a:p>
              <a:r>
                <a:rPr lang="en-BE" dirty="0"/>
                <a:t>2</a:t>
              </a:r>
            </a:p>
          </p:txBody>
        </p:sp>
        <p:sp>
          <p:nvSpPr>
            <p:cNvPr id="8" name="TextBox 7">
              <a:extLst>
                <a:ext uri="{FF2B5EF4-FFF2-40B4-BE49-F238E27FC236}">
                  <a16:creationId xmlns:a16="http://schemas.microsoft.com/office/drawing/2014/main" id="{B02CEA5F-817A-9253-8E64-A6BF19581F4D}"/>
                </a:ext>
              </a:extLst>
            </p:cNvPr>
            <p:cNvSpPr txBox="1"/>
            <p:nvPr/>
          </p:nvSpPr>
          <p:spPr>
            <a:xfrm>
              <a:off x="5276019" y="2361730"/>
              <a:ext cx="351184" cy="369332"/>
            </a:xfrm>
            <a:prstGeom prst="rect">
              <a:avLst/>
            </a:prstGeom>
            <a:noFill/>
            <a:ln w="28575">
              <a:solidFill>
                <a:srgbClr val="134C13"/>
              </a:solidFill>
            </a:ln>
          </p:spPr>
          <p:txBody>
            <a:bodyPr wrap="square" rtlCol="0">
              <a:spAutoFit/>
            </a:bodyPr>
            <a:lstStyle/>
            <a:p>
              <a:r>
                <a:rPr lang="en-BE" dirty="0"/>
                <a:t>3</a:t>
              </a:r>
            </a:p>
          </p:txBody>
        </p:sp>
        <p:sp>
          <p:nvSpPr>
            <p:cNvPr id="9" name="TextBox 8">
              <a:extLst>
                <a:ext uri="{FF2B5EF4-FFF2-40B4-BE49-F238E27FC236}">
                  <a16:creationId xmlns:a16="http://schemas.microsoft.com/office/drawing/2014/main" id="{7806E94D-7E65-D49C-D327-576B35DA2DBE}"/>
                </a:ext>
              </a:extLst>
            </p:cNvPr>
            <p:cNvSpPr txBox="1"/>
            <p:nvPr/>
          </p:nvSpPr>
          <p:spPr>
            <a:xfrm>
              <a:off x="6059943" y="2368884"/>
              <a:ext cx="351184" cy="369332"/>
            </a:xfrm>
            <a:prstGeom prst="rect">
              <a:avLst/>
            </a:prstGeom>
            <a:noFill/>
            <a:ln w="28575">
              <a:solidFill>
                <a:srgbClr val="134C13"/>
              </a:solidFill>
            </a:ln>
          </p:spPr>
          <p:txBody>
            <a:bodyPr wrap="square" rtlCol="0">
              <a:spAutoFit/>
            </a:bodyPr>
            <a:lstStyle/>
            <a:p>
              <a:r>
                <a:rPr lang="en-BE" dirty="0"/>
                <a:t>4</a:t>
              </a:r>
            </a:p>
          </p:txBody>
        </p:sp>
      </p:grpSp>
      <p:grpSp>
        <p:nvGrpSpPr>
          <p:cNvPr id="14" name="Group 13">
            <a:extLst>
              <a:ext uri="{FF2B5EF4-FFF2-40B4-BE49-F238E27FC236}">
                <a16:creationId xmlns:a16="http://schemas.microsoft.com/office/drawing/2014/main" id="{DB0FD06C-4813-F064-6578-95B829C838FE}"/>
              </a:ext>
            </a:extLst>
          </p:cNvPr>
          <p:cNvGrpSpPr/>
          <p:nvPr/>
        </p:nvGrpSpPr>
        <p:grpSpPr>
          <a:xfrm>
            <a:off x="2045800" y="3011789"/>
            <a:ext cx="6811621" cy="1846660"/>
            <a:chOff x="2045800" y="3011789"/>
            <a:chExt cx="6811621" cy="1846660"/>
          </a:xfrm>
        </p:grpSpPr>
        <p:sp>
          <p:nvSpPr>
            <p:cNvPr id="12" name="TextBox 11">
              <a:extLst>
                <a:ext uri="{FF2B5EF4-FFF2-40B4-BE49-F238E27FC236}">
                  <a16:creationId xmlns:a16="http://schemas.microsoft.com/office/drawing/2014/main" id="{B068B1A7-F280-28B3-B7EA-02038E8AEB49}"/>
                </a:ext>
              </a:extLst>
            </p:cNvPr>
            <p:cNvSpPr txBox="1"/>
            <p:nvPr/>
          </p:nvSpPr>
          <p:spPr>
            <a:xfrm>
              <a:off x="2045800" y="3381121"/>
              <a:ext cx="6811621" cy="1477328"/>
            </a:xfrm>
            <a:prstGeom prst="rect">
              <a:avLst/>
            </a:prstGeom>
            <a:noFill/>
            <a:ln w="28575">
              <a:solidFill>
                <a:srgbClr val="134C13"/>
              </a:solidFill>
            </a:ln>
          </p:spPr>
          <p:txBody>
            <a:bodyPr wrap="square">
              <a:spAutoFit/>
            </a:bodyPr>
            <a:lstStyle/>
            <a:p>
              <a:pPr marL="285750" indent="-285750">
                <a:buFont typeface="Arial" panose="020B0604020202020204" pitchFamily="34" charset="0"/>
                <a:buChar char="•"/>
              </a:pPr>
              <a:r>
                <a:rPr lang="en-GB" dirty="0">
                  <a:effectLst/>
                  <a:latin typeface="Times"/>
                </a:rPr>
                <a:t>The bank charges 4 percent penalty interest on overdrafts.</a:t>
              </a:r>
            </a:p>
            <a:p>
              <a:pPr marL="285750" indent="-285750">
                <a:buFont typeface="Arial" panose="020B0604020202020204" pitchFamily="34" charset="0"/>
                <a:buChar char="•"/>
              </a:pPr>
              <a:r>
                <a:rPr lang="en-GB" dirty="0">
                  <a:effectLst/>
                  <a:latin typeface="Times"/>
                </a:rPr>
                <a:t>The bank offers 0.5 percent interest for the first 5,000 USD savings.</a:t>
              </a:r>
            </a:p>
            <a:p>
              <a:pPr marL="285750" indent="-285750">
                <a:buFont typeface="Arial" panose="020B0604020202020204" pitchFamily="34" charset="0"/>
                <a:buChar char="•"/>
              </a:pPr>
              <a:r>
                <a:rPr lang="en-GB" dirty="0">
                  <a:effectLst/>
                  <a:latin typeface="Times"/>
                </a:rPr>
                <a:t>The bank offers 1 percent interest for the next 5,000 USD savings.</a:t>
              </a:r>
            </a:p>
            <a:p>
              <a:pPr marL="285750" indent="-285750">
                <a:buFont typeface="Arial" panose="020B0604020202020204" pitchFamily="34" charset="0"/>
                <a:buChar char="•"/>
              </a:pPr>
              <a:r>
                <a:rPr lang="en-GB" dirty="0">
                  <a:effectLst/>
                  <a:latin typeface="Times"/>
                </a:rPr>
                <a:t>The bank offers 2 percent interest for the rest.</a:t>
              </a:r>
            </a:p>
            <a:p>
              <a:pPr marL="285750" indent="-285750">
                <a:buFont typeface="Arial" panose="020B0604020202020204" pitchFamily="34" charset="0"/>
                <a:buChar char="•"/>
              </a:pPr>
              <a:r>
                <a:rPr lang="en-GB" dirty="0">
                  <a:effectLst/>
                  <a:latin typeface="Times"/>
                </a:rPr>
                <a:t>Interest is calculated on a daily basis.</a:t>
              </a:r>
            </a:p>
          </p:txBody>
        </p:sp>
        <p:sp>
          <p:nvSpPr>
            <p:cNvPr id="13" name="TextBox 12">
              <a:extLst>
                <a:ext uri="{FF2B5EF4-FFF2-40B4-BE49-F238E27FC236}">
                  <a16:creationId xmlns:a16="http://schemas.microsoft.com/office/drawing/2014/main" id="{46FBB27C-3046-F7AD-6F55-E236BAC66FA5}"/>
                </a:ext>
              </a:extLst>
            </p:cNvPr>
            <p:cNvSpPr txBox="1"/>
            <p:nvPr/>
          </p:nvSpPr>
          <p:spPr>
            <a:xfrm>
              <a:off x="3703919" y="3011789"/>
              <a:ext cx="3495381" cy="369332"/>
            </a:xfrm>
            <a:prstGeom prst="rect">
              <a:avLst/>
            </a:prstGeom>
            <a:noFill/>
          </p:spPr>
          <p:txBody>
            <a:bodyPr wrap="square" rtlCol="0">
              <a:spAutoFit/>
            </a:bodyPr>
            <a:lstStyle/>
            <a:p>
              <a:r>
                <a:rPr lang="en-BE" b="1" dirty="0"/>
                <a:t>Bank Interest Calculator API</a:t>
              </a:r>
            </a:p>
          </p:txBody>
        </p:sp>
      </p:grpSp>
      <p:sp>
        <p:nvSpPr>
          <p:cNvPr id="48" name="TextBox 47">
            <a:extLst>
              <a:ext uri="{FF2B5EF4-FFF2-40B4-BE49-F238E27FC236}">
                <a16:creationId xmlns:a16="http://schemas.microsoft.com/office/drawing/2014/main" id="{6699D0E0-A94F-F3D9-9466-72E9CFEA68D5}"/>
              </a:ext>
            </a:extLst>
          </p:cNvPr>
          <p:cNvSpPr txBox="1"/>
          <p:nvPr/>
        </p:nvSpPr>
        <p:spPr>
          <a:xfrm>
            <a:off x="6948712" y="1471578"/>
            <a:ext cx="3797704" cy="830997"/>
          </a:xfrm>
          <a:prstGeom prst="rect">
            <a:avLst/>
          </a:prstGeom>
          <a:noFill/>
          <a:ln w="28575">
            <a:solidFill>
              <a:srgbClr val="134C13"/>
            </a:solidFill>
          </a:ln>
        </p:spPr>
        <p:txBody>
          <a:bodyPr wrap="square" rtlCol="0">
            <a:spAutoFit/>
          </a:bodyPr>
          <a:lstStyle/>
          <a:p>
            <a:pPr algn="ctr"/>
            <a:r>
              <a:rPr lang="en-BE" sz="2400" dirty="0"/>
              <a:t>Test input data/test cases: </a:t>
            </a:r>
          </a:p>
          <a:p>
            <a:pPr algn="ctr"/>
            <a:r>
              <a:rPr lang="en-BE" sz="2400" dirty="0"/>
              <a:t>{-2, 5, 8, 17}</a:t>
            </a:r>
          </a:p>
        </p:txBody>
      </p:sp>
      <p:sp>
        <p:nvSpPr>
          <p:cNvPr id="50" name="TextBox 49">
            <a:extLst>
              <a:ext uri="{FF2B5EF4-FFF2-40B4-BE49-F238E27FC236}">
                <a16:creationId xmlns:a16="http://schemas.microsoft.com/office/drawing/2014/main" id="{C1C3044C-3567-FE4D-719F-3B05239DFBE2}"/>
              </a:ext>
            </a:extLst>
          </p:cNvPr>
          <p:cNvSpPr txBox="1"/>
          <p:nvPr/>
        </p:nvSpPr>
        <p:spPr>
          <a:xfrm>
            <a:off x="9654773" y="4248402"/>
            <a:ext cx="1835134" cy="461665"/>
          </a:xfrm>
          <a:prstGeom prst="rect">
            <a:avLst/>
          </a:prstGeom>
          <a:noFill/>
          <a:ln w="38100">
            <a:solidFill>
              <a:srgbClr val="C00000"/>
            </a:solidFill>
          </a:ln>
        </p:spPr>
        <p:txBody>
          <a:bodyPr wrap="square" rtlCol="0">
            <a:spAutoFit/>
          </a:bodyPr>
          <a:lstStyle/>
          <a:p>
            <a:pPr algn="ctr"/>
            <a:r>
              <a:rPr lang="en-BE" sz="2400" dirty="0"/>
              <a:t>Two Classes</a:t>
            </a:r>
          </a:p>
        </p:txBody>
      </p:sp>
      <p:grpSp>
        <p:nvGrpSpPr>
          <p:cNvPr id="12293" name="Group 12292">
            <a:extLst>
              <a:ext uri="{FF2B5EF4-FFF2-40B4-BE49-F238E27FC236}">
                <a16:creationId xmlns:a16="http://schemas.microsoft.com/office/drawing/2014/main" id="{B61FEFB7-7906-9CAE-3F51-679BB141BE6C}"/>
              </a:ext>
            </a:extLst>
          </p:cNvPr>
          <p:cNvGrpSpPr/>
          <p:nvPr/>
        </p:nvGrpSpPr>
        <p:grpSpPr>
          <a:xfrm>
            <a:off x="251100" y="3429000"/>
            <a:ext cx="9403673" cy="3135218"/>
            <a:chOff x="251100" y="3429000"/>
            <a:chExt cx="9403673" cy="3135218"/>
          </a:xfrm>
        </p:grpSpPr>
        <p:sp>
          <p:nvSpPr>
            <p:cNvPr id="51" name="Right Brace 50">
              <a:extLst>
                <a:ext uri="{FF2B5EF4-FFF2-40B4-BE49-F238E27FC236}">
                  <a16:creationId xmlns:a16="http://schemas.microsoft.com/office/drawing/2014/main" id="{1B172370-10F7-A9F0-A33D-B36E8C50650C}"/>
                </a:ext>
              </a:extLst>
            </p:cNvPr>
            <p:cNvSpPr/>
            <p:nvPr/>
          </p:nvSpPr>
          <p:spPr>
            <a:xfrm>
              <a:off x="8574157" y="3429000"/>
              <a:ext cx="145773" cy="1050235"/>
            </a:xfrm>
            <a:prstGeom prst="rightBrace">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BE"/>
            </a:p>
          </p:txBody>
        </p:sp>
        <p:cxnSp>
          <p:nvCxnSpPr>
            <p:cNvPr id="54" name="Straight Arrow Connector 53">
              <a:extLst>
                <a:ext uri="{FF2B5EF4-FFF2-40B4-BE49-F238E27FC236}">
                  <a16:creationId xmlns:a16="http://schemas.microsoft.com/office/drawing/2014/main" id="{9DDA8988-D8AC-A134-D944-F2B666636FEF}"/>
                </a:ext>
              </a:extLst>
            </p:cNvPr>
            <p:cNvCxnSpPr>
              <a:cxnSpLocks/>
              <a:stCxn id="50" idx="1"/>
            </p:cNvCxnSpPr>
            <p:nvPr/>
          </p:nvCxnSpPr>
          <p:spPr>
            <a:xfrm flipH="1" flipV="1">
              <a:off x="8719930" y="4164553"/>
              <a:ext cx="934843" cy="31468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12291" name="Group 12290">
              <a:extLst>
                <a:ext uri="{FF2B5EF4-FFF2-40B4-BE49-F238E27FC236}">
                  <a16:creationId xmlns:a16="http://schemas.microsoft.com/office/drawing/2014/main" id="{4F5D82D0-2F68-1848-9295-B64D3902BD8D}"/>
                </a:ext>
              </a:extLst>
            </p:cNvPr>
            <p:cNvGrpSpPr/>
            <p:nvPr/>
          </p:nvGrpSpPr>
          <p:grpSpPr>
            <a:xfrm>
              <a:off x="251100" y="5174984"/>
              <a:ext cx="6196467" cy="1389234"/>
              <a:chOff x="251100" y="5174984"/>
              <a:chExt cx="6196467" cy="1389234"/>
            </a:xfrm>
          </p:grpSpPr>
          <p:grpSp>
            <p:nvGrpSpPr>
              <p:cNvPr id="61" name="Group 60">
                <a:extLst>
                  <a:ext uri="{FF2B5EF4-FFF2-40B4-BE49-F238E27FC236}">
                    <a16:creationId xmlns:a16="http://schemas.microsoft.com/office/drawing/2014/main" id="{23E632C2-5BEC-A903-43F8-5A9AC65057B7}"/>
                  </a:ext>
                </a:extLst>
              </p:cNvPr>
              <p:cNvGrpSpPr/>
              <p:nvPr/>
            </p:nvGrpSpPr>
            <p:grpSpPr>
              <a:xfrm>
                <a:off x="359348" y="5519812"/>
                <a:ext cx="6088219" cy="1044406"/>
                <a:chOff x="359348" y="5519812"/>
                <a:chExt cx="6088219" cy="1044406"/>
              </a:xfrm>
            </p:grpSpPr>
            <p:pic>
              <p:nvPicPr>
                <p:cNvPr id="16" name="Picture 15">
                  <a:extLst>
                    <a:ext uri="{FF2B5EF4-FFF2-40B4-BE49-F238E27FC236}">
                      <a16:creationId xmlns:a16="http://schemas.microsoft.com/office/drawing/2014/main" id="{37A5EE89-61C6-B8FC-70B6-707978AAE294}"/>
                    </a:ext>
                  </a:extLst>
                </p:cNvPr>
                <p:cNvPicPr>
                  <a:picLocks noChangeAspect="1"/>
                </p:cNvPicPr>
                <p:nvPr/>
              </p:nvPicPr>
              <p:blipFill>
                <a:blip r:embed="rId5"/>
                <a:stretch>
                  <a:fillRect/>
                </a:stretch>
              </p:blipFill>
              <p:spPr>
                <a:xfrm>
                  <a:off x="359348" y="5519812"/>
                  <a:ext cx="6088219" cy="699578"/>
                </a:xfrm>
                <a:prstGeom prst="rect">
                  <a:avLst/>
                </a:prstGeom>
              </p:spPr>
            </p:pic>
            <p:sp>
              <p:nvSpPr>
                <p:cNvPr id="37" name="TextBox 36">
                  <a:extLst>
                    <a:ext uri="{FF2B5EF4-FFF2-40B4-BE49-F238E27FC236}">
                      <a16:creationId xmlns:a16="http://schemas.microsoft.com/office/drawing/2014/main" id="{3AB43F78-C0CE-332C-9194-31D79385A7FA}"/>
                    </a:ext>
                  </a:extLst>
                </p:cNvPr>
                <p:cNvSpPr txBox="1"/>
                <p:nvPr/>
              </p:nvSpPr>
              <p:spPr>
                <a:xfrm>
                  <a:off x="530477" y="6194886"/>
                  <a:ext cx="5529466" cy="369332"/>
                </a:xfrm>
                <a:prstGeom prst="rect">
                  <a:avLst/>
                </a:prstGeom>
                <a:noFill/>
              </p:spPr>
              <p:txBody>
                <a:bodyPr wrap="square">
                  <a:spAutoFit/>
                </a:bodyPr>
                <a:lstStyle/>
                <a:p>
                  <a:r>
                    <a:rPr lang="en-GB" dirty="0">
                      <a:effectLst/>
                      <a:latin typeface="Times"/>
                    </a:rPr>
                    <a:t>The equivalence partitioning for the amount of money</a:t>
                  </a:r>
                </a:p>
              </p:txBody>
            </p:sp>
          </p:grpSp>
          <p:sp>
            <p:nvSpPr>
              <p:cNvPr id="12288" name="TextBox 12287">
                <a:extLst>
                  <a:ext uri="{FF2B5EF4-FFF2-40B4-BE49-F238E27FC236}">
                    <a16:creationId xmlns:a16="http://schemas.microsoft.com/office/drawing/2014/main" id="{2343B398-B1C0-6C76-10F0-BC5442575E5D}"/>
                  </a:ext>
                </a:extLst>
              </p:cNvPr>
              <p:cNvSpPr txBox="1"/>
              <p:nvPr/>
            </p:nvSpPr>
            <p:spPr>
              <a:xfrm>
                <a:off x="251100" y="5174984"/>
                <a:ext cx="6088219" cy="369332"/>
              </a:xfrm>
              <a:prstGeom prst="rect">
                <a:avLst/>
              </a:prstGeom>
              <a:noFill/>
            </p:spPr>
            <p:txBody>
              <a:bodyPr wrap="square">
                <a:spAutoFit/>
              </a:bodyPr>
              <a:lstStyle/>
              <a:p>
                <a:pPr algn="ctr"/>
                <a:r>
                  <a:rPr lang="en-GB" dirty="0">
                    <a:latin typeface="Times"/>
                  </a:rPr>
                  <a:t>A</a:t>
                </a:r>
                <a:r>
                  <a:rPr lang="en-GB" dirty="0">
                    <a:effectLst/>
                    <a:latin typeface="Times"/>
                  </a:rPr>
                  <a:t>mount of money as interest is calculated on a daily basis</a:t>
                </a:r>
              </a:p>
            </p:txBody>
          </p:sp>
        </p:grpSp>
      </p:grpSp>
      <p:grpSp>
        <p:nvGrpSpPr>
          <p:cNvPr id="12294" name="Group 12293">
            <a:extLst>
              <a:ext uri="{FF2B5EF4-FFF2-40B4-BE49-F238E27FC236}">
                <a16:creationId xmlns:a16="http://schemas.microsoft.com/office/drawing/2014/main" id="{7F7FFF66-B7BE-E4BC-B4C3-A813124600BF}"/>
              </a:ext>
            </a:extLst>
          </p:cNvPr>
          <p:cNvGrpSpPr/>
          <p:nvPr/>
        </p:nvGrpSpPr>
        <p:grpSpPr>
          <a:xfrm>
            <a:off x="5847909" y="4489117"/>
            <a:ext cx="5684250" cy="2065969"/>
            <a:chOff x="5847909" y="4489117"/>
            <a:chExt cx="5684250" cy="2065969"/>
          </a:xfrm>
        </p:grpSpPr>
        <p:sp>
          <p:nvSpPr>
            <p:cNvPr id="52" name="Right Brace 51">
              <a:extLst>
                <a:ext uri="{FF2B5EF4-FFF2-40B4-BE49-F238E27FC236}">
                  <a16:creationId xmlns:a16="http://schemas.microsoft.com/office/drawing/2014/main" id="{9281204A-7EE1-E9A8-F0C1-BBFF29E650BC}"/>
                </a:ext>
              </a:extLst>
            </p:cNvPr>
            <p:cNvSpPr/>
            <p:nvPr/>
          </p:nvSpPr>
          <p:spPr>
            <a:xfrm>
              <a:off x="5847909" y="4489117"/>
              <a:ext cx="145773" cy="369332"/>
            </a:xfrm>
            <a:prstGeom prst="rightBrace">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BE"/>
            </a:p>
          </p:txBody>
        </p:sp>
        <p:cxnSp>
          <p:nvCxnSpPr>
            <p:cNvPr id="58" name="Straight Arrow Connector 57">
              <a:extLst>
                <a:ext uri="{FF2B5EF4-FFF2-40B4-BE49-F238E27FC236}">
                  <a16:creationId xmlns:a16="http://schemas.microsoft.com/office/drawing/2014/main" id="{CF1B88E3-87DD-7B15-13BE-D6BE326CE783}"/>
                </a:ext>
              </a:extLst>
            </p:cNvPr>
            <p:cNvCxnSpPr>
              <a:cxnSpLocks/>
            </p:cNvCxnSpPr>
            <p:nvPr/>
          </p:nvCxnSpPr>
          <p:spPr>
            <a:xfrm flipH="1">
              <a:off x="6059943" y="4489117"/>
              <a:ext cx="3594830" cy="184666"/>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12292" name="Group 12291">
              <a:extLst>
                <a:ext uri="{FF2B5EF4-FFF2-40B4-BE49-F238E27FC236}">
                  <a16:creationId xmlns:a16="http://schemas.microsoft.com/office/drawing/2014/main" id="{11B3754B-CA72-7B81-7EAD-F6D435DB6FAF}"/>
                </a:ext>
              </a:extLst>
            </p:cNvPr>
            <p:cNvGrpSpPr/>
            <p:nvPr/>
          </p:nvGrpSpPr>
          <p:grpSpPr>
            <a:xfrm>
              <a:off x="6753344" y="5140599"/>
              <a:ext cx="4778815" cy="1414487"/>
              <a:chOff x="6753344" y="5140599"/>
              <a:chExt cx="4778815" cy="1414487"/>
            </a:xfrm>
          </p:grpSpPr>
          <p:grpSp>
            <p:nvGrpSpPr>
              <p:cNvPr id="62" name="Group 61">
                <a:extLst>
                  <a:ext uri="{FF2B5EF4-FFF2-40B4-BE49-F238E27FC236}">
                    <a16:creationId xmlns:a16="http://schemas.microsoft.com/office/drawing/2014/main" id="{82434698-04CC-7F61-B7B1-A36250327445}"/>
                  </a:ext>
                </a:extLst>
              </p:cNvPr>
              <p:cNvGrpSpPr/>
              <p:nvPr/>
            </p:nvGrpSpPr>
            <p:grpSpPr>
              <a:xfrm>
                <a:off x="6753344" y="5519813"/>
                <a:ext cx="4689616" cy="1035273"/>
                <a:chOff x="6753344" y="5519813"/>
                <a:chExt cx="4689616" cy="1035273"/>
              </a:xfrm>
            </p:grpSpPr>
            <p:pic>
              <p:nvPicPr>
                <p:cNvPr id="29" name="Picture 28" descr="Schematic&#10;&#10;Description automatically generated with low confidence">
                  <a:extLst>
                    <a:ext uri="{FF2B5EF4-FFF2-40B4-BE49-F238E27FC236}">
                      <a16:creationId xmlns:a16="http://schemas.microsoft.com/office/drawing/2014/main" id="{FAB365F6-A9E9-4E73-803F-AFEC6F99EB4F}"/>
                    </a:ext>
                  </a:extLst>
                </p:cNvPr>
                <p:cNvPicPr>
                  <a:picLocks noChangeAspect="1"/>
                </p:cNvPicPr>
                <p:nvPr/>
              </p:nvPicPr>
              <p:blipFill>
                <a:blip r:embed="rId6"/>
                <a:stretch>
                  <a:fillRect/>
                </a:stretch>
              </p:blipFill>
              <p:spPr>
                <a:xfrm>
                  <a:off x="7199300" y="5519813"/>
                  <a:ext cx="3797704" cy="699577"/>
                </a:xfrm>
                <a:prstGeom prst="rect">
                  <a:avLst/>
                </a:prstGeom>
              </p:spPr>
            </p:pic>
            <p:sp>
              <p:nvSpPr>
                <p:cNvPr id="46" name="TextBox 45">
                  <a:extLst>
                    <a:ext uri="{FF2B5EF4-FFF2-40B4-BE49-F238E27FC236}">
                      <a16:creationId xmlns:a16="http://schemas.microsoft.com/office/drawing/2014/main" id="{85465913-129E-7496-E3DE-92B60A2840E8}"/>
                    </a:ext>
                  </a:extLst>
                </p:cNvPr>
                <p:cNvSpPr txBox="1"/>
                <p:nvPr/>
              </p:nvSpPr>
              <p:spPr>
                <a:xfrm>
                  <a:off x="6753344" y="6185754"/>
                  <a:ext cx="4689616" cy="369332"/>
                </a:xfrm>
                <a:prstGeom prst="rect">
                  <a:avLst/>
                </a:prstGeom>
                <a:noFill/>
              </p:spPr>
              <p:txBody>
                <a:bodyPr wrap="square">
                  <a:spAutoFit/>
                </a:bodyPr>
                <a:lstStyle/>
                <a:p>
                  <a:r>
                    <a:rPr lang="en-GB" dirty="0">
                      <a:effectLst/>
                      <a:latin typeface="Times"/>
                    </a:rPr>
                    <a:t>The equivalence partitioning for number of days</a:t>
                  </a:r>
                </a:p>
              </p:txBody>
            </p:sp>
          </p:grpSp>
          <p:sp>
            <p:nvSpPr>
              <p:cNvPr id="12290" name="TextBox 12289">
                <a:extLst>
                  <a:ext uri="{FF2B5EF4-FFF2-40B4-BE49-F238E27FC236}">
                    <a16:creationId xmlns:a16="http://schemas.microsoft.com/office/drawing/2014/main" id="{AC2ACA4A-F02C-ADBD-DD80-58DD28E0B29E}"/>
                  </a:ext>
                </a:extLst>
              </p:cNvPr>
              <p:cNvSpPr txBox="1"/>
              <p:nvPr/>
            </p:nvSpPr>
            <p:spPr>
              <a:xfrm>
                <a:off x="6842543" y="5140599"/>
                <a:ext cx="4689616" cy="369332"/>
              </a:xfrm>
              <a:prstGeom prst="rect">
                <a:avLst/>
              </a:prstGeom>
              <a:noFill/>
            </p:spPr>
            <p:txBody>
              <a:bodyPr wrap="square">
                <a:spAutoFit/>
              </a:bodyPr>
              <a:lstStyle/>
              <a:p>
                <a:r>
                  <a:rPr lang="en-GB" dirty="0">
                    <a:effectLst/>
                    <a:latin typeface="Times"/>
                  </a:rPr>
                  <a:t>number of days for which this amount is valid</a:t>
                </a:r>
              </a:p>
            </p:txBody>
          </p:sp>
        </p:grpSp>
      </p:grpSp>
      <p:cxnSp>
        <p:nvCxnSpPr>
          <p:cNvPr id="12297" name="Straight Connector 12296">
            <a:extLst>
              <a:ext uri="{FF2B5EF4-FFF2-40B4-BE49-F238E27FC236}">
                <a16:creationId xmlns:a16="http://schemas.microsoft.com/office/drawing/2014/main" id="{487DD347-FE7B-3FC9-E7E7-933335814685}"/>
              </a:ext>
            </a:extLst>
          </p:cNvPr>
          <p:cNvCxnSpPr>
            <a:cxnSpLocks/>
          </p:cNvCxnSpPr>
          <p:nvPr/>
        </p:nvCxnSpPr>
        <p:spPr>
          <a:xfrm>
            <a:off x="4612856" y="1633340"/>
            <a:ext cx="304529"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7927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dissolve">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dissolv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dissolve">
                                      <p:cBhvr>
                                        <p:cTn id="22" dur="500"/>
                                        <p:tgtEl>
                                          <p:spTgt spid="5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2293"/>
                                        </p:tgtEl>
                                        <p:attrNameLst>
                                          <p:attrName>style.visibility</p:attrName>
                                        </p:attrNameLst>
                                      </p:cBhvr>
                                      <p:to>
                                        <p:strVal val="visible"/>
                                      </p:to>
                                    </p:set>
                                    <p:animEffect transition="in" filter="dissolve">
                                      <p:cBhvr>
                                        <p:cTn id="27" dur="500"/>
                                        <p:tgtEl>
                                          <p:spTgt spid="1229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2294"/>
                                        </p:tgtEl>
                                        <p:attrNameLst>
                                          <p:attrName>style.visibility</p:attrName>
                                        </p:attrNameLst>
                                      </p:cBhvr>
                                      <p:to>
                                        <p:strVal val="visible"/>
                                      </p:to>
                                    </p:set>
                                    <p:animEffect transition="in" filter="dissolve">
                                      <p:cBhvr>
                                        <p:cTn id="32" dur="500"/>
                                        <p:tgtEl>
                                          <p:spTgt spid="12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54571C7-91D3-4BC6-EDAE-FBD5CD09887E}"/>
              </a:ext>
            </a:extLst>
          </p:cNvPr>
          <p:cNvSpPr txBox="1">
            <a:spLocks/>
          </p:cNvSpPr>
          <p:nvPr/>
        </p:nvSpPr>
        <p:spPr>
          <a:xfrm>
            <a:off x="311668" y="0"/>
            <a:ext cx="1132374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dirty="0">
                <a:latin typeface="Helvetica" pitchFamily="2" charset="0"/>
              </a:rPr>
              <a:t>Rules for Good Unit Tests </a:t>
            </a:r>
            <a:r>
              <a:rPr lang="en-GB" sz="2800" i="1" dirty="0">
                <a:latin typeface="Helvetica" pitchFamily="2" charset="0"/>
              </a:rPr>
              <a:t>– </a:t>
            </a:r>
            <a:r>
              <a:rPr lang="en-GB" sz="2800" dirty="0">
                <a:solidFill>
                  <a:srgbClr val="C00000"/>
                </a:solidFill>
                <a:latin typeface="Helvetica" pitchFamily="2" charset="0"/>
              </a:rPr>
              <a:t>Tests Input Data</a:t>
            </a:r>
          </a:p>
        </p:txBody>
      </p:sp>
      <p:pic>
        <p:nvPicPr>
          <p:cNvPr id="17" name="Picture 16">
            <a:extLst>
              <a:ext uri="{FF2B5EF4-FFF2-40B4-BE49-F238E27FC236}">
                <a16:creationId xmlns:a16="http://schemas.microsoft.com/office/drawing/2014/main" id="{F821227E-2326-A448-D13C-C64ABD1C0EC2}"/>
              </a:ext>
            </a:extLst>
          </p:cNvPr>
          <p:cNvPicPr>
            <a:picLocks noChangeAspect="1"/>
          </p:cNvPicPr>
          <p:nvPr/>
        </p:nvPicPr>
        <p:blipFill>
          <a:blip r:embed="rId3"/>
          <a:stretch>
            <a:fillRect/>
          </a:stretch>
        </p:blipFill>
        <p:spPr>
          <a:xfrm>
            <a:off x="2512157" y="2337407"/>
            <a:ext cx="5630431" cy="608165"/>
          </a:xfrm>
          <a:prstGeom prst="rect">
            <a:avLst/>
          </a:prstGeom>
          <a:ln w="28575">
            <a:solidFill>
              <a:srgbClr val="134C13"/>
            </a:solidFill>
          </a:ln>
        </p:spPr>
      </p:pic>
      <p:grpSp>
        <p:nvGrpSpPr>
          <p:cNvPr id="43" name="Group 42">
            <a:extLst>
              <a:ext uri="{FF2B5EF4-FFF2-40B4-BE49-F238E27FC236}">
                <a16:creationId xmlns:a16="http://schemas.microsoft.com/office/drawing/2014/main" id="{F499022A-2A1F-2834-39B4-FE5A39924485}"/>
              </a:ext>
            </a:extLst>
          </p:cNvPr>
          <p:cNvGrpSpPr/>
          <p:nvPr/>
        </p:nvGrpSpPr>
        <p:grpSpPr>
          <a:xfrm>
            <a:off x="1021956" y="3173947"/>
            <a:ext cx="6088219" cy="1318955"/>
            <a:chOff x="1021956" y="3173947"/>
            <a:chExt cx="6088219" cy="1318955"/>
          </a:xfrm>
        </p:grpSpPr>
        <p:pic>
          <p:nvPicPr>
            <p:cNvPr id="18" name="Picture 17">
              <a:extLst>
                <a:ext uri="{FF2B5EF4-FFF2-40B4-BE49-F238E27FC236}">
                  <a16:creationId xmlns:a16="http://schemas.microsoft.com/office/drawing/2014/main" id="{3DFC5B10-2392-6E0A-DCAF-A38989FAD782}"/>
                </a:ext>
              </a:extLst>
            </p:cNvPr>
            <p:cNvPicPr>
              <a:picLocks noChangeAspect="1"/>
            </p:cNvPicPr>
            <p:nvPr/>
          </p:nvPicPr>
          <p:blipFill>
            <a:blip r:embed="rId4"/>
            <a:stretch>
              <a:fillRect/>
            </a:stretch>
          </p:blipFill>
          <p:spPr>
            <a:xfrm>
              <a:off x="1021956" y="3531986"/>
              <a:ext cx="6088219" cy="699578"/>
            </a:xfrm>
            <a:prstGeom prst="rect">
              <a:avLst/>
            </a:prstGeom>
          </p:spPr>
        </p:pic>
        <p:grpSp>
          <p:nvGrpSpPr>
            <p:cNvPr id="24" name="Group 23">
              <a:extLst>
                <a:ext uri="{FF2B5EF4-FFF2-40B4-BE49-F238E27FC236}">
                  <a16:creationId xmlns:a16="http://schemas.microsoft.com/office/drawing/2014/main" id="{6CAC8611-3807-D459-E758-91D1E30E48AE}"/>
                </a:ext>
              </a:extLst>
            </p:cNvPr>
            <p:cNvGrpSpPr/>
            <p:nvPr/>
          </p:nvGrpSpPr>
          <p:grpSpPr>
            <a:xfrm>
              <a:off x="3527532" y="3173947"/>
              <a:ext cx="969817" cy="1318955"/>
              <a:chOff x="3527532" y="3704034"/>
              <a:chExt cx="969817" cy="1318955"/>
            </a:xfrm>
          </p:grpSpPr>
          <p:pic>
            <p:nvPicPr>
              <p:cNvPr id="20" name="Picture 4" descr="Swap - Free business icons">
                <a:extLst>
                  <a:ext uri="{FF2B5EF4-FFF2-40B4-BE49-F238E27FC236}">
                    <a16:creationId xmlns:a16="http://schemas.microsoft.com/office/drawing/2014/main" id="{75D0E05B-B69D-39EC-4169-70F7D7B5A5F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5009" r="15033" b="74568"/>
              <a:stretch/>
            </p:blipFill>
            <p:spPr bwMode="auto">
              <a:xfrm>
                <a:off x="3587167" y="3704034"/>
                <a:ext cx="910182" cy="33088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Swap - Free business icons">
                <a:extLst>
                  <a:ext uri="{FF2B5EF4-FFF2-40B4-BE49-F238E27FC236}">
                    <a16:creationId xmlns:a16="http://schemas.microsoft.com/office/drawing/2014/main" id="{6581F6A6-774E-FC76-1F42-F751FF01753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5009" r="15033" b="74568"/>
              <a:stretch/>
            </p:blipFill>
            <p:spPr bwMode="auto">
              <a:xfrm rot="10800000">
                <a:off x="3527532" y="4692103"/>
                <a:ext cx="910182" cy="330886"/>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44" name="Group 43">
            <a:extLst>
              <a:ext uri="{FF2B5EF4-FFF2-40B4-BE49-F238E27FC236}">
                <a16:creationId xmlns:a16="http://schemas.microsoft.com/office/drawing/2014/main" id="{471ABA7E-26FF-55C9-FDEF-1842C6A330C0}"/>
              </a:ext>
            </a:extLst>
          </p:cNvPr>
          <p:cNvGrpSpPr/>
          <p:nvPr/>
        </p:nvGrpSpPr>
        <p:grpSpPr>
          <a:xfrm>
            <a:off x="7372340" y="3243495"/>
            <a:ext cx="3797704" cy="1318955"/>
            <a:chOff x="7372340" y="3243495"/>
            <a:chExt cx="3797704" cy="1318955"/>
          </a:xfrm>
        </p:grpSpPr>
        <p:pic>
          <p:nvPicPr>
            <p:cNvPr id="19" name="Picture 18" descr="Schematic&#10;&#10;Description automatically generated with low confidence">
              <a:extLst>
                <a:ext uri="{FF2B5EF4-FFF2-40B4-BE49-F238E27FC236}">
                  <a16:creationId xmlns:a16="http://schemas.microsoft.com/office/drawing/2014/main" id="{9E6A3A37-BD9D-B2F9-92C0-B0B39B1A5913}"/>
                </a:ext>
              </a:extLst>
            </p:cNvPr>
            <p:cNvPicPr>
              <a:picLocks noChangeAspect="1"/>
            </p:cNvPicPr>
            <p:nvPr/>
          </p:nvPicPr>
          <p:blipFill>
            <a:blip r:embed="rId6"/>
            <a:stretch>
              <a:fillRect/>
            </a:stretch>
          </p:blipFill>
          <p:spPr>
            <a:xfrm>
              <a:off x="7372340" y="3531987"/>
              <a:ext cx="3797704" cy="699577"/>
            </a:xfrm>
            <a:prstGeom prst="rect">
              <a:avLst/>
            </a:prstGeom>
          </p:spPr>
        </p:pic>
        <p:grpSp>
          <p:nvGrpSpPr>
            <p:cNvPr id="25" name="Group 24">
              <a:extLst>
                <a:ext uri="{FF2B5EF4-FFF2-40B4-BE49-F238E27FC236}">
                  <a16:creationId xmlns:a16="http://schemas.microsoft.com/office/drawing/2014/main" id="{F5E3BF36-3677-993A-F424-352A4E883370}"/>
                </a:ext>
              </a:extLst>
            </p:cNvPr>
            <p:cNvGrpSpPr/>
            <p:nvPr/>
          </p:nvGrpSpPr>
          <p:grpSpPr>
            <a:xfrm>
              <a:off x="8780447" y="3243495"/>
              <a:ext cx="969817" cy="1318955"/>
              <a:chOff x="8780447" y="3773582"/>
              <a:chExt cx="969817" cy="1318955"/>
            </a:xfrm>
          </p:grpSpPr>
          <p:pic>
            <p:nvPicPr>
              <p:cNvPr id="22" name="Picture 4" descr="Swap - Free business icons">
                <a:extLst>
                  <a:ext uri="{FF2B5EF4-FFF2-40B4-BE49-F238E27FC236}">
                    <a16:creationId xmlns:a16="http://schemas.microsoft.com/office/drawing/2014/main" id="{0601E5EE-0D6E-1472-A311-7DF131F6EA0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5009" r="15033" b="74568"/>
              <a:stretch/>
            </p:blipFill>
            <p:spPr bwMode="auto">
              <a:xfrm>
                <a:off x="8840082" y="3773582"/>
                <a:ext cx="910182" cy="33088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Swap - Free business icons">
                <a:extLst>
                  <a:ext uri="{FF2B5EF4-FFF2-40B4-BE49-F238E27FC236}">
                    <a16:creationId xmlns:a16="http://schemas.microsoft.com/office/drawing/2014/main" id="{9F315FDC-148E-F798-2CBF-228B47A6366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5009" r="15033" b="74568"/>
              <a:stretch/>
            </p:blipFill>
            <p:spPr bwMode="auto">
              <a:xfrm rot="10800000">
                <a:off x="8780447" y="4761651"/>
                <a:ext cx="910182" cy="330886"/>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36" name="Group 35">
            <a:extLst>
              <a:ext uri="{FF2B5EF4-FFF2-40B4-BE49-F238E27FC236}">
                <a16:creationId xmlns:a16="http://schemas.microsoft.com/office/drawing/2014/main" id="{B5F3A13E-DA65-5586-EC33-06B8E2AD1F04}"/>
              </a:ext>
            </a:extLst>
          </p:cNvPr>
          <p:cNvGrpSpPr/>
          <p:nvPr/>
        </p:nvGrpSpPr>
        <p:grpSpPr>
          <a:xfrm>
            <a:off x="560005" y="4580412"/>
            <a:ext cx="7138291" cy="2197805"/>
            <a:chOff x="560005" y="4580412"/>
            <a:chExt cx="7138291" cy="2197805"/>
          </a:xfrm>
        </p:grpSpPr>
        <p:pic>
          <p:nvPicPr>
            <p:cNvPr id="27" name="Picture 26" descr="Diagram&#10;&#10;Description automatically generated">
              <a:extLst>
                <a:ext uri="{FF2B5EF4-FFF2-40B4-BE49-F238E27FC236}">
                  <a16:creationId xmlns:a16="http://schemas.microsoft.com/office/drawing/2014/main" id="{A8DD579A-047B-A871-4D7F-CA9B786E1C84}"/>
                </a:ext>
              </a:extLst>
            </p:cNvPr>
            <p:cNvPicPr>
              <a:picLocks noChangeAspect="1"/>
            </p:cNvPicPr>
            <p:nvPr/>
          </p:nvPicPr>
          <p:blipFill>
            <a:blip r:embed="rId7"/>
            <a:stretch>
              <a:fillRect/>
            </a:stretch>
          </p:blipFill>
          <p:spPr>
            <a:xfrm>
              <a:off x="1197181" y="4580412"/>
              <a:ext cx="6249211" cy="1606380"/>
            </a:xfrm>
            <a:prstGeom prst="rect">
              <a:avLst/>
            </a:prstGeom>
          </p:spPr>
        </p:pic>
        <p:sp>
          <p:nvSpPr>
            <p:cNvPr id="30" name="TextBox 29">
              <a:extLst>
                <a:ext uri="{FF2B5EF4-FFF2-40B4-BE49-F238E27FC236}">
                  <a16:creationId xmlns:a16="http://schemas.microsoft.com/office/drawing/2014/main" id="{E1D018C1-9A7D-07E5-C1E9-41FB7CB6E9AA}"/>
                </a:ext>
              </a:extLst>
            </p:cNvPr>
            <p:cNvSpPr txBox="1"/>
            <p:nvPr/>
          </p:nvSpPr>
          <p:spPr>
            <a:xfrm>
              <a:off x="560005" y="6193442"/>
              <a:ext cx="7138291" cy="584775"/>
            </a:xfrm>
            <a:prstGeom prst="rect">
              <a:avLst/>
            </a:prstGeom>
            <a:noFill/>
            <a:ln w="28575">
              <a:solidFill>
                <a:srgbClr val="0C00FF"/>
              </a:solidFill>
            </a:ln>
          </p:spPr>
          <p:txBody>
            <a:bodyPr wrap="square">
              <a:spAutoFit/>
            </a:bodyPr>
            <a:lstStyle/>
            <a:p>
              <a:pPr marL="285750" indent="-285750">
                <a:buFont typeface="Arial" panose="020B0604020202020204" pitchFamily="34" charset="0"/>
                <a:buChar char="•"/>
              </a:pPr>
              <a:r>
                <a:rPr lang="en-BE" sz="1600" dirty="0"/>
                <a:t>The input parameters derived from a boundary value analysis</a:t>
              </a:r>
            </a:p>
            <a:p>
              <a:pPr marL="285750" indent="-285750">
                <a:buFont typeface="Arial" panose="020B0604020202020204" pitchFamily="34" charset="0"/>
                <a:buChar char="•"/>
              </a:pPr>
              <a:r>
                <a:rPr lang="en-GB" sz="1600" dirty="0"/>
                <a:t>The boundary values are determined and tested for each equivalence partition</a:t>
              </a:r>
              <a:endParaRPr lang="en-BE" sz="1600" dirty="0"/>
            </a:p>
          </p:txBody>
        </p:sp>
      </p:grpSp>
      <p:grpSp>
        <p:nvGrpSpPr>
          <p:cNvPr id="38" name="Group 37">
            <a:extLst>
              <a:ext uri="{FF2B5EF4-FFF2-40B4-BE49-F238E27FC236}">
                <a16:creationId xmlns:a16="http://schemas.microsoft.com/office/drawing/2014/main" id="{1CA37CC2-6F6F-FC6E-2D23-FBD066E74E3C}"/>
              </a:ext>
            </a:extLst>
          </p:cNvPr>
          <p:cNvGrpSpPr/>
          <p:nvPr/>
        </p:nvGrpSpPr>
        <p:grpSpPr>
          <a:xfrm>
            <a:off x="4066065" y="1108936"/>
            <a:ext cx="3224483" cy="1171154"/>
            <a:chOff x="7701539" y="5521963"/>
            <a:chExt cx="3224483" cy="1171154"/>
          </a:xfrm>
        </p:grpSpPr>
        <p:pic>
          <p:nvPicPr>
            <p:cNvPr id="39" name="Picture 26" descr="Guide To 5 Test Case Design Techniques With Examples - Lotus QA - Leading  IT Outsourcing Company In Vietnam">
              <a:extLst>
                <a:ext uri="{FF2B5EF4-FFF2-40B4-BE49-F238E27FC236}">
                  <a16:creationId xmlns:a16="http://schemas.microsoft.com/office/drawing/2014/main" id="{FDDED8F7-3315-19D6-2FC1-8E46080AA170}"/>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4341" t="1" r="12460" b="2453"/>
            <a:stretch/>
          </p:blipFill>
          <p:spPr bwMode="auto">
            <a:xfrm>
              <a:off x="7701539" y="5712776"/>
              <a:ext cx="3224483" cy="980341"/>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a:extLst>
                <a:ext uri="{FF2B5EF4-FFF2-40B4-BE49-F238E27FC236}">
                  <a16:creationId xmlns:a16="http://schemas.microsoft.com/office/drawing/2014/main" id="{7545B39C-18EC-B136-566E-B33691ECCEAB}"/>
                </a:ext>
              </a:extLst>
            </p:cNvPr>
            <p:cNvSpPr txBox="1"/>
            <p:nvPr/>
          </p:nvSpPr>
          <p:spPr>
            <a:xfrm>
              <a:off x="8256104" y="5521963"/>
              <a:ext cx="2014331" cy="307777"/>
            </a:xfrm>
            <a:prstGeom prst="rect">
              <a:avLst/>
            </a:prstGeom>
            <a:noFill/>
          </p:spPr>
          <p:txBody>
            <a:bodyPr wrap="square" rtlCol="0">
              <a:spAutoFit/>
            </a:bodyPr>
            <a:lstStyle/>
            <a:p>
              <a:r>
                <a:rPr lang="en-BE" sz="1400" dirty="0"/>
                <a:t>Boundary Value Analysis</a:t>
              </a:r>
            </a:p>
          </p:txBody>
        </p:sp>
      </p:grpSp>
      <p:grpSp>
        <p:nvGrpSpPr>
          <p:cNvPr id="57" name="Group 56">
            <a:extLst>
              <a:ext uri="{FF2B5EF4-FFF2-40B4-BE49-F238E27FC236}">
                <a16:creationId xmlns:a16="http://schemas.microsoft.com/office/drawing/2014/main" id="{AB1B62E2-1ED1-59A4-A908-4C9C37C40ED9}"/>
              </a:ext>
            </a:extLst>
          </p:cNvPr>
          <p:cNvGrpSpPr/>
          <p:nvPr/>
        </p:nvGrpSpPr>
        <p:grpSpPr>
          <a:xfrm>
            <a:off x="10048991" y="2244108"/>
            <a:ext cx="1586417" cy="1287877"/>
            <a:chOff x="10048991" y="2244108"/>
            <a:chExt cx="1586417" cy="1287877"/>
          </a:xfrm>
        </p:grpSpPr>
        <p:sp>
          <p:nvSpPr>
            <p:cNvPr id="45" name="TextBox 44">
              <a:extLst>
                <a:ext uri="{FF2B5EF4-FFF2-40B4-BE49-F238E27FC236}">
                  <a16:creationId xmlns:a16="http://schemas.microsoft.com/office/drawing/2014/main" id="{1A961859-EEDC-E193-4AEE-106149F5B49E}"/>
                </a:ext>
              </a:extLst>
            </p:cNvPr>
            <p:cNvSpPr txBox="1"/>
            <p:nvPr/>
          </p:nvSpPr>
          <p:spPr>
            <a:xfrm>
              <a:off x="10048991" y="2244108"/>
              <a:ext cx="1586417" cy="369332"/>
            </a:xfrm>
            <a:prstGeom prst="rect">
              <a:avLst/>
            </a:prstGeom>
            <a:noFill/>
            <a:ln w="38100">
              <a:solidFill>
                <a:srgbClr val="C00000"/>
              </a:solidFill>
            </a:ln>
          </p:spPr>
          <p:txBody>
            <a:bodyPr wrap="square" rtlCol="0">
              <a:spAutoFit/>
            </a:bodyPr>
            <a:lstStyle/>
            <a:p>
              <a:r>
                <a:rPr lang="en-GB" dirty="0"/>
                <a:t>E</a:t>
              </a:r>
              <a:r>
                <a:rPr lang="en-BE" dirty="0"/>
                <a:t>xtreme value</a:t>
              </a:r>
            </a:p>
          </p:txBody>
        </p:sp>
        <p:cxnSp>
          <p:nvCxnSpPr>
            <p:cNvPr id="49" name="Straight Arrow Connector 48">
              <a:extLst>
                <a:ext uri="{FF2B5EF4-FFF2-40B4-BE49-F238E27FC236}">
                  <a16:creationId xmlns:a16="http://schemas.microsoft.com/office/drawing/2014/main" id="{2FF626B9-5D1A-E1FD-C078-F95E79E6CD18}"/>
                </a:ext>
              </a:extLst>
            </p:cNvPr>
            <p:cNvCxnSpPr>
              <a:cxnSpLocks/>
              <a:stCxn id="45" idx="2"/>
            </p:cNvCxnSpPr>
            <p:nvPr/>
          </p:nvCxnSpPr>
          <p:spPr>
            <a:xfrm>
              <a:off x="10842200" y="2613440"/>
              <a:ext cx="170357" cy="918545"/>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33B25730-C291-29A8-04CF-6C92DFFE20B8}"/>
              </a:ext>
            </a:extLst>
          </p:cNvPr>
          <p:cNvGrpSpPr/>
          <p:nvPr/>
        </p:nvGrpSpPr>
        <p:grpSpPr>
          <a:xfrm>
            <a:off x="8030115" y="4702986"/>
            <a:ext cx="4037752" cy="2084699"/>
            <a:chOff x="8030115" y="4702986"/>
            <a:chExt cx="4037752" cy="2084699"/>
          </a:xfrm>
        </p:grpSpPr>
        <p:grpSp>
          <p:nvGrpSpPr>
            <p:cNvPr id="59" name="Group 58">
              <a:extLst>
                <a:ext uri="{FF2B5EF4-FFF2-40B4-BE49-F238E27FC236}">
                  <a16:creationId xmlns:a16="http://schemas.microsoft.com/office/drawing/2014/main" id="{16562230-0FCC-758F-975A-C356EFCF0265}"/>
                </a:ext>
              </a:extLst>
            </p:cNvPr>
            <p:cNvGrpSpPr/>
            <p:nvPr/>
          </p:nvGrpSpPr>
          <p:grpSpPr>
            <a:xfrm>
              <a:off x="8030115" y="4702986"/>
              <a:ext cx="4037752" cy="1943260"/>
              <a:chOff x="7966547" y="4756983"/>
              <a:chExt cx="4037752" cy="1943260"/>
            </a:xfrm>
          </p:grpSpPr>
          <p:pic>
            <p:nvPicPr>
              <p:cNvPr id="31" name="Picture 4" descr="Definition of a test case – Bartek Rohard Warszawski">
                <a:extLst>
                  <a:ext uri="{FF2B5EF4-FFF2-40B4-BE49-F238E27FC236}">
                    <a16:creationId xmlns:a16="http://schemas.microsoft.com/office/drawing/2014/main" id="{88873B56-8EF9-37A7-B181-7D3FA994724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20660404">
                <a:off x="10617946" y="5118852"/>
                <a:ext cx="1386353" cy="1581391"/>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8" descr="hand drawn Growing bar graph icon in black on a white background. doodle  style Vector illustration 4473584 Vector Art at Vecteezy">
                <a:extLst>
                  <a:ext uri="{FF2B5EF4-FFF2-40B4-BE49-F238E27FC236}">
                    <a16:creationId xmlns:a16="http://schemas.microsoft.com/office/drawing/2014/main" id="{9AD8C65E-9260-9A6C-0C1D-B16178690266}"/>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3720" t="22807" r="20049" b="22807"/>
              <a:stretch/>
            </p:blipFill>
            <p:spPr bwMode="auto">
              <a:xfrm>
                <a:off x="9290168" y="5184336"/>
                <a:ext cx="1431234" cy="1384253"/>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8D6901D0-68E3-4B4A-C37D-6E2D1CB48CD8}"/>
                  </a:ext>
                </a:extLst>
              </p:cNvPr>
              <p:cNvSpPr txBox="1"/>
              <p:nvPr/>
            </p:nvSpPr>
            <p:spPr>
              <a:xfrm>
                <a:off x="9647976" y="4756983"/>
                <a:ext cx="2332383" cy="400110"/>
              </a:xfrm>
              <a:prstGeom prst="rect">
                <a:avLst/>
              </a:prstGeom>
              <a:noFill/>
            </p:spPr>
            <p:txBody>
              <a:bodyPr wrap="square" rtlCol="0">
                <a:spAutoFit/>
              </a:bodyPr>
              <a:lstStyle/>
              <a:p>
                <a:r>
                  <a:rPr lang="en-BE" sz="2000" dirty="0"/>
                  <a:t>High Test Coverage</a:t>
                </a:r>
              </a:p>
            </p:txBody>
          </p:sp>
          <p:grpSp>
            <p:nvGrpSpPr>
              <p:cNvPr id="35" name="Group 34">
                <a:extLst>
                  <a:ext uri="{FF2B5EF4-FFF2-40B4-BE49-F238E27FC236}">
                    <a16:creationId xmlns:a16="http://schemas.microsoft.com/office/drawing/2014/main" id="{5B818DC6-F132-6B23-ED71-5E20D0C0BB94}"/>
                  </a:ext>
                </a:extLst>
              </p:cNvPr>
              <p:cNvGrpSpPr/>
              <p:nvPr/>
            </p:nvGrpSpPr>
            <p:grpSpPr>
              <a:xfrm>
                <a:off x="7966547" y="5488324"/>
                <a:ext cx="1013688" cy="937344"/>
                <a:chOff x="8064839" y="5303658"/>
                <a:chExt cx="1013688" cy="937344"/>
              </a:xfrm>
            </p:grpSpPr>
            <p:pic>
              <p:nvPicPr>
                <p:cNvPr id="15366" name="Picture 6" descr="Easy To Use icon PNG and SVG Vector Free Download">
                  <a:extLst>
                    <a:ext uri="{FF2B5EF4-FFF2-40B4-BE49-F238E27FC236}">
                      <a16:creationId xmlns:a16="http://schemas.microsoft.com/office/drawing/2014/main" id="{EE69120F-4F04-5070-7C25-3667A2D8877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337799" y="5303658"/>
                  <a:ext cx="595936" cy="699577"/>
                </a:xfrm>
                <a:prstGeom prst="rect">
                  <a:avLst/>
                </a:prstGeom>
                <a:noFill/>
                <a:extLst>
                  <a:ext uri="{909E8E84-426E-40DD-AFC4-6F175D3DCCD1}">
                    <a14:hiddenFill xmlns:a14="http://schemas.microsoft.com/office/drawing/2010/main">
                      <a:solidFill>
                        <a:srgbClr val="FFFFFF"/>
                      </a:solidFill>
                    </a14:hiddenFill>
                  </a:ext>
                </a:extLst>
              </p:spPr>
            </p:pic>
            <p:sp>
              <p:nvSpPr>
                <p:cNvPr id="34" name="Right Arrow 33">
                  <a:extLst>
                    <a:ext uri="{FF2B5EF4-FFF2-40B4-BE49-F238E27FC236}">
                      <a16:creationId xmlns:a16="http://schemas.microsoft.com/office/drawing/2014/main" id="{40D22491-790A-8FDA-3985-47340DAC074A}"/>
                    </a:ext>
                  </a:extLst>
                </p:cNvPr>
                <p:cNvSpPr/>
                <p:nvPr/>
              </p:nvSpPr>
              <p:spPr>
                <a:xfrm>
                  <a:off x="8064839" y="6003235"/>
                  <a:ext cx="1013688" cy="237767"/>
                </a:xfrm>
                <a:prstGeom prst="rightArrow">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grpSp>
        </p:grpSp>
        <p:pic>
          <p:nvPicPr>
            <p:cNvPr id="2" name="Picture 24" descr="the new code – Slash Page Load Times With CSS Font Subsetting">
              <a:extLst>
                <a:ext uri="{FF2B5EF4-FFF2-40B4-BE49-F238E27FC236}">
                  <a16:creationId xmlns:a16="http://schemas.microsoft.com/office/drawing/2014/main" id="{972FF0DD-D2D0-9E7E-0D36-D167D477DBD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282332" y="6414580"/>
              <a:ext cx="498115" cy="37310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26577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dissolve">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dissolve">
                                      <p:cBhvr>
                                        <p:cTn id="17" dur="500"/>
                                        <p:tgtEl>
                                          <p:spTgt spid="4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dissolve">
                                      <p:cBhvr>
                                        <p:cTn id="22" dur="500"/>
                                        <p:tgtEl>
                                          <p:spTgt spid="5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dissolve">
                                      <p:cBhvr>
                                        <p:cTn id="27" dur="500"/>
                                        <p:tgtEl>
                                          <p:spTgt spid="36"/>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dissolve">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FC6C2-BC66-F3C3-5F0C-5DC5B1DFC7EB}"/>
              </a:ext>
            </a:extLst>
          </p:cNvPr>
          <p:cNvSpPr>
            <a:spLocks noGrp="1"/>
          </p:cNvSpPr>
          <p:nvPr>
            <p:ph type="title"/>
          </p:nvPr>
        </p:nvSpPr>
        <p:spPr/>
        <p:txBody>
          <a:bodyPr/>
          <a:lstStyle/>
          <a:p>
            <a:r>
              <a:rPr lang="en-GB" b="1" dirty="0"/>
              <a:t>Quality of a Test Suite</a:t>
            </a:r>
            <a:endParaRPr lang="en-BE" b="1" dirty="0"/>
          </a:p>
        </p:txBody>
      </p:sp>
      <p:sp>
        <p:nvSpPr>
          <p:cNvPr id="3" name="Content Placeholder 2">
            <a:extLst>
              <a:ext uri="{FF2B5EF4-FFF2-40B4-BE49-F238E27FC236}">
                <a16:creationId xmlns:a16="http://schemas.microsoft.com/office/drawing/2014/main" id="{3E383776-2658-8837-799F-07B0F5A0360F}"/>
              </a:ext>
            </a:extLst>
          </p:cNvPr>
          <p:cNvSpPr>
            <a:spLocks noGrp="1"/>
          </p:cNvSpPr>
          <p:nvPr>
            <p:ph idx="1"/>
          </p:nvPr>
        </p:nvSpPr>
        <p:spPr/>
        <p:txBody>
          <a:bodyPr/>
          <a:lstStyle/>
          <a:p>
            <a:r>
              <a:rPr lang="en-GB" dirty="0"/>
              <a:t>How do you know if your unit test cases are good enough? </a:t>
            </a:r>
          </a:p>
          <a:p>
            <a:r>
              <a:rPr lang="en-GB" dirty="0"/>
              <a:t>Are they really testing the application? </a:t>
            </a:r>
          </a:p>
          <a:p>
            <a:r>
              <a:rPr lang="en-GB" dirty="0"/>
              <a:t>When do we stop testing?</a:t>
            </a:r>
          </a:p>
          <a:p>
            <a:endParaRPr lang="en-GB" dirty="0"/>
          </a:p>
          <a:p>
            <a:pPr marL="0" indent="0">
              <a:buNone/>
            </a:pPr>
            <a:r>
              <a:rPr lang="en-GB" b="1" dirty="0"/>
              <a:t>Solution</a:t>
            </a:r>
            <a:r>
              <a:rPr lang="en-GB" dirty="0"/>
              <a:t>: Test Coverage!</a:t>
            </a:r>
            <a:endParaRPr lang="en-BE" dirty="0"/>
          </a:p>
        </p:txBody>
      </p:sp>
    </p:spTree>
    <p:extLst>
      <p:ext uri="{BB962C8B-B14F-4D97-AF65-F5344CB8AC3E}">
        <p14:creationId xmlns:p14="http://schemas.microsoft.com/office/powerpoint/2010/main" val="3692308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dissolv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F94B8-3011-C8C4-162A-9502576C158D}"/>
              </a:ext>
            </a:extLst>
          </p:cNvPr>
          <p:cNvSpPr>
            <a:spLocks noGrp="1"/>
          </p:cNvSpPr>
          <p:nvPr>
            <p:ph type="title"/>
          </p:nvPr>
        </p:nvSpPr>
        <p:spPr/>
        <p:txBody>
          <a:bodyPr/>
          <a:lstStyle/>
          <a:p>
            <a:r>
              <a:rPr lang="en-GB" b="1" dirty="0"/>
              <a:t>Test Coverage</a:t>
            </a:r>
            <a:endParaRPr lang="en-BE" b="1"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17075A9-D8CC-A5A6-5A20-A4D50BA8DEF5}"/>
                  </a:ext>
                </a:extLst>
              </p:cNvPr>
              <p:cNvSpPr>
                <a:spLocks noGrp="1"/>
              </p:cNvSpPr>
              <p:nvPr>
                <p:ph idx="1"/>
              </p:nvPr>
            </p:nvSpPr>
            <p:spPr/>
            <p:txBody>
              <a:bodyPr/>
              <a:lstStyle/>
              <a:p>
                <a:pPr marL="0" indent="0">
                  <a:buNone/>
                </a:pPr>
                <a:r>
                  <a:rPr lang="en-BE" sz="3200" dirty="0"/>
                  <a:t>Coverage = </a:t>
                </a:r>
                <a14:m>
                  <m:oMath xmlns:m="http://schemas.openxmlformats.org/officeDocument/2006/math">
                    <m:f>
                      <m:fPr>
                        <m:ctrlPr>
                          <a:rPr lang="en-BE" sz="3200" i="1" smtClean="0">
                            <a:latin typeface="Cambria Math" panose="02040503050406030204" pitchFamily="18" charset="0"/>
                          </a:rPr>
                        </m:ctrlPr>
                      </m:fPr>
                      <m:num>
                        <m:r>
                          <a:rPr lang="en-US" sz="3200" b="0" i="1" smtClean="0">
                            <a:latin typeface="Cambria Math" panose="02040503050406030204" pitchFamily="18" charset="0"/>
                          </a:rPr>
                          <m:t>𝑁𝑢𝑚𝑏𝑒𝑟</m:t>
                        </m:r>
                        <m:r>
                          <a:rPr lang="en-US" sz="3200" b="0" i="1" smtClean="0">
                            <a:latin typeface="Cambria Math" panose="02040503050406030204" pitchFamily="18" charset="0"/>
                          </a:rPr>
                          <m:t> </m:t>
                        </m:r>
                        <m:r>
                          <a:rPr lang="en-US" sz="3200" b="0" i="1" smtClean="0">
                            <a:latin typeface="Cambria Math" panose="02040503050406030204" pitchFamily="18" charset="0"/>
                          </a:rPr>
                          <m:t>𝑜𝑓</m:t>
                        </m:r>
                        <m:r>
                          <a:rPr lang="en-US" sz="3200" b="0" i="1" smtClean="0">
                            <a:latin typeface="Cambria Math" panose="02040503050406030204" pitchFamily="18" charset="0"/>
                          </a:rPr>
                          <m:t> </m:t>
                        </m:r>
                        <m:r>
                          <a:rPr lang="en-US" sz="3200" b="0" i="1" smtClean="0">
                            <a:latin typeface="Cambria Math" panose="02040503050406030204" pitchFamily="18" charset="0"/>
                          </a:rPr>
                          <m:t>𝐶𝑜𝑣𝑒𝑟𝑒𝑑</m:t>
                        </m:r>
                        <m:r>
                          <a:rPr lang="en-US" sz="3200" b="0" i="1" smtClean="0">
                            <a:latin typeface="Cambria Math" panose="02040503050406030204" pitchFamily="18" charset="0"/>
                          </a:rPr>
                          <m:t> </m:t>
                        </m:r>
                        <m:r>
                          <a:rPr lang="en-US" sz="3200" b="0" i="1" smtClean="0">
                            <a:latin typeface="Cambria Math" panose="02040503050406030204" pitchFamily="18" charset="0"/>
                          </a:rPr>
                          <m:t>𝐼𝑡𝑒𝑚𝑠</m:t>
                        </m:r>
                      </m:num>
                      <m:den>
                        <m:r>
                          <a:rPr lang="en-US" sz="3200" b="0" i="1" smtClean="0">
                            <a:latin typeface="Cambria Math" panose="02040503050406030204" pitchFamily="18" charset="0"/>
                          </a:rPr>
                          <m:t>𝑇𝑜𝑡𝑎𝑙</m:t>
                        </m:r>
                        <m:r>
                          <a:rPr lang="en-US" sz="3200" b="0" i="1" smtClean="0">
                            <a:latin typeface="Cambria Math" panose="02040503050406030204" pitchFamily="18" charset="0"/>
                          </a:rPr>
                          <m:t> </m:t>
                        </m:r>
                        <m:r>
                          <a:rPr lang="en-US" sz="3200" b="0" i="1" smtClean="0">
                            <a:latin typeface="Cambria Math" panose="02040503050406030204" pitchFamily="18" charset="0"/>
                          </a:rPr>
                          <m:t>𝑛𝑢𝑚𝑏𝑒𝑟</m:t>
                        </m:r>
                        <m:r>
                          <a:rPr lang="en-US" sz="3200" b="0" i="1" smtClean="0">
                            <a:latin typeface="Cambria Math" panose="02040503050406030204" pitchFamily="18" charset="0"/>
                          </a:rPr>
                          <m:t> </m:t>
                        </m:r>
                        <m:r>
                          <a:rPr lang="en-US" sz="3200" b="0" i="1" smtClean="0">
                            <a:latin typeface="Cambria Math" panose="02040503050406030204" pitchFamily="18" charset="0"/>
                          </a:rPr>
                          <m:t>𝑜𝑓</m:t>
                        </m:r>
                        <m:r>
                          <a:rPr lang="en-US" sz="3200" b="0" i="1" smtClean="0">
                            <a:latin typeface="Cambria Math" panose="02040503050406030204" pitchFamily="18" charset="0"/>
                          </a:rPr>
                          <m:t> </m:t>
                        </m:r>
                        <m:r>
                          <a:rPr lang="en-US" sz="3200" b="0" i="1" smtClean="0">
                            <a:latin typeface="Cambria Math" panose="02040503050406030204" pitchFamily="18" charset="0"/>
                          </a:rPr>
                          <m:t>𝑖𝑡𝑒𝑚𝑠</m:t>
                        </m:r>
                      </m:den>
                    </m:f>
                  </m:oMath>
                </a14:m>
                <a:r>
                  <a:rPr lang="en-BE" sz="3200" dirty="0"/>
                  <a:t> X 100%</a:t>
                </a:r>
              </a:p>
              <a:p>
                <a:pPr marL="0" indent="0">
                  <a:buNone/>
                </a:pPr>
                <a:endParaRPr lang="en-BE" sz="3200" dirty="0"/>
              </a:p>
              <a:p>
                <a:r>
                  <a:rPr lang="en-BE" sz="3200" dirty="0"/>
                  <a:t>Examples:</a:t>
                </a:r>
              </a:p>
              <a:p>
                <a:pPr lvl="1"/>
                <a:r>
                  <a:rPr lang="en-BE" sz="2800" dirty="0"/>
                  <a:t>Statement (Line, or Code) Coverage.</a:t>
                </a:r>
              </a:p>
              <a:p>
                <a:pPr lvl="1"/>
                <a:r>
                  <a:rPr lang="en-BE" sz="2800" dirty="0"/>
                  <a:t>Branch (Condition) Coverage</a:t>
                </a:r>
              </a:p>
              <a:p>
                <a:pPr lvl="1"/>
                <a:r>
                  <a:rPr lang="en-BE" sz="2800" dirty="0"/>
                  <a:t>Path Caverage</a:t>
                </a:r>
              </a:p>
              <a:p>
                <a:pPr lvl="1"/>
                <a:r>
                  <a:rPr lang="en-BE" sz="2800" dirty="0"/>
                  <a:t>Mutation Caverage</a:t>
                </a:r>
              </a:p>
            </p:txBody>
          </p:sp>
        </mc:Choice>
        <mc:Fallback xmlns="">
          <p:sp>
            <p:nvSpPr>
              <p:cNvPr id="3" name="Content Placeholder 2">
                <a:extLst>
                  <a:ext uri="{FF2B5EF4-FFF2-40B4-BE49-F238E27FC236}">
                    <a16:creationId xmlns:a16="http://schemas.microsoft.com/office/drawing/2014/main" id="{217075A9-D8CC-A5A6-5A20-A4D50BA8DEF5}"/>
                  </a:ext>
                </a:extLst>
              </p:cNvPr>
              <p:cNvSpPr>
                <a:spLocks noGrp="1" noRot="1" noChangeAspect="1" noMove="1" noResize="1" noEditPoints="1" noAdjustHandles="1" noChangeArrowheads="1" noChangeShapeType="1" noTextEdit="1"/>
              </p:cNvSpPr>
              <p:nvPr>
                <p:ph idx="1"/>
              </p:nvPr>
            </p:nvSpPr>
            <p:spPr>
              <a:blipFill>
                <a:blip r:embed="rId3"/>
                <a:stretch>
                  <a:fillRect l="-1568" t="-1163"/>
                </a:stretch>
              </a:blipFill>
            </p:spPr>
            <p:txBody>
              <a:bodyPr/>
              <a:lstStyle/>
              <a:p>
                <a:r>
                  <a:rPr lang="en-BE">
                    <a:noFill/>
                  </a:rPr>
                  <a:t> </a:t>
                </a:r>
              </a:p>
            </p:txBody>
          </p:sp>
        </mc:Fallback>
      </mc:AlternateContent>
    </p:spTree>
    <p:extLst>
      <p:ext uri="{BB962C8B-B14F-4D97-AF65-F5344CB8AC3E}">
        <p14:creationId xmlns:p14="http://schemas.microsoft.com/office/powerpoint/2010/main" val="42278082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F94B8-3011-C8C4-162A-9502576C158D}"/>
              </a:ext>
            </a:extLst>
          </p:cNvPr>
          <p:cNvSpPr>
            <a:spLocks noGrp="1"/>
          </p:cNvSpPr>
          <p:nvPr>
            <p:ph type="title"/>
          </p:nvPr>
        </p:nvSpPr>
        <p:spPr/>
        <p:txBody>
          <a:bodyPr/>
          <a:lstStyle/>
          <a:p>
            <a:r>
              <a:rPr lang="en-GB" b="1" dirty="0"/>
              <a:t>Importance of test coverage</a:t>
            </a:r>
            <a:endParaRPr lang="en-BE" b="1" dirty="0"/>
          </a:p>
        </p:txBody>
      </p:sp>
      <p:sp>
        <p:nvSpPr>
          <p:cNvPr id="3" name="Content Placeholder 2">
            <a:extLst>
              <a:ext uri="{FF2B5EF4-FFF2-40B4-BE49-F238E27FC236}">
                <a16:creationId xmlns:a16="http://schemas.microsoft.com/office/drawing/2014/main" id="{217075A9-D8CC-A5A6-5A20-A4D50BA8DEF5}"/>
              </a:ext>
            </a:extLst>
          </p:cNvPr>
          <p:cNvSpPr>
            <a:spLocks noGrp="1"/>
          </p:cNvSpPr>
          <p:nvPr>
            <p:ph idx="1"/>
          </p:nvPr>
        </p:nvSpPr>
        <p:spPr>
          <a:xfrm>
            <a:off x="838200" y="1690688"/>
            <a:ext cx="10515600" cy="1531483"/>
          </a:xfrm>
        </p:spPr>
        <p:txBody>
          <a:bodyPr>
            <a:normAutofit/>
          </a:bodyPr>
          <a:lstStyle/>
          <a:p>
            <a:r>
              <a:rPr lang="en-US" dirty="0"/>
              <a:t>High test coverage gives you confidence that your code works as expected</a:t>
            </a:r>
          </a:p>
          <a:p>
            <a:r>
              <a:rPr lang="en-BE" dirty="0"/>
              <a:t>Test coverage reports can reveal which lines of code were not tested</a:t>
            </a:r>
          </a:p>
        </p:txBody>
      </p:sp>
      <p:pic>
        <p:nvPicPr>
          <p:cNvPr id="5" name="Picture 4" descr="A screen shot of a black background&#10;&#10;Description automatically generated">
            <a:extLst>
              <a:ext uri="{FF2B5EF4-FFF2-40B4-BE49-F238E27FC236}">
                <a16:creationId xmlns:a16="http://schemas.microsoft.com/office/drawing/2014/main" id="{0084C9A9-3325-5E1A-27C9-6EA31208E210}"/>
              </a:ext>
            </a:extLst>
          </p:cNvPr>
          <p:cNvPicPr>
            <a:picLocks noChangeAspect="1"/>
          </p:cNvPicPr>
          <p:nvPr/>
        </p:nvPicPr>
        <p:blipFill>
          <a:blip r:embed="rId3"/>
          <a:stretch>
            <a:fillRect/>
          </a:stretch>
        </p:blipFill>
        <p:spPr>
          <a:xfrm>
            <a:off x="1305377" y="3666895"/>
            <a:ext cx="10515600" cy="2684809"/>
          </a:xfrm>
          <a:prstGeom prst="rect">
            <a:avLst/>
          </a:prstGeom>
        </p:spPr>
      </p:pic>
      <p:grpSp>
        <p:nvGrpSpPr>
          <p:cNvPr id="9" name="Group 8">
            <a:extLst>
              <a:ext uri="{FF2B5EF4-FFF2-40B4-BE49-F238E27FC236}">
                <a16:creationId xmlns:a16="http://schemas.microsoft.com/office/drawing/2014/main" id="{9BA1E9CA-D5F7-62BC-AED2-0BED05BD499B}"/>
              </a:ext>
            </a:extLst>
          </p:cNvPr>
          <p:cNvGrpSpPr/>
          <p:nvPr/>
        </p:nvGrpSpPr>
        <p:grpSpPr>
          <a:xfrm>
            <a:off x="2939142" y="3059668"/>
            <a:ext cx="2975428" cy="725491"/>
            <a:chOff x="3018971" y="3265938"/>
            <a:chExt cx="2975428" cy="725491"/>
          </a:xfrm>
        </p:grpSpPr>
        <p:cxnSp>
          <p:nvCxnSpPr>
            <p:cNvPr id="7" name="Straight Arrow Connector 6">
              <a:extLst>
                <a:ext uri="{FF2B5EF4-FFF2-40B4-BE49-F238E27FC236}">
                  <a16:creationId xmlns:a16="http://schemas.microsoft.com/office/drawing/2014/main" id="{632B7E2E-0DDD-2617-A86E-59C29BA2BFA0}"/>
                </a:ext>
              </a:extLst>
            </p:cNvPr>
            <p:cNvCxnSpPr/>
            <p:nvPr/>
          </p:nvCxnSpPr>
          <p:spPr>
            <a:xfrm flipH="1">
              <a:off x="3018971" y="3429000"/>
              <a:ext cx="1190172" cy="562429"/>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672DD51-5F5D-E21E-A09C-963D3888C072}"/>
                </a:ext>
              </a:extLst>
            </p:cNvPr>
            <p:cNvSpPr txBox="1"/>
            <p:nvPr/>
          </p:nvSpPr>
          <p:spPr>
            <a:xfrm>
              <a:off x="4209143" y="3265938"/>
              <a:ext cx="1785256" cy="369332"/>
            </a:xfrm>
            <a:prstGeom prst="rect">
              <a:avLst/>
            </a:prstGeom>
            <a:noFill/>
            <a:ln w="28575">
              <a:solidFill>
                <a:srgbClr val="C00000"/>
              </a:solidFill>
            </a:ln>
          </p:spPr>
          <p:txBody>
            <a:bodyPr wrap="square" rtlCol="0">
              <a:spAutoFit/>
            </a:bodyPr>
            <a:lstStyle/>
            <a:p>
              <a:r>
                <a:rPr lang="en-BE" dirty="0"/>
                <a:t>Python cmd tool</a:t>
              </a:r>
            </a:p>
          </p:txBody>
        </p:sp>
      </p:grpSp>
      <p:grpSp>
        <p:nvGrpSpPr>
          <p:cNvPr id="12" name="Group 11">
            <a:extLst>
              <a:ext uri="{FF2B5EF4-FFF2-40B4-BE49-F238E27FC236}">
                <a16:creationId xmlns:a16="http://schemas.microsoft.com/office/drawing/2014/main" id="{40552DCC-DEE2-135A-3492-226BEBEC1ED3}"/>
              </a:ext>
            </a:extLst>
          </p:cNvPr>
          <p:cNvGrpSpPr/>
          <p:nvPr/>
        </p:nvGrpSpPr>
        <p:grpSpPr>
          <a:xfrm>
            <a:off x="3835400" y="5312229"/>
            <a:ext cx="1081313" cy="1483640"/>
            <a:chOff x="3603171" y="5312229"/>
            <a:chExt cx="1081313" cy="1483640"/>
          </a:xfrm>
        </p:grpSpPr>
        <p:sp>
          <p:nvSpPr>
            <p:cNvPr id="10" name="Rounded Rectangle 9">
              <a:extLst>
                <a:ext uri="{FF2B5EF4-FFF2-40B4-BE49-F238E27FC236}">
                  <a16:creationId xmlns:a16="http://schemas.microsoft.com/office/drawing/2014/main" id="{4F345FCF-F49A-63B3-6240-3871A56C3D67}"/>
                </a:ext>
              </a:extLst>
            </p:cNvPr>
            <p:cNvSpPr/>
            <p:nvPr/>
          </p:nvSpPr>
          <p:spPr>
            <a:xfrm>
              <a:off x="3603171" y="5855629"/>
              <a:ext cx="1081313" cy="940240"/>
            </a:xfrm>
            <a:prstGeom prst="roundRect">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BE" dirty="0"/>
                <a:t>Total lines of code</a:t>
              </a:r>
            </a:p>
          </p:txBody>
        </p:sp>
        <p:sp>
          <p:nvSpPr>
            <p:cNvPr id="11" name="Rectangle 10">
              <a:extLst>
                <a:ext uri="{FF2B5EF4-FFF2-40B4-BE49-F238E27FC236}">
                  <a16:creationId xmlns:a16="http://schemas.microsoft.com/office/drawing/2014/main" id="{41ABE68D-64CA-3918-CFB3-36473C1C6BBD}"/>
                </a:ext>
              </a:extLst>
            </p:cNvPr>
            <p:cNvSpPr/>
            <p:nvPr/>
          </p:nvSpPr>
          <p:spPr>
            <a:xfrm>
              <a:off x="3860800" y="5312229"/>
              <a:ext cx="566057" cy="435428"/>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grpSp>
      <p:grpSp>
        <p:nvGrpSpPr>
          <p:cNvPr id="13" name="Group 12">
            <a:extLst>
              <a:ext uri="{FF2B5EF4-FFF2-40B4-BE49-F238E27FC236}">
                <a16:creationId xmlns:a16="http://schemas.microsoft.com/office/drawing/2014/main" id="{4F0263CA-3B8C-DCDA-D8B7-DCBAB647AE33}"/>
              </a:ext>
            </a:extLst>
          </p:cNvPr>
          <p:cNvGrpSpPr/>
          <p:nvPr/>
        </p:nvGrpSpPr>
        <p:grpSpPr>
          <a:xfrm>
            <a:off x="5109029" y="5341257"/>
            <a:ext cx="1233714" cy="1478189"/>
            <a:chOff x="3548744" y="5312229"/>
            <a:chExt cx="1233714" cy="1478189"/>
          </a:xfrm>
        </p:grpSpPr>
        <p:sp>
          <p:nvSpPr>
            <p:cNvPr id="14" name="Rounded Rectangle 13">
              <a:extLst>
                <a:ext uri="{FF2B5EF4-FFF2-40B4-BE49-F238E27FC236}">
                  <a16:creationId xmlns:a16="http://schemas.microsoft.com/office/drawing/2014/main" id="{8B4ADB50-1649-38F0-2CEA-73E5B799D1A3}"/>
                </a:ext>
              </a:extLst>
            </p:cNvPr>
            <p:cNvSpPr/>
            <p:nvPr/>
          </p:nvSpPr>
          <p:spPr>
            <a:xfrm>
              <a:off x="3548744" y="5850178"/>
              <a:ext cx="1233714" cy="940240"/>
            </a:xfrm>
            <a:prstGeom prst="roundRect">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BE" dirty="0"/>
                <a:t># lines without test cases</a:t>
              </a:r>
            </a:p>
          </p:txBody>
        </p:sp>
        <p:sp>
          <p:nvSpPr>
            <p:cNvPr id="15" name="Rectangle 14">
              <a:extLst>
                <a:ext uri="{FF2B5EF4-FFF2-40B4-BE49-F238E27FC236}">
                  <a16:creationId xmlns:a16="http://schemas.microsoft.com/office/drawing/2014/main" id="{D387097F-36FD-ED22-8676-EBDC4476E94F}"/>
                </a:ext>
              </a:extLst>
            </p:cNvPr>
            <p:cNvSpPr/>
            <p:nvPr/>
          </p:nvSpPr>
          <p:spPr>
            <a:xfrm>
              <a:off x="3918856" y="5312229"/>
              <a:ext cx="566057" cy="435428"/>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grpSp>
      <p:grpSp>
        <p:nvGrpSpPr>
          <p:cNvPr id="16" name="Group 15">
            <a:extLst>
              <a:ext uri="{FF2B5EF4-FFF2-40B4-BE49-F238E27FC236}">
                <a16:creationId xmlns:a16="http://schemas.microsoft.com/office/drawing/2014/main" id="{053A1F70-6475-C70D-5289-45E7CD28BDF0}"/>
              </a:ext>
            </a:extLst>
          </p:cNvPr>
          <p:cNvGrpSpPr/>
          <p:nvPr/>
        </p:nvGrpSpPr>
        <p:grpSpPr>
          <a:xfrm>
            <a:off x="6262910" y="5326743"/>
            <a:ext cx="1233714" cy="1478189"/>
            <a:chOff x="3548744" y="5312229"/>
            <a:chExt cx="1233714" cy="1478189"/>
          </a:xfrm>
        </p:grpSpPr>
        <p:sp>
          <p:nvSpPr>
            <p:cNvPr id="17" name="Rounded Rectangle 16">
              <a:extLst>
                <a:ext uri="{FF2B5EF4-FFF2-40B4-BE49-F238E27FC236}">
                  <a16:creationId xmlns:a16="http://schemas.microsoft.com/office/drawing/2014/main" id="{97CA56FB-F91D-7CA4-556C-21D9F8590E3E}"/>
                </a:ext>
              </a:extLst>
            </p:cNvPr>
            <p:cNvSpPr/>
            <p:nvPr/>
          </p:nvSpPr>
          <p:spPr>
            <a:xfrm>
              <a:off x="3548744" y="5850178"/>
              <a:ext cx="1233714" cy="940240"/>
            </a:xfrm>
            <a:prstGeom prst="roundRect">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BE" dirty="0"/>
                <a:t>Percent of coverage</a:t>
              </a:r>
            </a:p>
          </p:txBody>
        </p:sp>
        <p:sp>
          <p:nvSpPr>
            <p:cNvPr id="18" name="Rectangle 17">
              <a:extLst>
                <a:ext uri="{FF2B5EF4-FFF2-40B4-BE49-F238E27FC236}">
                  <a16:creationId xmlns:a16="http://schemas.microsoft.com/office/drawing/2014/main" id="{E33724FE-4780-142A-E237-5A63C6C50EBC}"/>
                </a:ext>
              </a:extLst>
            </p:cNvPr>
            <p:cNvSpPr/>
            <p:nvPr/>
          </p:nvSpPr>
          <p:spPr>
            <a:xfrm>
              <a:off x="3860800" y="5312229"/>
              <a:ext cx="652238" cy="435428"/>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grpSp>
      <p:grpSp>
        <p:nvGrpSpPr>
          <p:cNvPr id="19" name="Group 18">
            <a:extLst>
              <a:ext uri="{FF2B5EF4-FFF2-40B4-BE49-F238E27FC236}">
                <a16:creationId xmlns:a16="http://schemas.microsoft.com/office/drawing/2014/main" id="{E8A345A7-6CD5-944E-94FD-7429A3AABA06}"/>
              </a:ext>
            </a:extLst>
          </p:cNvPr>
          <p:cNvGrpSpPr/>
          <p:nvPr/>
        </p:nvGrpSpPr>
        <p:grpSpPr>
          <a:xfrm>
            <a:off x="7634505" y="5379811"/>
            <a:ext cx="3099716" cy="1416058"/>
            <a:chOff x="3635396" y="5312229"/>
            <a:chExt cx="1233714" cy="1416058"/>
          </a:xfrm>
        </p:grpSpPr>
        <p:sp>
          <p:nvSpPr>
            <p:cNvPr id="20" name="Rounded Rectangle 19">
              <a:extLst>
                <a:ext uri="{FF2B5EF4-FFF2-40B4-BE49-F238E27FC236}">
                  <a16:creationId xmlns:a16="http://schemas.microsoft.com/office/drawing/2014/main" id="{9851C3F4-082A-4791-7113-38D101C25A60}"/>
                </a:ext>
              </a:extLst>
            </p:cNvPr>
            <p:cNvSpPr/>
            <p:nvPr/>
          </p:nvSpPr>
          <p:spPr>
            <a:xfrm>
              <a:off x="3635396" y="5840652"/>
              <a:ext cx="1233714" cy="887635"/>
            </a:xfrm>
            <a:prstGeom prst="roundRect">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BE" dirty="0"/>
                <a:t>Lines without test cases</a:t>
              </a:r>
            </a:p>
          </p:txBody>
        </p:sp>
        <p:sp>
          <p:nvSpPr>
            <p:cNvPr id="21" name="Rectangle 20">
              <a:extLst>
                <a:ext uri="{FF2B5EF4-FFF2-40B4-BE49-F238E27FC236}">
                  <a16:creationId xmlns:a16="http://schemas.microsoft.com/office/drawing/2014/main" id="{94322C51-9C5A-3774-4CBD-63D01C7DB8F5}"/>
                </a:ext>
              </a:extLst>
            </p:cNvPr>
            <p:cNvSpPr/>
            <p:nvPr/>
          </p:nvSpPr>
          <p:spPr>
            <a:xfrm>
              <a:off x="3635396" y="5312229"/>
              <a:ext cx="1155366" cy="435428"/>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grpSp>
    </p:spTree>
    <p:extLst>
      <p:ext uri="{BB962C8B-B14F-4D97-AF65-F5344CB8AC3E}">
        <p14:creationId xmlns:p14="http://schemas.microsoft.com/office/powerpoint/2010/main" val="1055879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nodeType="clickEffect">
                                  <p:stCondLst>
                                    <p:cond delay="0"/>
                                  </p:stCondLst>
                                  <p:childTnLst>
                                    <p:animEffect transition="out" filter="dissolv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par>
                                <p:cTn id="23" presetID="9"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dissolve">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xit" presetSubtype="0" fill="hold" nodeType="clickEffect">
                                  <p:stCondLst>
                                    <p:cond delay="0"/>
                                  </p:stCondLst>
                                  <p:childTnLst>
                                    <p:animEffect transition="out" filter="dissolve">
                                      <p:cBhvr>
                                        <p:cTn id="29" dur="500"/>
                                        <p:tgtEl>
                                          <p:spTgt spid="13"/>
                                        </p:tgtEl>
                                      </p:cBhvr>
                                    </p:animEffect>
                                    <p:set>
                                      <p:cBhvr>
                                        <p:cTn id="30" dur="1" fill="hold">
                                          <p:stCondLst>
                                            <p:cond delay="499"/>
                                          </p:stCondLst>
                                        </p:cTn>
                                        <p:tgtEl>
                                          <p:spTgt spid="13"/>
                                        </p:tgtEl>
                                        <p:attrNameLst>
                                          <p:attrName>style.visibility</p:attrName>
                                        </p:attrNameLst>
                                      </p:cBhvr>
                                      <p:to>
                                        <p:strVal val="hidden"/>
                                      </p:to>
                                    </p:set>
                                  </p:childTnLst>
                                </p:cTn>
                              </p:par>
                              <p:par>
                                <p:cTn id="31" presetID="9"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dissolve">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xit" presetSubtype="0" fill="hold" nodeType="clickEffect">
                                  <p:stCondLst>
                                    <p:cond delay="0"/>
                                  </p:stCondLst>
                                  <p:childTnLst>
                                    <p:animEffect transition="out" filter="dissolve">
                                      <p:cBhvr>
                                        <p:cTn id="37" dur="500"/>
                                        <p:tgtEl>
                                          <p:spTgt spid="16"/>
                                        </p:tgtEl>
                                      </p:cBhvr>
                                    </p:animEffect>
                                    <p:set>
                                      <p:cBhvr>
                                        <p:cTn id="38" dur="1" fill="hold">
                                          <p:stCondLst>
                                            <p:cond delay="499"/>
                                          </p:stCondLst>
                                        </p:cTn>
                                        <p:tgtEl>
                                          <p:spTgt spid="16"/>
                                        </p:tgtEl>
                                        <p:attrNameLst>
                                          <p:attrName>style.visibility</p:attrName>
                                        </p:attrNameLst>
                                      </p:cBhvr>
                                      <p:to>
                                        <p:strVal val="hidden"/>
                                      </p:to>
                                    </p:set>
                                  </p:childTnLst>
                                </p:cTn>
                              </p:par>
                              <p:par>
                                <p:cTn id="39" presetID="9" presetClass="entr" presetSubtype="0"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dissolve">
                                      <p:cBhvr>
                                        <p:cTn id="4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EAC8F-8E20-AD59-2085-5585A21F0014}"/>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15C2501D-7390-9DFB-741D-98DF7BFF00F4}"/>
              </a:ext>
            </a:extLst>
          </p:cNvPr>
          <p:cNvSpPr>
            <a:spLocks noGrp="1"/>
          </p:cNvSpPr>
          <p:nvPr>
            <p:ph idx="1"/>
          </p:nvPr>
        </p:nvSpPr>
        <p:spPr/>
        <p:txBody>
          <a:bodyPr/>
          <a:lstStyle/>
          <a:p>
            <a:r>
              <a:rPr lang="en-US" dirty="0"/>
              <a:t>Lab 2 is due Feb 16</a:t>
            </a:r>
            <a:r>
              <a:rPr lang="en-US" baseline="30000" dirty="0"/>
              <a:t>th</a:t>
            </a:r>
            <a:r>
              <a:rPr lang="en-US" dirty="0"/>
              <a:t>, 2026</a:t>
            </a:r>
          </a:p>
          <a:p>
            <a:r>
              <a:rPr lang="en-US" dirty="0"/>
              <a:t>DP I is dues Feb 20th</a:t>
            </a:r>
          </a:p>
          <a:p>
            <a:r>
              <a:rPr lang="en-US" dirty="0"/>
              <a:t>We will have CS Advising office visiting us next Tuesday.</a:t>
            </a:r>
          </a:p>
          <a:p>
            <a:r>
              <a:rPr lang="en-US" dirty="0"/>
              <a:t>Pin all your working docs in your channels </a:t>
            </a:r>
            <a:r>
              <a:rPr lang="en-US" dirty="0">
                <a:sym typeface="Wingdings" pitchFamily="2" charset="2"/>
              </a:rPr>
              <a:t>(</a:t>
            </a:r>
            <a:r>
              <a:rPr lang="en-US" b="1" dirty="0">
                <a:sym typeface="Wingdings" pitchFamily="2" charset="2"/>
              </a:rPr>
              <a:t>minutes, DPI, DPII, DPIII</a:t>
            </a:r>
            <a:r>
              <a:rPr lang="en-US" dirty="0">
                <a:sym typeface="Wingdings" pitchFamily="2" charset="2"/>
              </a:rPr>
              <a:t>)</a:t>
            </a:r>
            <a:endParaRPr lang="en-US" dirty="0"/>
          </a:p>
        </p:txBody>
      </p:sp>
    </p:spTree>
    <p:extLst>
      <p:ext uri="{BB962C8B-B14F-4D97-AF65-F5344CB8AC3E}">
        <p14:creationId xmlns:p14="http://schemas.microsoft.com/office/powerpoint/2010/main" val="33033438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BA811-FA60-EB7C-5E83-D1B2EEC71F6C}"/>
              </a:ext>
            </a:extLst>
          </p:cNvPr>
          <p:cNvSpPr>
            <a:spLocks noGrp="1"/>
          </p:cNvSpPr>
          <p:nvPr>
            <p:ph type="title"/>
          </p:nvPr>
        </p:nvSpPr>
        <p:spPr/>
        <p:txBody>
          <a:bodyPr/>
          <a:lstStyle/>
          <a:p>
            <a:r>
              <a:rPr lang="en-BE" b="1" dirty="0"/>
              <a:t>Full test coverage</a:t>
            </a:r>
          </a:p>
        </p:txBody>
      </p:sp>
      <p:sp>
        <p:nvSpPr>
          <p:cNvPr id="3" name="Content Placeholder 2">
            <a:extLst>
              <a:ext uri="{FF2B5EF4-FFF2-40B4-BE49-F238E27FC236}">
                <a16:creationId xmlns:a16="http://schemas.microsoft.com/office/drawing/2014/main" id="{66F287EA-AA23-9842-88FC-8ED09ACB7EC0}"/>
              </a:ext>
            </a:extLst>
          </p:cNvPr>
          <p:cNvSpPr>
            <a:spLocks noGrp="1"/>
          </p:cNvSpPr>
          <p:nvPr>
            <p:ph idx="1"/>
          </p:nvPr>
        </p:nvSpPr>
        <p:spPr/>
        <p:txBody>
          <a:bodyPr>
            <a:normAutofit/>
          </a:bodyPr>
          <a:lstStyle/>
          <a:p>
            <a:r>
              <a:rPr lang="en-BE" sz="3200" dirty="0"/>
              <a:t>You must include “happy” paths and “Sad” paths to get full test coverage</a:t>
            </a:r>
          </a:p>
          <a:p>
            <a:pPr lvl="1"/>
            <a:r>
              <a:rPr lang="en-GB" b="0" i="0" dirty="0">
                <a:solidFill>
                  <a:srgbClr val="333333"/>
                </a:solidFill>
                <a:effectLst/>
              </a:rPr>
              <a:t>100% test coverage only means that every line of code has been tested with some known good data.</a:t>
            </a:r>
          </a:p>
          <a:p>
            <a:pPr lvl="1"/>
            <a:r>
              <a:rPr lang="en-GB" b="0" i="0" dirty="0">
                <a:solidFill>
                  <a:srgbClr val="333333"/>
                </a:solidFill>
                <a:effectLst/>
                <a:latin typeface="OpenSans"/>
              </a:rPr>
              <a:t>You can still pass bad data into your code and find bugs.</a:t>
            </a:r>
            <a:endParaRPr lang="en-BE" dirty="0"/>
          </a:p>
          <a:p>
            <a:r>
              <a:rPr lang="en-BE" sz="3200" dirty="0"/>
              <a:t>Even with 100% test coverage, your code can still have bugs</a:t>
            </a:r>
          </a:p>
          <a:p>
            <a:r>
              <a:rPr lang="en-BE" sz="3200" dirty="0"/>
              <a:t>Don’t stop testing when your code reaches 100%</a:t>
            </a:r>
          </a:p>
        </p:txBody>
      </p:sp>
    </p:spTree>
    <p:extLst>
      <p:ext uri="{BB962C8B-B14F-4D97-AF65-F5344CB8AC3E}">
        <p14:creationId xmlns:p14="http://schemas.microsoft.com/office/powerpoint/2010/main" val="2064408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E725F-C180-D8A9-E02A-486EE1AA9228}"/>
              </a:ext>
            </a:extLst>
          </p:cNvPr>
          <p:cNvSpPr>
            <a:spLocks noGrp="1"/>
          </p:cNvSpPr>
          <p:nvPr>
            <p:ph type="title"/>
          </p:nvPr>
        </p:nvSpPr>
        <p:spPr/>
        <p:txBody>
          <a:bodyPr/>
          <a:lstStyle/>
          <a:p>
            <a:r>
              <a:rPr lang="en-GB" dirty="0"/>
              <a:t>Example: a function to test</a:t>
            </a:r>
            <a:endParaRPr lang="en-BE" dirty="0"/>
          </a:p>
        </p:txBody>
      </p:sp>
      <p:pic>
        <p:nvPicPr>
          <p:cNvPr id="13" name="Picture 12" descr="Graphical user interface, text&#10;&#10;Description automatically generated">
            <a:extLst>
              <a:ext uri="{FF2B5EF4-FFF2-40B4-BE49-F238E27FC236}">
                <a16:creationId xmlns:a16="http://schemas.microsoft.com/office/drawing/2014/main" id="{93BEBF85-C67F-8D3D-B7BF-63EB6971A50E}"/>
              </a:ext>
            </a:extLst>
          </p:cNvPr>
          <p:cNvPicPr>
            <a:picLocks noChangeAspect="1"/>
          </p:cNvPicPr>
          <p:nvPr/>
        </p:nvPicPr>
        <p:blipFill>
          <a:blip r:embed="rId3"/>
          <a:stretch>
            <a:fillRect/>
          </a:stretch>
        </p:blipFill>
        <p:spPr>
          <a:xfrm>
            <a:off x="1010277" y="2611441"/>
            <a:ext cx="7262186" cy="3494071"/>
          </a:xfrm>
          <a:prstGeom prst="rect">
            <a:avLst/>
          </a:prstGeom>
        </p:spPr>
      </p:pic>
    </p:spTree>
    <p:extLst>
      <p:ext uri="{BB962C8B-B14F-4D97-AF65-F5344CB8AC3E}">
        <p14:creationId xmlns:p14="http://schemas.microsoft.com/office/powerpoint/2010/main" val="5212786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98198-8EBA-21E1-7318-064F02A42C06}"/>
              </a:ext>
            </a:extLst>
          </p:cNvPr>
          <p:cNvSpPr>
            <a:spLocks noGrp="1"/>
          </p:cNvSpPr>
          <p:nvPr>
            <p:ph type="title"/>
          </p:nvPr>
        </p:nvSpPr>
        <p:spPr/>
        <p:txBody>
          <a:bodyPr/>
          <a:lstStyle/>
          <a:p>
            <a:r>
              <a:rPr lang="en-GB" dirty="0"/>
              <a:t>Statement/Line/Code Coverage</a:t>
            </a:r>
            <a:endParaRPr lang="en-BE" dirty="0"/>
          </a:p>
        </p:txBody>
      </p:sp>
      <p:sp>
        <p:nvSpPr>
          <p:cNvPr id="8" name="TextBox 7">
            <a:extLst>
              <a:ext uri="{FF2B5EF4-FFF2-40B4-BE49-F238E27FC236}">
                <a16:creationId xmlns:a16="http://schemas.microsoft.com/office/drawing/2014/main" id="{45E9A40B-CCC3-4D9D-6E92-FFABE398F7BC}"/>
              </a:ext>
            </a:extLst>
          </p:cNvPr>
          <p:cNvSpPr txBox="1"/>
          <p:nvPr/>
        </p:nvSpPr>
        <p:spPr>
          <a:xfrm>
            <a:off x="1010277" y="1443038"/>
            <a:ext cx="8228316" cy="830997"/>
          </a:xfrm>
          <a:prstGeom prst="rect">
            <a:avLst/>
          </a:prstGeom>
          <a:noFill/>
        </p:spPr>
        <p:txBody>
          <a:bodyPr wrap="square" rtlCol="0">
            <a:spAutoFit/>
          </a:bodyPr>
          <a:lstStyle/>
          <a:p>
            <a:r>
              <a:rPr lang="en-BE" sz="2400" dirty="0"/>
              <a:t>Test Case(s)</a:t>
            </a:r>
          </a:p>
          <a:p>
            <a:r>
              <a:rPr lang="en-BE" sz="2400" dirty="0">
                <a:latin typeface="Courier" pitchFamily="2" charset="0"/>
              </a:rPr>
              <a:t>	ASSERT foo(0, true, true, true) == 0;</a:t>
            </a:r>
          </a:p>
        </p:txBody>
      </p:sp>
      <p:pic>
        <p:nvPicPr>
          <p:cNvPr id="11" name="Picture 10" descr="Graphical user interface, text&#10;&#10;Description automatically generated">
            <a:extLst>
              <a:ext uri="{FF2B5EF4-FFF2-40B4-BE49-F238E27FC236}">
                <a16:creationId xmlns:a16="http://schemas.microsoft.com/office/drawing/2014/main" id="{8811C712-211D-0008-4267-580BFC0D33F6}"/>
              </a:ext>
            </a:extLst>
          </p:cNvPr>
          <p:cNvPicPr>
            <a:picLocks noChangeAspect="1"/>
          </p:cNvPicPr>
          <p:nvPr/>
        </p:nvPicPr>
        <p:blipFill>
          <a:blip r:embed="rId3"/>
          <a:stretch>
            <a:fillRect/>
          </a:stretch>
        </p:blipFill>
        <p:spPr>
          <a:xfrm>
            <a:off x="1010277" y="2611441"/>
            <a:ext cx="7262186" cy="3494071"/>
          </a:xfrm>
          <a:prstGeom prst="rect">
            <a:avLst/>
          </a:prstGeom>
        </p:spPr>
      </p:pic>
    </p:spTree>
    <p:extLst>
      <p:ext uri="{BB962C8B-B14F-4D97-AF65-F5344CB8AC3E}">
        <p14:creationId xmlns:p14="http://schemas.microsoft.com/office/powerpoint/2010/main" val="2318851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98198-8EBA-21E1-7318-064F02A42C06}"/>
              </a:ext>
            </a:extLst>
          </p:cNvPr>
          <p:cNvSpPr>
            <a:spLocks noGrp="1"/>
          </p:cNvSpPr>
          <p:nvPr>
            <p:ph type="title"/>
          </p:nvPr>
        </p:nvSpPr>
        <p:spPr/>
        <p:txBody>
          <a:bodyPr/>
          <a:lstStyle/>
          <a:p>
            <a:r>
              <a:rPr lang="en-GB" dirty="0"/>
              <a:t>Statement/Line/Code Coverage</a:t>
            </a:r>
            <a:endParaRPr lang="en-BE" dirty="0"/>
          </a:p>
        </p:txBody>
      </p:sp>
      <p:sp>
        <p:nvSpPr>
          <p:cNvPr id="8" name="TextBox 7">
            <a:extLst>
              <a:ext uri="{FF2B5EF4-FFF2-40B4-BE49-F238E27FC236}">
                <a16:creationId xmlns:a16="http://schemas.microsoft.com/office/drawing/2014/main" id="{45E9A40B-CCC3-4D9D-6E92-FFABE398F7BC}"/>
              </a:ext>
            </a:extLst>
          </p:cNvPr>
          <p:cNvSpPr txBox="1"/>
          <p:nvPr/>
        </p:nvSpPr>
        <p:spPr>
          <a:xfrm>
            <a:off x="1010277" y="1443038"/>
            <a:ext cx="8228316" cy="830997"/>
          </a:xfrm>
          <a:prstGeom prst="rect">
            <a:avLst/>
          </a:prstGeom>
          <a:noFill/>
        </p:spPr>
        <p:txBody>
          <a:bodyPr wrap="square" rtlCol="0">
            <a:spAutoFit/>
          </a:bodyPr>
          <a:lstStyle/>
          <a:p>
            <a:r>
              <a:rPr lang="en-BE" sz="2400" dirty="0"/>
              <a:t>Test Case(s)</a:t>
            </a:r>
          </a:p>
          <a:p>
            <a:r>
              <a:rPr lang="en-BE" sz="2400" dirty="0">
                <a:latin typeface="Courier" pitchFamily="2" charset="0"/>
              </a:rPr>
              <a:t>	ASSERT foo(0, true, true, true) == 0;</a:t>
            </a:r>
          </a:p>
        </p:txBody>
      </p:sp>
      <p:pic>
        <p:nvPicPr>
          <p:cNvPr id="9" name="Picture 8" descr="Graphical user interface, text, application&#10;&#10;Description automatically generated">
            <a:extLst>
              <a:ext uri="{FF2B5EF4-FFF2-40B4-BE49-F238E27FC236}">
                <a16:creationId xmlns:a16="http://schemas.microsoft.com/office/drawing/2014/main" id="{987CF31A-09ED-E4B9-4FB6-8D69B8EE26B4}"/>
              </a:ext>
            </a:extLst>
          </p:cNvPr>
          <p:cNvPicPr>
            <a:picLocks noChangeAspect="1"/>
          </p:cNvPicPr>
          <p:nvPr/>
        </p:nvPicPr>
        <p:blipFill>
          <a:blip r:embed="rId3"/>
          <a:stretch>
            <a:fillRect/>
          </a:stretch>
        </p:blipFill>
        <p:spPr>
          <a:xfrm>
            <a:off x="1010276" y="2568579"/>
            <a:ext cx="7970993" cy="3835100"/>
          </a:xfrm>
          <a:prstGeom prst="rect">
            <a:avLst/>
          </a:prstGeom>
        </p:spPr>
      </p:pic>
    </p:spTree>
    <p:extLst>
      <p:ext uri="{BB962C8B-B14F-4D97-AF65-F5344CB8AC3E}">
        <p14:creationId xmlns:p14="http://schemas.microsoft.com/office/powerpoint/2010/main" val="40825995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98198-8EBA-21E1-7318-064F02A42C06}"/>
              </a:ext>
            </a:extLst>
          </p:cNvPr>
          <p:cNvSpPr>
            <a:spLocks noGrp="1"/>
          </p:cNvSpPr>
          <p:nvPr>
            <p:ph type="title"/>
          </p:nvPr>
        </p:nvSpPr>
        <p:spPr/>
        <p:txBody>
          <a:bodyPr/>
          <a:lstStyle/>
          <a:p>
            <a:r>
              <a:rPr lang="en-GB" dirty="0"/>
              <a:t>Statement/Line/Code Coverage</a:t>
            </a:r>
            <a:endParaRPr lang="en-BE" dirty="0"/>
          </a:p>
        </p:txBody>
      </p:sp>
      <p:sp>
        <p:nvSpPr>
          <p:cNvPr id="8" name="TextBox 7">
            <a:extLst>
              <a:ext uri="{FF2B5EF4-FFF2-40B4-BE49-F238E27FC236}">
                <a16:creationId xmlns:a16="http://schemas.microsoft.com/office/drawing/2014/main" id="{45E9A40B-CCC3-4D9D-6E92-FFABE398F7BC}"/>
              </a:ext>
            </a:extLst>
          </p:cNvPr>
          <p:cNvSpPr txBox="1"/>
          <p:nvPr/>
        </p:nvSpPr>
        <p:spPr>
          <a:xfrm>
            <a:off x="1010277" y="1443038"/>
            <a:ext cx="8228316" cy="830997"/>
          </a:xfrm>
          <a:prstGeom prst="rect">
            <a:avLst/>
          </a:prstGeom>
          <a:noFill/>
        </p:spPr>
        <p:txBody>
          <a:bodyPr wrap="square" rtlCol="0">
            <a:spAutoFit/>
          </a:bodyPr>
          <a:lstStyle/>
          <a:p>
            <a:r>
              <a:rPr lang="en-BE" sz="2400" dirty="0"/>
              <a:t>Test Case(s)</a:t>
            </a:r>
          </a:p>
          <a:p>
            <a:r>
              <a:rPr lang="en-BE" sz="2400" dirty="0">
                <a:latin typeface="Courier" pitchFamily="2" charset="0"/>
              </a:rPr>
              <a:t>	ASSERT foo(0, true,, true, true) == -1;</a:t>
            </a:r>
          </a:p>
        </p:txBody>
      </p:sp>
      <p:pic>
        <p:nvPicPr>
          <p:cNvPr id="9" name="Picture 8" descr="Graphical user interface, text, application&#10;&#10;Description automatically generated">
            <a:extLst>
              <a:ext uri="{FF2B5EF4-FFF2-40B4-BE49-F238E27FC236}">
                <a16:creationId xmlns:a16="http://schemas.microsoft.com/office/drawing/2014/main" id="{987CF31A-09ED-E4B9-4FB6-8D69B8EE26B4}"/>
              </a:ext>
            </a:extLst>
          </p:cNvPr>
          <p:cNvPicPr>
            <a:picLocks noChangeAspect="1"/>
          </p:cNvPicPr>
          <p:nvPr/>
        </p:nvPicPr>
        <p:blipFill>
          <a:blip r:embed="rId3"/>
          <a:stretch>
            <a:fillRect/>
          </a:stretch>
        </p:blipFill>
        <p:spPr>
          <a:xfrm>
            <a:off x="1010276" y="2568579"/>
            <a:ext cx="7970993" cy="3835100"/>
          </a:xfrm>
          <a:prstGeom prst="rect">
            <a:avLst/>
          </a:prstGeom>
        </p:spPr>
      </p:pic>
      <p:sp>
        <p:nvSpPr>
          <p:cNvPr id="11" name="TextBox 10">
            <a:extLst>
              <a:ext uri="{FF2B5EF4-FFF2-40B4-BE49-F238E27FC236}">
                <a16:creationId xmlns:a16="http://schemas.microsoft.com/office/drawing/2014/main" id="{EF3D2AC8-6DF1-29C7-B9FE-837D40F034C1}"/>
              </a:ext>
            </a:extLst>
          </p:cNvPr>
          <p:cNvSpPr txBox="1"/>
          <p:nvPr/>
        </p:nvSpPr>
        <p:spPr>
          <a:xfrm>
            <a:off x="4309973" y="1849718"/>
            <a:ext cx="1133566" cy="400110"/>
          </a:xfrm>
          <a:prstGeom prst="rect">
            <a:avLst/>
          </a:prstGeom>
          <a:solidFill>
            <a:srgbClr val="FFFF00"/>
          </a:solidFill>
          <a:ln>
            <a:solidFill>
              <a:srgbClr val="FFFF00"/>
            </a:solidFill>
          </a:ln>
        </p:spPr>
        <p:txBody>
          <a:bodyPr wrap="square" rtlCol="0">
            <a:spAutoFit/>
          </a:bodyPr>
          <a:lstStyle/>
          <a:p>
            <a:r>
              <a:rPr lang="en-BE" sz="2000" dirty="0">
                <a:latin typeface="Courier" pitchFamily="2" charset="0"/>
              </a:rPr>
              <a:t>false</a:t>
            </a:r>
          </a:p>
        </p:txBody>
      </p:sp>
      <p:grpSp>
        <p:nvGrpSpPr>
          <p:cNvPr id="21" name="Group 20">
            <a:extLst>
              <a:ext uri="{FF2B5EF4-FFF2-40B4-BE49-F238E27FC236}">
                <a16:creationId xmlns:a16="http://schemas.microsoft.com/office/drawing/2014/main" id="{CE5A43A7-5B15-CF69-5382-62E5D051AD78}"/>
              </a:ext>
            </a:extLst>
          </p:cNvPr>
          <p:cNvGrpSpPr/>
          <p:nvPr/>
        </p:nvGrpSpPr>
        <p:grpSpPr>
          <a:xfrm>
            <a:off x="1185863" y="3429000"/>
            <a:ext cx="5343525" cy="1800225"/>
            <a:chOff x="1185863" y="3429000"/>
            <a:chExt cx="5343525" cy="1800225"/>
          </a:xfrm>
        </p:grpSpPr>
        <p:sp>
          <p:nvSpPr>
            <p:cNvPr id="12" name="TextBox 11">
              <a:extLst>
                <a:ext uri="{FF2B5EF4-FFF2-40B4-BE49-F238E27FC236}">
                  <a16:creationId xmlns:a16="http://schemas.microsoft.com/office/drawing/2014/main" id="{7E800343-CBEB-9A66-4AED-209CBF619D27}"/>
                </a:ext>
              </a:extLst>
            </p:cNvPr>
            <p:cNvSpPr txBox="1"/>
            <p:nvPr/>
          </p:nvSpPr>
          <p:spPr>
            <a:xfrm>
              <a:off x="1185863" y="3943350"/>
              <a:ext cx="1700211" cy="400110"/>
            </a:xfrm>
            <a:prstGeom prst="rect">
              <a:avLst/>
            </a:prstGeom>
            <a:solidFill>
              <a:srgbClr val="FFFF00"/>
            </a:solidFill>
          </p:spPr>
          <p:txBody>
            <a:bodyPr wrap="square" rtlCol="0">
              <a:spAutoFit/>
            </a:bodyPr>
            <a:lstStyle/>
            <a:p>
              <a:r>
                <a:rPr lang="en-GB" sz="2000" dirty="0">
                  <a:latin typeface="Courier" pitchFamily="2" charset="0"/>
                </a:rPr>
                <a:t>    x</a:t>
              </a:r>
              <a:r>
                <a:rPr lang="en-BE" sz="2000" dirty="0">
                  <a:latin typeface="Courier" pitchFamily="2" charset="0"/>
                </a:rPr>
                <a:t>++;</a:t>
              </a:r>
            </a:p>
          </p:txBody>
        </p:sp>
        <p:cxnSp>
          <p:nvCxnSpPr>
            <p:cNvPr id="14" name="Straight Connector 13">
              <a:extLst>
                <a:ext uri="{FF2B5EF4-FFF2-40B4-BE49-F238E27FC236}">
                  <a16:creationId xmlns:a16="http://schemas.microsoft.com/office/drawing/2014/main" id="{39B1DC96-5824-36AC-F734-334EF206CA15}"/>
                </a:ext>
              </a:extLst>
            </p:cNvPr>
            <p:cNvCxnSpPr>
              <a:cxnSpLocks/>
            </p:cNvCxnSpPr>
            <p:nvPr/>
          </p:nvCxnSpPr>
          <p:spPr>
            <a:xfrm flipH="1">
              <a:off x="3586163" y="4200525"/>
              <a:ext cx="723810" cy="1028700"/>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69D0CA71-1C77-65B1-8779-9096181DA91C}"/>
                </a:ext>
              </a:extLst>
            </p:cNvPr>
            <p:cNvCxnSpPr>
              <a:cxnSpLocks/>
            </p:cNvCxnSpPr>
            <p:nvPr/>
          </p:nvCxnSpPr>
          <p:spPr>
            <a:xfrm>
              <a:off x="3586163" y="4200525"/>
              <a:ext cx="723810" cy="10287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B19F1D85-CD0C-80A4-70A1-0CCE5C3A83D1}"/>
                    </a:ext>
                  </a:extLst>
                </p:cNvPr>
                <p:cNvSpPr txBox="1"/>
                <p:nvPr/>
              </p:nvSpPr>
              <p:spPr>
                <a:xfrm>
                  <a:off x="4181475" y="3429000"/>
                  <a:ext cx="2347913" cy="625812"/>
                </a:xfrm>
                <a:prstGeom prst="rect">
                  <a:avLst/>
                </a:prstGeom>
                <a:noFill/>
                <a:ln w="28575">
                  <a:solidFill>
                    <a:srgbClr val="17792D"/>
                  </a:solidFill>
                </a:ln>
              </p:spPr>
              <p:txBody>
                <a:bodyPr wrap="square" rtlCol="0">
                  <a:spAutoFit/>
                </a:bodyPr>
                <a:lstStyle/>
                <a:p>
                  <a14:m>
                    <m:oMath xmlns:m="http://schemas.openxmlformats.org/officeDocument/2006/math">
                      <m:f>
                        <m:fPr>
                          <m:ctrlPr>
                            <a:rPr lang="en-BE" sz="2400" b="1" i="1" smtClean="0">
                              <a:solidFill>
                                <a:srgbClr val="17792D"/>
                              </a:solidFill>
                              <a:latin typeface="Cambria Math" panose="02040503050406030204" pitchFamily="18" charset="0"/>
                            </a:rPr>
                          </m:ctrlPr>
                        </m:fPr>
                        <m:num>
                          <m:r>
                            <a:rPr lang="en-US" sz="2400" b="1" i="1" smtClean="0">
                              <a:solidFill>
                                <a:srgbClr val="17792D"/>
                              </a:solidFill>
                              <a:latin typeface="Cambria Math" panose="02040503050406030204" pitchFamily="18" charset="0"/>
                            </a:rPr>
                            <m:t>𝟖</m:t>
                          </m:r>
                        </m:num>
                        <m:den>
                          <m:r>
                            <a:rPr lang="en-US" sz="2400" b="1" i="1" smtClean="0">
                              <a:solidFill>
                                <a:srgbClr val="17792D"/>
                              </a:solidFill>
                              <a:latin typeface="Cambria Math" panose="02040503050406030204" pitchFamily="18" charset="0"/>
                            </a:rPr>
                            <m:t>𝟗</m:t>
                          </m:r>
                        </m:den>
                      </m:f>
                    </m:oMath>
                  </a14:m>
                  <a:r>
                    <a:rPr lang="en-BE" sz="2400" b="1" dirty="0">
                      <a:solidFill>
                        <a:srgbClr val="17792D"/>
                      </a:solidFill>
                    </a:rPr>
                    <a:t> x100%  = 88.9%</a:t>
                  </a:r>
                </a:p>
              </p:txBody>
            </p:sp>
          </mc:Choice>
          <mc:Fallback xmlns="">
            <p:sp>
              <p:nvSpPr>
                <p:cNvPr id="20" name="TextBox 19">
                  <a:extLst>
                    <a:ext uri="{FF2B5EF4-FFF2-40B4-BE49-F238E27FC236}">
                      <a16:creationId xmlns:a16="http://schemas.microsoft.com/office/drawing/2014/main" id="{B19F1D85-CD0C-80A4-70A1-0CCE5C3A83D1}"/>
                    </a:ext>
                  </a:extLst>
                </p:cNvPr>
                <p:cNvSpPr txBox="1">
                  <a:spLocks noRot="1" noChangeAspect="1" noMove="1" noResize="1" noEditPoints="1" noAdjustHandles="1" noChangeArrowheads="1" noChangeShapeType="1" noTextEdit="1"/>
                </p:cNvSpPr>
                <p:nvPr/>
              </p:nvSpPr>
              <p:spPr>
                <a:xfrm>
                  <a:off x="4181475" y="3429000"/>
                  <a:ext cx="2347913" cy="625812"/>
                </a:xfrm>
                <a:prstGeom prst="rect">
                  <a:avLst/>
                </a:prstGeom>
                <a:blipFill>
                  <a:blip r:embed="rId4"/>
                  <a:stretch>
                    <a:fillRect r="-2660" b="-5769"/>
                  </a:stretch>
                </a:blipFill>
                <a:ln w="28575">
                  <a:solidFill>
                    <a:srgbClr val="17792D"/>
                  </a:solidFill>
                </a:ln>
              </p:spPr>
              <p:txBody>
                <a:bodyPr/>
                <a:lstStyle/>
                <a:p>
                  <a:r>
                    <a:rPr lang="en-BE">
                      <a:noFill/>
                    </a:rPr>
                    <a:t> </a:t>
                  </a:r>
                </a:p>
              </p:txBody>
            </p:sp>
          </mc:Fallback>
        </mc:AlternateContent>
      </p:grpSp>
    </p:spTree>
    <p:extLst>
      <p:ext uri="{BB962C8B-B14F-4D97-AF65-F5344CB8AC3E}">
        <p14:creationId xmlns:p14="http://schemas.microsoft.com/office/powerpoint/2010/main" val="4014458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 application, chat or text message&#10;&#10;Description automatically generated">
            <a:extLst>
              <a:ext uri="{FF2B5EF4-FFF2-40B4-BE49-F238E27FC236}">
                <a16:creationId xmlns:a16="http://schemas.microsoft.com/office/drawing/2014/main" id="{9DF2D030-F50B-B7AF-877C-B980205F1B10}"/>
              </a:ext>
            </a:extLst>
          </p:cNvPr>
          <p:cNvPicPr>
            <a:picLocks noChangeAspect="1"/>
          </p:cNvPicPr>
          <p:nvPr/>
        </p:nvPicPr>
        <p:blipFill>
          <a:blip r:embed="rId3"/>
          <a:stretch>
            <a:fillRect/>
          </a:stretch>
        </p:blipFill>
        <p:spPr>
          <a:xfrm>
            <a:off x="1010275" y="2568579"/>
            <a:ext cx="7970993" cy="3853900"/>
          </a:xfrm>
          <a:prstGeom prst="rect">
            <a:avLst/>
          </a:prstGeom>
        </p:spPr>
      </p:pic>
      <p:sp>
        <p:nvSpPr>
          <p:cNvPr id="2" name="Title 1">
            <a:extLst>
              <a:ext uri="{FF2B5EF4-FFF2-40B4-BE49-F238E27FC236}">
                <a16:creationId xmlns:a16="http://schemas.microsoft.com/office/drawing/2014/main" id="{0BD98198-8EBA-21E1-7318-064F02A42C06}"/>
              </a:ext>
            </a:extLst>
          </p:cNvPr>
          <p:cNvSpPr>
            <a:spLocks noGrp="1"/>
          </p:cNvSpPr>
          <p:nvPr>
            <p:ph type="title"/>
          </p:nvPr>
        </p:nvSpPr>
        <p:spPr/>
        <p:txBody>
          <a:bodyPr/>
          <a:lstStyle/>
          <a:p>
            <a:r>
              <a:rPr lang="en-GB" dirty="0"/>
              <a:t>Branch/Condition Coverage</a:t>
            </a:r>
            <a:endParaRPr lang="en-BE" dirty="0"/>
          </a:p>
        </p:txBody>
      </p:sp>
      <p:sp>
        <p:nvSpPr>
          <p:cNvPr id="8" name="TextBox 7">
            <a:extLst>
              <a:ext uri="{FF2B5EF4-FFF2-40B4-BE49-F238E27FC236}">
                <a16:creationId xmlns:a16="http://schemas.microsoft.com/office/drawing/2014/main" id="{45E9A40B-CCC3-4D9D-6E92-FFABE398F7BC}"/>
              </a:ext>
            </a:extLst>
          </p:cNvPr>
          <p:cNvSpPr txBox="1"/>
          <p:nvPr/>
        </p:nvSpPr>
        <p:spPr>
          <a:xfrm>
            <a:off x="1010277" y="1443038"/>
            <a:ext cx="8228316" cy="830997"/>
          </a:xfrm>
          <a:prstGeom prst="rect">
            <a:avLst/>
          </a:prstGeom>
          <a:noFill/>
        </p:spPr>
        <p:txBody>
          <a:bodyPr wrap="square" rtlCol="0">
            <a:spAutoFit/>
          </a:bodyPr>
          <a:lstStyle/>
          <a:p>
            <a:r>
              <a:rPr lang="en-BE" sz="2400" dirty="0"/>
              <a:t>Test Case(s)</a:t>
            </a:r>
          </a:p>
          <a:p>
            <a:r>
              <a:rPr lang="en-BE" sz="2400" dirty="0">
                <a:latin typeface="Courier" pitchFamily="2" charset="0"/>
              </a:rPr>
              <a:t>	ASSERT foo(0, true, true, true) == 0;</a:t>
            </a:r>
          </a:p>
        </p:txBody>
      </p:sp>
    </p:spTree>
    <p:extLst>
      <p:ext uri="{BB962C8B-B14F-4D97-AF65-F5344CB8AC3E}">
        <p14:creationId xmlns:p14="http://schemas.microsoft.com/office/powerpoint/2010/main" val="21438339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text, application&#10;&#10;Description automatically generated">
            <a:extLst>
              <a:ext uri="{FF2B5EF4-FFF2-40B4-BE49-F238E27FC236}">
                <a16:creationId xmlns:a16="http://schemas.microsoft.com/office/drawing/2014/main" id="{70D752A9-42EE-AC72-C5CB-98DAA28F8EC7}"/>
              </a:ext>
            </a:extLst>
          </p:cNvPr>
          <p:cNvPicPr>
            <a:picLocks noChangeAspect="1"/>
          </p:cNvPicPr>
          <p:nvPr/>
        </p:nvPicPr>
        <p:blipFill>
          <a:blip r:embed="rId3"/>
          <a:stretch>
            <a:fillRect/>
          </a:stretch>
        </p:blipFill>
        <p:spPr>
          <a:xfrm>
            <a:off x="1010275" y="2600504"/>
            <a:ext cx="7970992" cy="3825322"/>
          </a:xfrm>
          <a:prstGeom prst="rect">
            <a:avLst/>
          </a:prstGeom>
        </p:spPr>
      </p:pic>
      <p:sp>
        <p:nvSpPr>
          <p:cNvPr id="2" name="Title 1">
            <a:extLst>
              <a:ext uri="{FF2B5EF4-FFF2-40B4-BE49-F238E27FC236}">
                <a16:creationId xmlns:a16="http://schemas.microsoft.com/office/drawing/2014/main" id="{0BD98198-8EBA-21E1-7318-064F02A42C06}"/>
              </a:ext>
            </a:extLst>
          </p:cNvPr>
          <p:cNvSpPr>
            <a:spLocks noGrp="1"/>
          </p:cNvSpPr>
          <p:nvPr>
            <p:ph type="title"/>
          </p:nvPr>
        </p:nvSpPr>
        <p:spPr/>
        <p:txBody>
          <a:bodyPr/>
          <a:lstStyle/>
          <a:p>
            <a:r>
              <a:rPr lang="en-GB" dirty="0"/>
              <a:t>Branch/Condition Coverage</a:t>
            </a:r>
            <a:endParaRPr lang="en-BE" dirty="0"/>
          </a:p>
        </p:txBody>
      </p:sp>
      <p:sp>
        <p:nvSpPr>
          <p:cNvPr id="8" name="TextBox 7">
            <a:extLst>
              <a:ext uri="{FF2B5EF4-FFF2-40B4-BE49-F238E27FC236}">
                <a16:creationId xmlns:a16="http://schemas.microsoft.com/office/drawing/2014/main" id="{45E9A40B-CCC3-4D9D-6E92-FFABE398F7BC}"/>
              </a:ext>
            </a:extLst>
          </p:cNvPr>
          <p:cNvSpPr txBox="1"/>
          <p:nvPr/>
        </p:nvSpPr>
        <p:spPr>
          <a:xfrm>
            <a:off x="1010277" y="1443038"/>
            <a:ext cx="8228316" cy="1200329"/>
          </a:xfrm>
          <a:prstGeom prst="rect">
            <a:avLst/>
          </a:prstGeom>
          <a:noFill/>
        </p:spPr>
        <p:txBody>
          <a:bodyPr wrap="square" rtlCol="0">
            <a:spAutoFit/>
          </a:bodyPr>
          <a:lstStyle/>
          <a:p>
            <a:r>
              <a:rPr lang="en-BE" sz="2400" dirty="0"/>
              <a:t>Test Case(s)</a:t>
            </a:r>
          </a:p>
          <a:p>
            <a:r>
              <a:rPr lang="en-BE" sz="2400" dirty="0">
                <a:latin typeface="Courier" pitchFamily="2" charset="0"/>
              </a:rPr>
              <a:t>	ASSERT foo(0, true, true, true) == 0;</a:t>
            </a:r>
          </a:p>
          <a:p>
            <a:r>
              <a:rPr lang="en-BE" sz="2400" dirty="0">
                <a:latin typeface="Courier" pitchFamily="2" charset="0"/>
              </a:rPr>
              <a:t>	Assert foo(0,false, false, false) == 0;</a:t>
            </a:r>
          </a:p>
        </p:txBody>
      </p:sp>
      <p:sp>
        <p:nvSpPr>
          <p:cNvPr id="9" name="Rounded Rectangular Callout 8">
            <a:extLst>
              <a:ext uri="{FF2B5EF4-FFF2-40B4-BE49-F238E27FC236}">
                <a16:creationId xmlns:a16="http://schemas.microsoft.com/office/drawing/2014/main" id="{C47835F7-DAFB-067F-5C25-638BE422DF6C}"/>
              </a:ext>
            </a:extLst>
          </p:cNvPr>
          <p:cNvSpPr/>
          <p:nvPr/>
        </p:nvSpPr>
        <p:spPr>
          <a:xfrm>
            <a:off x="9510712" y="988130"/>
            <a:ext cx="1843088" cy="909816"/>
          </a:xfrm>
          <a:prstGeom prst="wedgeRoundRectCallout">
            <a:avLst>
              <a:gd name="adj1" fmla="val -70445"/>
              <a:gd name="adj2" fmla="val 104900"/>
              <a:gd name="adj3" fmla="val 16667"/>
            </a:avLst>
          </a:prstGeom>
          <a:solidFill>
            <a:srgbClr val="15BE23"/>
          </a:solidFill>
          <a:ln>
            <a:solidFill>
              <a:srgbClr val="15BE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BE" sz="2800" b="1" dirty="0"/>
              <a:t>New Test</a:t>
            </a:r>
          </a:p>
        </p:txBody>
      </p:sp>
    </p:spTree>
    <p:extLst>
      <p:ext uri="{BB962C8B-B14F-4D97-AF65-F5344CB8AC3E}">
        <p14:creationId xmlns:p14="http://schemas.microsoft.com/office/powerpoint/2010/main" val="2818275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43C6F-05B7-4947-8EAA-7AB50A233752}"/>
              </a:ext>
            </a:extLst>
          </p:cNvPr>
          <p:cNvSpPr>
            <a:spLocks noGrp="1"/>
          </p:cNvSpPr>
          <p:nvPr>
            <p:ph type="title"/>
          </p:nvPr>
        </p:nvSpPr>
        <p:spPr/>
        <p:txBody>
          <a:bodyPr/>
          <a:lstStyle/>
          <a:p>
            <a:r>
              <a:rPr lang="en-GB" dirty="0"/>
              <a:t>Path Coverage</a:t>
            </a:r>
            <a:endParaRPr lang="en-BE" dirty="0"/>
          </a:p>
        </p:txBody>
      </p:sp>
      <p:sp>
        <p:nvSpPr>
          <p:cNvPr id="3" name="Content Placeholder 2">
            <a:extLst>
              <a:ext uri="{FF2B5EF4-FFF2-40B4-BE49-F238E27FC236}">
                <a16:creationId xmlns:a16="http://schemas.microsoft.com/office/drawing/2014/main" id="{C0A8D1BE-CFEF-D723-FB0E-65DCF7AAAB2D}"/>
              </a:ext>
            </a:extLst>
          </p:cNvPr>
          <p:cNvSpPr>
            <a:spLocks noGrp="1"/>
          </p:cNvSpPr>
          <p:nvPr>
            <p:ph idx="1"/>
          </p:nvPr>
        </p:nvSpPr>
        <p:spPr>
          <a:xfrm>
            <a:off x="838200" y="1825626"/>
            <a:ext cx="10515600" cy="488950"/>
          </a:xfrm>
        </p:spPr>
        <p:txBody>
          <a:bodyPr>
            <a:noAutofit/>
          </a:bodyPr>
          <a:lstStyle/>
          <a:p>
            <a:pPr marL="0" indent="0">
              <a:buNone/>
            </a:pPr>
            <a:r>
              <a:rPr lang="en-GB" sz="3200" dirty="0"/>
              <a:t>Paths for three “if” each can be either true (T) or false (F)</a:t>
            </a:r>
            <a:endParaRPr lang="en-BE" sz="3200" dirty="0"/>
          </a:p>
        </p:txBody>
      </p:sp>
      <p:pic>
        <p:nvPicPr>
          <p:cNvPr id="5" name="Picture 4" descr="Diagram&#10;&#10;Description automatically generated">
            <a:extLst>
              <a:ext uri="{FF2B5EF4-FFF2-40B4-BE49-F238E27FC236}">
                <a16:creationId xmlns:a16="http://schemas.microsoft.com/office/drawing/2014/main" id="{D57DC6C9-6C71-FFAA-D5EF-DF447CE13434}"/>
              </a:ext>
            </a:extLst>
          </p:cNvPr>
          <p:cNvPicPr>
            <a:picLocks noChangeAspect="1"/>
          </p:cNvPicPr>
          <p:nvPr/>
        </p:nvPicPr>
        <p:blipFill>
          <a:blip r:embed="rId2"/>
          <a:stretch>
            <a:fillRect/>
          </a:stretch>
        </p:blipFill>
        <p:spPr>
          <a:xfrm>
            <a:off x="3048000" y="2701000"/>
            <a:ext cx="5295900" cy="3684850"/>
          </a:xfrm>
          <a:prstGeom prst="rect">
            <a:avLst/>
          </a:prstGeom>
        </p:spPr>
      </p:pic>
      <p:sp>
        <p:nvSpPr>
          <p:cNvPr id="6" name="TextBox 5">
            <a:extLst>
              <a:ext uri="{FF2B5EF4-FFF2-40B4-BE49-F238E27FC236}">
                <a16:creationId xmlns:a16="http://schemas.microsoft.com/office/drawing/2014/main" id="{3AA9874E-1C8F-DD73-8A9C-AA8343B28A3D}"/>
              </a:ext>
            </a:extLst>
          </p:cNvPr>
          <p:cNvSpPr txBox="1"/>
          <p:nvPr/>
        </p:nvSpPr>
        <p:spPr>
          <a:xfrm>
            <a:off x="1905000" y="3289300"/>
            <a:ext cx="1562100" cy="584775"/>
          </a:xfrm>
          <a:prstGeom prst="rect">
            <a:avLst/>
          </a:prstGeom>
          <a:noFill/>
        </p:spPr>
        <p:txBody>
          <a:bodyPr wrap="square" rtlCol="0">
            <a:spAutoFit/>
          </a:bodyPr>
          <a:lstStyle/>
          <a:p>
            <a:r>
              <a:rPr lang="en-BE" sz="3200" dirty="0"/>
              <a:t>8-Paths</a:t>
            </a:r>
          </a:p>
        </p:txBody>
      </p:sp>
    </p:spTree>
    <p:extLst>
      <p:ext uri="{BB962C8B-B14F-4D97-AF65-F5344CB8AC3E}">
        <p14:creationId xmlns:p14="http://schemas.microsoft.com/office/powerpoint/2010/main" val="33504975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43C6F-05B7-4947-8EAA-7AB50A233752}"/>
              </a:ext>
            </a:extLst>
          </p:cNvPr>
          <p:cNvSpPr>
            <a:spLocks noGrp="1"/>
          </p:cNvSpPr>
          <p:nvPr>
            <p:ph type="title"/>
          </p:nvPr>
        </p:nvSpPr>
        <p:spPr/>
        <p:txBody>
          <a:bodyPr/>
          <a:lstStyle/>
          <a:p>
            <a:r>
              <a:rPr lang="en-GB" dirty="0"/>
              <a:t>Path Coverage</a:t>
            </a:r>
            <a:endParaRPr lang="en-BE" dirty="0"/>
          </a:p>
        </p:txBody>
      </p:sp>
      <p:pic>
        <p:nvPicPr>
          <p:cNvPr id="5" name="Picture 4" descr="Diagram&#10;&#10;Description automatically generated">
            <a:extLst>
              <a:ext uri="{FF2B5EF4-FFF2-40B4-BE49-F238E27FC236}">
                <a16:creationId xmlns:a16="http://schemas.microsoft.com/office/drawing/2014/main" id="{D57DC6C9-6C71-FFAA-D5EF-DF447CE13434}"/>
              </a:ext>
            </a:extLst>
          </p:cNvPr>
          <p:cNvPicPr>
            <a:picLocks noChangeAspect="1"/>
          </p:cNvPicPr>
          <p:nvPr/>
        </p:nvPicPr>
        <p:blipFill>
          <a:blip r:embed="rId3"/>
          <a:stretch>
            <a:fillRect/>
          </a:stretch>
        </p:blipFill>
        <p:spPr>
          <a:xfrm>
            <a:off x="3048000" y="2701000"/>
            <a:ext cx="5295900" cy="3684850"/>
          </a:xfrm>
          <a:prstGeom prst="rect">
            <a:avLst/>
          </a:prstGeom>
        </p:spPr>
      </p:pic>
      <p:sp>
        <p:nvSpPr>
          <p:cNvPr id="7" name="TextBox 6">
            <a:extLst>
              <a:ext uri="{FF2B5EF4-FFF2-40B4-BE49-F238E27FC236}">
                <a16:creationId xmlns:a16="http://schemas.microsoft.com/office/drawing/2014/main" id="{219DB70C-AB4D-1362-0896-E82FC1641088}"/>
              </a:ext>
            </a:extLst>
          </p:cNvPr>
          <p:cNvSpPr txBox="1"/>
          <p:nvPr/>
        </p:nvSpPr>
        <p:spPr>
          <a:xfrm>
            <a:off x="1010277" y="1443038"/>
            <a:ext cx="8228316" cy="1200329"/>
          </a:xfrm>
          <a:prstGeom prst="rect">
            <a:avLst/>
          </a:prstGeom>
          <a:noFill/>
        </p:spPr>
        <p:txBody>
          <a:bodyPr wrap="square" rtlCol="0">
            <a:spAutoFit/>
          </a:bodyPr>
          <a:lstStyle/>
          <a:p>
            <a:r>
              <a:rPr lang="en-BE" sz="2400" dirty="0"/>
              <a:t>Test Case(s)</a:t>
            </a:r>
          </a:p>
          <a:p>
            <a:r>
              <a:rPr lang="en-BE" sz="2400" dirty="0">
                <a:latin typeface="Courier" pitchFamily="2" charset="0"/>
              </a:rPr>
              <a:t>	ASSERT foo(0, true, true, true) == 0;</a:t>
            </a:r>
          </a:p>
          <a:p>
            <a:r>
              <a:rPr lang="en-BE" sz="2400" dirty="0">
                <a:latin typeface="Courier" pitchFamily="2" charset="0"/>
              </a:rPr>
              <a:t>	ASSERT foo(0,false, false, false) == 0;</a:t>
            </a:r>
          </a:p>
        </p:txBody>
      </p:sp>
      <p:sp>
        <p:nvSpPr>
          <p:cNvPr id="8" name="Oval 7">
            <a:extLst>
              <a:ext uri="{FF2B5EF4-FFF2-40B4-BE49-F238E27FC236}">
                <a16:creationId xmlns:a16="http://schemas.microsoft.com/office/drawing/2014/main" id="{99D25EDC-6E1B-A331-A658-452E06189408}"/>
              </a:ext>
            </a:extLst>
          </p:cNvPr>
          <p:cNvSpPr/>
          <p:nvPr/>
        </p:nvSpPr>
        <p:spPr>
          <a:xfrm>
            <a:off x="3086096" y="5857875"/>
            <a:ext cx="471488" cy="513687"/>
          </a:xfrm>
          <a:prstGeom prst="ellipse">
            <a:avLst/>
          </a:prstGeom>
          <a:solidFill>
            <a:srgbClr val="15BE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9" name="Oval 8">
            <a:extLst>
              <a:ext uri="{FF2B5EF4-FFF2-40B4-BE49-F238E27FC236}">
                <a16:creationId xmlns:a16="http://schemas.microsoft.com/office/drawing/2014/main" id="{F58A909F-133F-7C55-E14D-B18A4C954A78}"/>
              </a:ext>
            </a:extLst>
          </p:cNvPr>
          <p:cNvSpPr/>
          <p:nvPr/>
        </p:nvSpPr>
        <p:spPr>
          <a:xfrm>
            <a:off x="7829548" y="5857874"/>
            <a:ext cx="471488" cy="513687"/>
          </a:xfrm>
          <a:prstGeom prst="ellipse">
            <a:avLst/>
          </a:prstGeom>
          <a:solidFill>
            <a:srgbClr val="15BE2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0" name="TextBox 9">
            <a:extLst>
              <a:ext uri="{FF2B5EF4-FFF2-40B4-BE49-F238E27FC236}">
                <a16:creationId xmlns:a16="http://schemas.microsoft.com/office/drawing/2014/main" id="{FDAA44BC-F6B0-EE70-09BE-ACAB40E9A58B}"/>
              </a:ext>
            </a:extLst>
          </p:cNvPr>
          <p:cNvSpPr txBox="1"/>
          <p:nvPr/>
        </p:nvSpPr>
        <p:spPr>
          <a:xfrm>
            <a:off x="7631906" y="2768601"/>
            <a:ext cx="3450432" cy="584775"/>
          </a:xfrm>
          <a:prstGeom prst="rect">
            <a:avLst/>
          </a:prstGeom>
          <a:noFill/>
          <a:ln w="28575">
            <a:solidFill>
              <a:srgbClr val="C00000"/>
            </a:solidFill>
          </a:ln>
        </p:spPr>
        <p:txBody>
          <a:bodyPr wrap="square" rtlCol="0">
            <a:spAutoFit/>
          </a:bodyPr>
          <a:lstStyle/>
          <a:p>
            <a:r>
              <a:rPr lang="en-BE" sz="3200" dirty="0">
                <a:solidFill>
                  <a:srgbClr val="C00000"/>
                </a:solidFill>
              </a:rPr>
              <a:t>25% Path Coverage</a:t>
            </a:r>
          </a:p>
        </p:txBody>
      </p:sp>
      <p:pic>
        <p:nvPicPr>
          <p:cNvPr id="1026" name="Picture 2" descr="Animal, bug, insect, virus, virus bug icon icon - Download on Iconfinder">
            <a:extLst>
              <a:ext uri="{FF2B5EF4-FFF2-40B4-BE49-F238E27FC236}">
                <a16:creationId xmlns:a16="http://schemas.microsoft.com/office/drawing/2014/main" id="{66EB8586-A359-F7CE-48F1-0206131911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6371562"/>
            <a:ext cx="361952" cy="361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4609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9DFFC-8FA8-EE41-1911-729E07160D28}"/>
              </a:ext>
            </a:extLst>
          </p:cNvPr>
          <p:cNvSpPr>
            <a:spLocks noGrp="1"/>
          </p:cNvSpPr>
          <p:nvPr>
            <p:ph type="title"/>
          </p:nvPr>
        </p:nvSpPr>
        <p:spPr/>
        <p:txBody>
          <a:bodyPr/>
          <a:lstStyle/>
          <a:p>
            <a:r>
              <a:rPr lang="en-GB" dirty="0"/>
              <a:t>Test drive the development</a:t>
            </a:r>
            <a:endParaRPr lang="en-BE" dirty="0"/>
          </a:p>
        </p:txBody>
      </p:sp>
      <p:sp>
        <p:nvSpPr>
          <p:cNvPr id="3" name="Content Placeholder 2">
            <a:extLst>
              <a:ext uri="{FF2B5EF4-FFF2-40B4-BE49-F238E27FC236}">
                <a16:creationId xmlns:a16="http://schemas.microsoft.com/office/drawing/2014/main" id="{4A0BD4AA-24AE-4EA8-AE76-56DB2E408BFF}"/>
              </a:ext>
            </a:extLst>
          </p:cNvPr>
          <p:cNvSpPr>
            <a:spLocks noGrp="1"/>
          </p:cNvSpPr>
          <p:nvPr>
            <p:ph idx="1"/>
          </p:nvPr>
        </p:nvSpPr>
        <p:spPr/>
        <p:txBody>
          <a:bodyPr>
            <a:normAutofit/>
          </a:bodyPr>
          <a:lstStyle/>
          <a:p>
            <a:r>
              <a:rPr lang="en-GB" sz="3200" dirty="0"/>
              <a:t>TDD is a software development approach where tests are written before the actual code. The cycle can be summarized as </a:t>
            </a:r>
            <a:r>
              <a:rPr lang="en-GB" sz="3200" b="1" dirty="0">
                <a:solidFill>
                  <a:srgbClr val="C00000"/>
                </a:solidFill>
              </a:rPr>
              <a:t>Red</a:t>
            </a:r>
            <a:r>
              <a:rPr lang="en-GB" sz="3200" b="1" dirty="0"/>
              <a:t>-</a:t>
            </a:r>
            <a:r>
              <a:rPr lang="en-GB" sz="3200" b="1" dirty="0">
                <a:solidFill>
                  <a:srgbClr val="17792D"/>
                </a:solidFill>
              </a:rPr>
              <a:t>Green</a:t>
            </a:r>
            <a:r>
              <a:rPr lang="en-GB" sz="3200" b="1" dirty="0"/>
              <a:t>-</a:t>
            </a:r>
            <a:r>
              <a:rPr lang="en-GB" sz="3200" b="1" dirty="0">
                <a:solidFill>
                  <a:srgbClr val="0C00FF"/>
                </a:solidFill>
              </a:rPr>
              <a:t>Refactor</a:t>
            </a:r>
            <a:r>
              <a:rPr lang="en-GB" sz="3200" dirty="0"/>
              <a:t>.</a:t>
            </a:r>
          </a:p>
          <a:p>
            <a:pPr lvl="1"/>
            <a:r>
              <a:rPr lang="en-GB" sz="2800" b="1" dirty="0">
                <a:solidFill>
                  <a:srgbClr val="C00000"/>
                </a:solidFill>
              </a:rPr>
              <a:t>Red</a:t>
            </a:r>
            <a:r>
              <a:rPr lang="en-GB" sz="2800" dirty="0"/>
              <a:t>: Write a failing test (indicating that the functionality doesn't exist or work yet).</a:t>
            </a:r>
          </a:p>
          <a:p>
            <a:pPr lvl="1"/>
            <a:r>
              <a:rPr lang="en-GB" sz="2800" b="1" dirty="0">
                <a:solidFill>
                  <a:srgbClr val="17792D"/>
                </a:solidFill>
              </a:rPr>
              <a:t>Green</a:t>
            </a:r>
            <a:r>
              <a:rPr lang="en-GB" sz="2800" dirty="0"/>
              <a:t>: Write the minimal amount of code to make the test pass.</a:t>
            </a:r>
          </a:p>
          <a:p>
            <a:pPr lvl="1"/>
            <a:r>
              <a:rPr lang="en-GB" sz="2800" b="1" dirty="0">
                <a:solidFill>
                  <a:srgbClr val="0C00FF"/>
                </a:solidFill>
              </a:rPr>
              <a:t>Refactor</a:t>
            </a:r>
            <a:r>
              <a:rPr lang="en-GB" sz="2800" dirty="0"/>
              <a:t>: Clean up the code while ensuring the test still passes.</a:t>
            </a:r>
          </a:p>
          <a:p>
            <a:endParaRPr lang="en-BE" dirty="0"/>
          </a:p>
        </p:txBody>
      </p:sp>
    </p:spTree>
    <p:extLst>
      <p:ext uri="{BB962C8B-B14F-4D97-AF65-F5344CB8AC3E}">
        <p14:creationId xmlns:p14="http://schemas.microsoft.com/office/powerpoint/2010/main" val="2743627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B69892-F633-DB88-8D9A-5440BAF0DF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DFE0D2-0124-8A49-424F-09B1A99DC03B}"/>
              </a:ext>
            </a:extLst>
          </p:cNvPr>
          <p:cNvSpPr>
            <a:spLocks noGrp="1"/>
          </p:cNvSpPr>
          <p:nvPr>
            <p:ph type="title"/>
          </p:nvPr>
        </p:nvSpPr>
        <p:spPr>
          <a:xfrm>
            <a:off x="838200" y="0"/>
            <a:ext cx="10515600" cy="1325563"/>
          </a:xfrm>
        </p:spPr>
        <p:txBody>
          <a:bodyPr/>
          <a:lstStyle/>
          <a:p>
            <a:r>
              <a:rPr lang="en-GB" dirty="0"/>
              <a:t>Custom Projects: Expectations</a:t>
            </a:r>
            <a:endParaRPr lang="en-US" dirty="0"/>
          </a:p>
        </p:txBody>
      </p:sp>
      <p:sp>
        <p:nvSpPr>
          <p:cNvPr id="5" name="Content Placeholder 4">
            <a:extLst>
              <a:ext uri="{FF2B5EF4-FFF2-40B4-BE49-F238E27FC236}">
                <a16:creationId xmlns:a16="http://schemas.microsoft.com/office/drawing/2014/main" id="{46D8103D-4E31-C677-AE40-8F5E99BA2940}"/>
              </a:ext>
            </a:extLst>
          </p:cNvPr>
          <p:cNvSpPr>
            <a:spLocks noGrp="1"/>
          </p:cNvSpPr>
          <p:nvPr>
            <p:ph idx="1"/>
          </p:nvPr>
        </p:nvSpPr>
        <p:spPr>
          <a:xfrm>
            <a:off x="838200" y="1471613"/>
            <a:ext cx="10515600" cy="5200650"/>
          </a:xfrm>
        </p:spPr>
        <p:txBody>
          <a:bodyPr>
            <a:normAutofit fontScale="85000" lnSpcReduction="10000"/>
          </a:bodyPr>
          <a:lstStyle/>
          <a:p>
            <a:r>
              <a:rPr lang="en-GB" dirty="0"/>
              <a:t>These are </a:t>
            </a:r>
            <a:r>
              <a:rPr lang="en-GB" b="1" dirty="0"/>
              <a:t>not smaller or easier projects</a:t>
            </a:r>
          </a:p>
          <a:p>
            <a:pPr lvl="1"/>
            <a:r>
              <a:rPr lang="en-GB" dirty="0"/>
              <a:t>You defined the problem. You own the scope and outcomes</a:t>
            </a:r>
          </a:p>
          <a:p>
            <a:r>
              <a:rPr lang="en-GB" dirty="0"/>
              <a:t>What this means</a:t>
            </a:r>
          </a:p>
          <a:p>
            <a:pPr lvl="1"/>
            <a:r>
              <a:rPr lang="en-GB" dirty="0"/>
              <a:t>Full ownership of requirements, design, and technical decisions</a:t>
            </a:r>
          </a:p>
          <a:p>
            <a:pPr lvl="1"/>
            <a:r>
              <a:rPr lang="en-GB" dirty="0"/>
              <a:t>Responsibility to define a </a:t>
            </a:r>
            <a:r>
              <a:rPr lang="en-GB" b="1" dirty="0"/>
              <a:t>realistic, deliverable MVP</a:t>
            </a:r>
          </a:p>
          <a:p>
            <a:pPr lvl="1"/>
            <a:r>
              <a:rPr lang="en-GB" dirty="0"/>
              <a:t>You define the requirements </a:t>
            </a:r>
            <a:r>
              <a:rPr lang="en-GB" b="1" dirty="0"/>
              <a:t>and</a:t>
            </a:r>
            <a:r>
              <a:rPr lang="en-GB" dirty="0"/>
              <a:t> you are responsible for delivering them</a:t>
            </a:r>
          </a:p>
          <a:p>
            <a:r>
              <a:rPr lang="en-GB" dirty="0"/>
              <a:t>What is expected</a:t>
            </a:r>
          </a:p>
          <a:p>
            <a:pPr lvl="1"/>
            <a:r>
              <a:rPr lang="en-GB" dirty="0"/>
              <a:t>Clear MVP definition and scope discipline</a:t>
            </a:r>
          </a:p>
          <a:p>
            <a:pPr lvl="1"/>
            <a:r>
              <a:rPr lang="en-GB" dirty="0"/>
              <a:t>Professional workflows (GitHub, PRs, Reviews, testing)</a:t>
            </a:r>
          </a:p>
          <a:p>
            <a:pPr lvl="1"/>
            <a:r>
              <a:rPr lang="en-GB" dirty="0"/>
              <a:t>Steady progress toward </a:t>
            </a:r>
            <a:r>
              <a:rPr lang="en-GB" b="1" dirty="0"/>
              <a:t>working software</a:t>
            </a:r>
          </a:p>
          <a:p>
            <a:r>
              <a:rPr lang="en-GB" dirty="0"/>
              <a:t>How you are evaluated</a:t>
            </a:r>
          </a:p>
          <a:p>
            <a:pPr lvl="1"/>
            <a:r>
              <a:rPr lang="en-GB" dirty="0"/>
              <a:t>Not on ambition or number of features</a:t>
            </a:r>
          </a:p>
          <a:p>
            <a:pPr lvl="1"/>
            <a:r>
              <a:rPr lang="en-GB" dirty="0"/>
              <a:t>On delivering a complete, well-engineered MVP</a:t>
            </a:r>
          </a:p>
          <a:p>
            <a:pPr marL="457200" lvl="1" indent="0">
              <a:buNone/>
            </a:pPr>
            <a:endParaRPr lang="en-GB" dirty="0"/>
          </a:p>
          <a:p>
            <a:pPr marL="0" indent="0">
              <a:buNone/>
            </a:pPr>
            <a:r>
              <a:rPr lang="en-GB" b="1" dirty="0">
                <a:solidFill>
                  <a:srgbClr val="C00000"/>
                </a:solidFill>
              </a:rPr>
              <a:t>Bottom line: You don’t have a client — you are both the client and the developer</a:t>
            </a:r>
          </a:p>
          <a:p>
            <a:endParaRPr lang="en-US" dirty="0"/>
          </a:p>
        </p:txBody>
      </p:sp>
    </p:spTree>
    <p:extLst>
      <p:ext uri="{BB962C8B-B14F-4D97-AF65-F5344CB8AC3E}">
        <p14:creationId xmlns:p14="http://schemas.microsoft.com/office/powerpoint/2010/main" val="1233844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E8536-E9E7-F051-6941-0B3FB9ED173E}"/>
              </a:ext>
            </a:extLst>
          </p:cNvPr>
          <p:cNvSpPr>
            <a:spLocks noGrp="1"/>
          </p:cNvSpPr>
          <p:nvPr>
            <p:ph type="title"/>
          </p:nvPr>
        </p:nvSpPr>
        <p:spPr>
          <a:xfrm>
            <a:off x="594360" y="1"/>
            <a:ext cx="10515600" cy="938784"/>
          </a:xfrm>
        </p:spPr>
        <p:txBody>
          <a:bodyPr/>
          <a:lstStyle/>
          <a:p>
            <a:r>
              <a:rPr lang="en-BE" dirty="0"/>
              <a:t>Basic TDD workflow</a:t>
            </a:r>
          </a:p>
        </p:txBody>
      </p:sp>
      <p:cxnSp>
        <p:nvCxnSpPr>
          <p:cNvPr id="17" name="Straight Arrow Connector 16">
            <a:extLst>
              <a:ext uri="{FF2B5EF4-FFF2-40B4-BE49-F238E27FC236}">
                <a16:creationId xmlns:a16="http://schemas.microsoft.com/office/drawing/2014/main" id="{ECE58D6A-DE67-0E41-1B7A-0B35F70F259E}"/>
              </a:ext>
            </a:extLst>
          </p:cNvPr>
          <p:cNvCxnSpPr>
            <a:cxnSpLocks/>
          </p:cNvCxnSpPr>
          <p:nvPr/>
        </p:nvCxnSpPr>
        <p:spPr>
          <a:xfrm flipV="1">
            <a:off x="3998976" y="2865120"/>
            <a:ext cx="853440" cy="1264921"/>
          </a:xfrm>
          <a:prstGeom prst="straightConnector1">
            <a:avLst/>
          </a:prstGeom>
          <a:ln w="762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4ABEE3D-9BF1-D7B2-F70D-C02BBB1D3A82}"/>
              </a:ext>
            </a:extLst>
          </p:cNvPr>
          <p:cNvSpPr txBox="1"/>
          <p:nvPr/>
        </p:nvSpPr>
        <p:spPr>
          <a:xfrm>
            <a:off x="5050536" y="3282619"/>
            <a:ext cx="1426464" cy="1200329"/>
          </a:xfrm>
          <a:prstGeom prst="rect">
            <a:avLst/>
          </a:prstGeom>
          <a:noFill/>
        </p:spPr>
        <p:txBody>
          <a:bodyPr wrap="square" rtlCol="0">
            <a:spAutoFit/>
          </a:bodyPr>
          <a:lstStyle/>
          <a:p>
            <a:pPr algn="ctr"/>
            <a:r>
              <a:rPr lang="en-BE" sz="2400" dirty="0">
                <a:solidFill>
                  <a:srgbClr val="C00000"/>
                </a:solidFill>
              </a:rPr>
              <a:t>Red</a:t>
            </a:r>
            <a:r>
              <a:rPr lang="en-BE" sz="2400" dirty="0"/>
              <a:t>, </a:t>
            </a:r>
          </a:p>
          <a:p>
            <a:pPr algn="ctr"/>
            <a:r>
              <a:rPr lang="en-BE" sz="2400" dirty="0">
                <a:solidFill>
                  <a:srgbClr val="17792D"/>
                </a:solidFill>
              </a:rPr>
              <a:t>Green</a:t>
            </a:r>
            <a:r>
              <a:rPr lang="en-BE" sz="2400" dirty="0"/>
              <a:t>,</a:t>
            </a:r>
          </a:p>
          <a:p>
            <a:pPr algn="ctr"/>
            <a:r>
              <a:rPr lang="en-BE" sz="2400" dirty="0">
                <a:solidFill>
                  <a:srgbClr val="0C00FF"/>
                </a:solidFill>
              </a:rPr>
              <a:t>Refactor</a:t>
            </a:r>
          </a:p>
        </p:txBody>
      </p:sp>
      <p:grpSp>
        <p:nvGrpSpPr>
          <p:cNvPr id="23" name="Group 22">
            <a:extLst>
              <a:ext uri="{FF2B5EF4-FFF2-40B4-BE49-F238E27FC236}">
                <a16:creationId xmlns:a16="http://schemas.microsoft.com/office/drawing/2014/main" id="{2E511F23-ECE6-51CE-01C7-F167CE331AA9}"/>
              </a:ext>
            </a:extLst>
          </p:cNvPr>
          <p:cNvGrpSpPr/>
          <p:nvPr/>
        </p:nvGrpSpPr>
        <p:grpSpPr>
          <a:xfrm>
            <a:off x="4669536" y="1338071"/>
            <a:ext cx="3694176" cy="1633729"/>
            <a:chOff x="4669536" y="1338071"/>
            <a:chExt cx="3694176" cy="1633729"/>
          </a:xfrm>
        </p:grpSpPr>
        <p:sp>
          <p:nvSpPr>
            <p:cNvPr id="4" name="Oval 3">
              <a:extLst>
                <a:ext uri="{FF2B5EF4-FFF2-40B4-BE49-F238E27FC236}">
                  <a16:creationId xmlns:a16="http://schemas.microsoft.com/office/drawing/2014/main" id="{B2FB32CC-1B1F-B4EC-AC82-7234103FC371}"/>
                </a:ext>
              </a:extLst>
            </p:cNvPr>
            <p:cNvSpPr/>
            <p:nvPr/>
          </p:nvSpPr>
          <p:spPr>
            <a:xfrm>
              <a:off x="4669536" y="1338071"/>
              <a:ext cx="1706880" cy="1633729"/>
            </a:xfrm>
            <a:prstGeom prst="ellips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BE" sz="2400" dirty="0"/>
                <a:t>RED</a:t>
              </a:r>
            </a:p>
            <a:p>
              <a:pPr algn="ctr"/>
              <a:r>
                <a:rPr lang="en-BE" sz="2400" dirty="0"/>
                <a:t>(Fail)</a:t>
              </a:r>
            </a:p>
          </p:txBody>
        </p:sp>
        <p:sp>
          <p:nvSpPr>
            <p:cNvPr id="20" name="TextBox 19">
              <a:extLst>
                <a:ext uri="{FF2B5EF4-FFF2-40B4-BE49-F238E27FC236}">
                  <a16:creationId xmlns:a16="http://schemas.microsoft.com/office/drawing/2014/main" id="{AE975BE8-A0C1-41A9-ACDC-650ACAE24449}"/>
                </a:ext>
              </a:extLst>
            </p:cNvPr>
            <p:cNvSpPr txBox="1"/>
            <p:nvPr/>
          </p:nvSpPr>
          <p:spPr>
            <a:xfrm>
              <a:off x="6510528" y="1650414"/>
              <a:ext cx="1853184" cy="646331"/>
            </a:xfrm>
            <a:prstGeom prst="rect">
              <a:avLst/>
            </a:prstGeom>
            <a:noFill/>
          </p:spPr>
          <p:txBody>
            <a:bodyPr wrap="square" rtlCol="0">
              <a:spAutoFit/>
            </a:bodyPr>
            <a:lstStyle/>
            <a:p>
              <a:r>
                <a:rPr lang="en-BE" dirty="0">
                  <a:solidFill>
                    <a:srgbClr val="C00000"/>
                  </a:solidFill>
                </a:rPr>
                <a:t>Write test case that fails</a:t>
              </a:r>
            </a:p>
          </p:txBody>
        </p:sp>
      </p:grpSp>
      <p:grpSp>
        <p:nvGrpSpPr>
          <p:cNvPr id="24" name="Group 23">
            <a:extLst>
              <a:ext uri="{FF2B5EF4-FFF2-40B4-BE49-F238E27FC236}">
                <a16:creationId xmlns:a16="http://schemas.microsoft.com/office/drawing/2014/main" id="{D60BCA5A-50D3-AB9E-3D2C-5BDB3D69184D}"/>
              </a:ext>
            </a:extLst>
          </p:cNvPr>
          <p:cNvGrpSpPr/>
          <p:nvPr/>
        </p:nvGrpSpPr>
        <p:grpSpPr>
          <a:xfrm>
            <a:off x="6376416" y="2609088"/>
            <a:ext cx="4218432" cy="3194303"/>
            <a:chOff x="6376416" y="2609088"/>
            <a:chExt cx="4218432" cy="3194303"/>
          </a:xfrm>
        </p:grpSpPr>
        <p:sp>
          <p:nvSpPr>
            <p:cNvPr id="5" name="Oval 4">
              <a:extLst>
                <a:ext uri="{FF2B5EF4-FFF2-40B4-BE49-F238E27FC236}">
                  <a16:creationId xmlns:a16="http://schemas.microsoft.com/office/drawing/2014/main" id="{784178EA-4EB7-FAB8-7D1F-583CC412F1F9}"/>
                </a:ext>
              </a:extLst>
            </p:cNvPr>
            <p:cNvSpPr/>
            <p:nvPr/>
          </p:nvSpPr>
          <p:spPr>
            <a:xfrm>
              <a:off x="6961632" y="4169662"/>
              <a:ext cx="1706880" cy="1633729"/>
            </a:xfrm>
            <a:prstGeom prst="ellipse">
              <a:avLst/>
            </a:prstGeom>
            <a:solidFill>
              <a:srgbClr val="17792D"/>
            </a:solidFill>
            <a:ln>
              <a:solidFill>
                <a:srgbClr val="1779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BE" sz="2400" dirty="0"/>
                <a:t>GREEN</a:t>
              </a:r>
            </a:p>
            <a:p>
              <a:pPr algn="ctr"/>
              <a:r>
                <a:rPr lang="en-BE" sz="2400" dirty="0"/>
                <a:t>(Pass)</a:t>
              </a:r>
            </a:p>
          </p:txBody>
        </p:sp>
        <p:cxnSp>
          <p:nvCxnSpPr>
            <p:cNvPr id="13" name="Straight Arrow Connector 12">
              <a:extLst>
                <a:ext uri="{FF2B5EF4-FFF2-40B4-BE49-F238E27FC236}">
                  <a16:creationId xmlns:a16="http://schemas.microsoft.com/office/drawing/2014/main" id="{FC2BC5B2-5C55-993D-F57D-7DDB891B2457}"/>
                </a:ext>
              </a:extLst>
            </p:cNvPr>
            <p:cNvCxnSpPr/>
            <p:nvPr/>
          </p:nvCxnSpPr>
          <p:spPr>
            <a:xfrm>
              <a:off x="6376416" y="2609088"/>
              <a:ext cx="963168" cy="1402080"/>
            </a:xfrm>
            <a:prstGeom prst="straightConnector1">
              <a:avLst/>
            </a:prstGeom>
            <a:ln w="762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537466CF-EC64-A603-C5ED-F691D0814973}"/>
                </a:ext>
              </a:extLst>
            </p:cNvPr>
            <p:cNvSpPr txBox="1"/>
            <p:nvPr/>
          </p:nvSpPr>
          <p:spPr>
            <a:xfrm>
              <a:off x="8741664" y="4697909"/>
              <a:ext cx="1853184" cy="923330"/>
            </a:xfrm>
            <a:prstGeom prst="rect">
              <a:avLst/>
            </a:prstGeom>
            <a:noFill/>
          </p:spPr>
          <p:txBody>
            <a:bodyPr wrap="square" rtlCol="0">
              <a:spAutoFit/>
            </a:bodyPr>
            <a:lstStyle/>
            <a:p>
              <a:r>
                <a:rPr lang="en-BE" dirty="0">
                  <a:solidFill>
                    <a:srgbClr val="17792D"/>
                  </a:solidFill>
                </a:rPr>
                <a:t>Write code for test case – tests pass</a:t>
              </a:r>
            </a:p>
          </p:txBody>
        </p:sp>
      </p:grpSp>
      <p:grpSp>
        <p:nvGrpSpPr>
          <p:cNvPr id="25" name="Group 24">
            <a:extLst>
              <a:ext uri="{FF2B5EF4-FFF2-40B4-BE49-F238E27FC236}">
                <a16:creationId xmlns:a16="http://schemas.microsoft.com/office/drawing/2014/main" id="{1A59A064-3B25-F5A9-1A5E-5F4FB6BD1445}"/>
              </a:ext>
            </a:extLst>
          </p:cNvPr>
          <p:cNvGrpSpPr/>
          <p:nvPr/>
        </p:nvGrpSpPr>
        <p:grpSpPr>
          <a:xfrm>
            <a:off x="1164336" y="4169663"/>
            <a:ext cx="5596128" cy="1673351"/>
            <a:chOff x="1164336" y="4169663"/>
            <a:chExt cx="5596128" cy="1673351"/>
          </a:xfrm>
        </p:grpSpPr>
        <p:sp>
          <p:nvSpPr>
            <p:cNvPr id="6" name="Oval 5">
              <a:extLst>
                <a:ext uri="{FF2B5EF4-FFF2-40B4-BE49-F238E27FC236}">
                  <a16:creationId xmlns:a16="http://schemas.microsoft.com/office/drawing/2014/main" id="{96A1CE0C-4811-078E-69AE-BCA7C93AC122}"/>
                </a:ext>
              </a:extLst>
            </p:cNvPr>
            <p:cNvSpPr/>
            <p:nvPr/>
          </p:nvSpPr>
          <p:spPr>
            <a:xfrm>
              <a:off x="2865120" y="4169663"/>
              <a:ext cx="1706880" cy="1633729"/>
            </a:xfrm>
            <a:prstGeom prst="ellipse">
              <a:avLst/>
            </a:prstGeom>
            <a:solidFill>
              <a:srgbClr val="0C00FF"/>
            </a:solidFill>
            <a:ln>
              <a:solidFill>
                <a:srgbClr val="1779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BE" dirty="0"/>
                <a:t>REFACTOR</a:t>
              </a:r>
            </a:p>
          </p:txBody>
        </p:sp>
        <p:cxnSp>
          <p:nvCxnSpPr>
            <p:cNvPr id="14" name="Straight Arrow Connector 13">
              <a:extLst>
                <a:ext uri="{FF2B5EF4-FFF2-40B4-BE49-F238E27FC236}">
                  <a16:creationId xmlns:a16="http://schemas.microsoft.com/office/drawing/2014/main" id="{1FD75121-BE08-9C8D-E6D0-79BBCD2A9688}"/>
                </a:ext>
              </a:extLst>
            </p:cNvPr>
            <p:cNvCxnSpPr>
              <a:cxnSpLocks/>
            </p:cNvCxnSpPr>
            <p:nvPr/>
          </p:nvCxnSpPr>
          <p:spPr>
            <a:xfrm flipH="1">
              <a:off x="4767072" y="5102351"/>
              <a:ext cx="1993392" cy="0"/>
            </a:xfrm>
            <a:prstGeom prst="straightConnector1">
              <a:avLst/>
            </a:prstGeom>
            <a:ln w="762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B5087929-8189-5F90-9F59-34C43C960AC2}"/>
                </a:ext>
              </a:extLst>
            </p:cNvPr>
            <p:cNvSpPr txBox="1"/>
            <p:nvPr/>
          </p:nvSpPr>
          <p:spPr>
            <a:xfrm>
              <a:off x="1164336" y="5196683"/>
              <a:ext cx="1853184" cy="646331"/>
            </a:xfrm>
            <a:prstGeom prst="rect">
              <a:avLst/>
            </a:prstGeom>
            <a:noFill/>
          </p:spPr>
          <p:txBody>
            <a:bodyPr wrap="square" rtlCol="0">
              <a:spAutoFit/>
            </a:bodyPr>
            <a:lstStyle/>
            <a:p>
              <a:r>
                <a:rPr lang="en-BE" dirty="0">
                  <a:solidFill>
                    <a:srgbClr val="0C00FF"/>
                  </a:solidFill>
                </a:rPr>
                <a:t>Improve the code quality</a:t>
              </a:r>
            </a:p>
          </p:txBody>
        </p:sp>
      </p:grpSp>
      <p:sp>
        <p:nvSpPr>
          <p:cNvPr id="3" name="TextBox 2">
            <a:extLst>
              <a:ext uri="{FF2B5EF4-FFF2-40B4-BE49-F238E27FC236}">
                <a16:creationId xmlns:a16="http://schemas.microsoft.com/office/drawing/2014/main" id="{956DF46C-F76B-D94F-F71A-D3E26B2D14D9}"/>
              </a:ext>
            </a:extLst>
          </p:cNvPr>
          <p:cNvSpPr txBox="1"/>
          <p:nvPr/>
        </p:nvSpPr>
        <p:spPr>
          <a:xfrm>
            <a:off x="577406" y="6117596"/>
            <a:ext cx="10017442" cy="523220"/>
          </a:xfrm>
          <a:prstGeom prst="rect">
            <a:avLst/>
          </a:prstGeom>
          <a:noFill/>
          <a:ln w="28575">
            <a:solidFill>
              <a:srgbClr val="0C00FF"/>
            </a:solidFill>
          </a:ln>
        </p:spPr>
        <p:txBody>
          <a:bodyPr wrap="square" rtlCol="0">
            <a:spAutoFit/>
          </a:bodyPr>
          <a:lstStyle/>
          <a:p>
            <a:r>
              <a:rPr lang="en-BE" sz="2800" dirty="0"/>
              <a:t>I have prepared the lab which will guide you in practicing with TDD</a:t>
            </a:r>
          </a:p>
        </p:txBody>
      </p:sp>
    </p:spTree>
    <p:extLst>
      <p:ext uri="{BB962C8B-B14F-4D97-AF65-F5344CB8AC3E}">
        <p14:creationId xmlns:p14="http://schemas.microsoft.com/office/powerpoint/2010/main" val="219251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dissolv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dissolv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dissolv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dissolv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DF56E-A306-ED34-965B-D7D00856522B}"/>
              </a:ext>
            </a:extLst>
          </p:cNvPr>
          <p:cNvSpPr>
            <a:spLocks noGrp="1"/>
          </p:cNvSpPr>
          <p:nvPr>
            <p:ph type="title"/>
          </p:nvPr>
        </p:nvSpPr>
        <p:spPr>
          <a:xfrm>
            <a:off x="748991" y="-4207"/>
            <a:ext cx="10515600" cy="1325563"/>
          </a:xfrm>
        </p:spPr>
        <p:txBody>
          <a:bodyPr/>
          <a:lstStyle/>
          <a:p>
            <a:r>
              <a:rPr lang="en-GB" i="1" dirty="0">
                <a:effectLst/>
                <a:latin typeface="Helvetica" pitchFamily="2" charset="0"/>
              </a:rPr>
              <a:t>Unit </a:t>
            </a:r>
            <a:r>
              <a:rPr lang="en-GB" i="1" dirty="0">
                <a:latin typeface="Helvetica" pitchFamily="2" charset="0"/>
              </a:rPr>
              <a:t>T</a:t>
            </a:r>
            <a:r>
              <a:rPr lang="en-GB" i="1" dirty="0">
                <a:effectLst/>
                <a:latin typeface="Helvetica" pitchFamily="2" charset="0"/>
              </a:rPr>
              <a:t>ests Frameworks</a:t>
            </a:r>
            <a:endParaRPr lang="en-GB" dirty="0">
              <a:effectLst/>
              <a:latin typeface="Helvetica" pitchFamily="2" charset="0"/>
            </a:endParaRPr>
          </a:p>
        </p:txBody>
      </p:sp>
      <p:pic>
        <p:nvPicPr>
          <p:cNvPr id="4098" name="Picture 2" descr="Ten C++ Testing Tools for Developers to Consider | CodeGuru">
            <a:extLst>
              <a:ext uri="{FF2B5EF4-FFF2-40B4-BE49-F238E27FC236}">
                <a16:creationId xmlns:a16="http://schemas.microsoft.com/office/drawing/2014/main" id="{C90C2DC2-FF5D-7B3B-1070-88C27968E3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760" y="1830946"/>
            <a:ext cx="1793939" cy="135064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Google Test Tutorial – CorrederaJorge">
            <a:extLst>
              <a:ext uri="{FF2B5EF4-FFF2-40B4-BE49-F238E27FC236}">
                <a16:creationId xmlns:a16="http://schemas.microsoft.com/office/drawing/2014/main" id="{A9D39F81-891F-667B-09CE-30F290EE08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4678" y="1927005"/>
            <a:ext cx="1886147" cy="125514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Boost.Test - 1.66.0">
            <a:extLst>
              <a:ext uri="{FF2B5EF4-FFF2-40B4-BE49-F238E27FC236}">
                <a16:creationId xmlns:a16="http://schemas.microsoft.com/office/drawing/2014/main" id="{0986FD0F-3975-E406-1531-E691DC432E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585" y="3181595"/>
            <a:ext cx="4195952" cy="1118921"/>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CppUTest Alternatives - C++ Debug | LibHunt">
            <a:extLst>
              <a:ext uri="{FF2B5EF4-FFF2-40B4-BE49-F238E27FC236}">
                <a16:creationId xmlns:a16="http://schemas.microsoft.com/office/drawing/2014/main" id="{76DA370F-EFD9-8D41-A44F-8E4AFE01CC8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07097" y="1645876"/>
            <a:ext cx="956406" cy="956406"/>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CUTE">
            <a:extLst>
              <a:ext uri="{FF2B5EF4-FFF2-40B4-BE49-F238E27FC236}">
                <a16:creationId xmlns:a16="http://schemas.microsoft.com/office/drawing/2014/main" id="{9B78443B-1AE2-086A-9201-CB7CE576FBD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45622" y="3111563"/>
            <a:ext cx="2085918" cy="493200"/>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18" descr="Randomize test execution in TestNG to improve test isolation. - Mr.Slavchev">
            <a:extLst>
              <a:ext uri="{FF2B5EF4-FFF2-40B4-BE49-F238E27FC236}">
                <a16:creationId xmlns:a16="http://schemas.microsoft.com/office/drawing/2014/main" id="{BEC45C16-A75F-FB93-775D-0A064252B76D}"/>
              </a:ext>
            </a:extLst>
          </p:cNvPr>
          <p:cNvSpPr>
            <a:spLocks noChangeAspect="1" noChangeArrowheads="1"/>
          </p:cNvSpPr>
          <p:nvPr/>
        </p:nvSpPr>
        <p:spPr bwMode="auto">
          <a:xfrm>
            <a:off x="532608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BE"/>
          </a:p>
        </p:txBody>
      </p:sp>
      <p:grpSp>
        <p:nvGrpSpPr>
          <p:cNvPr id="5" name="Group 4">
            <a:extLst>
              <a:ext uri="{FF2B5EF4-FFF2-40B4-BE49-F238E27FC236}">
                <a16:creationId xmlns:a16="http://schemas.microsoft.com/office/drawing/2014/main" id="{37D9E664-7AEA-C668-B0EE-3206203AF245}"/>
              </a:ext>
            </a:extLst>
          </p:cNvPr>
          <p:cNvGrpSpPr/>
          <p:nvPr/>
        </p:nvGrpSpPr>
        <p:grpSpPr>
          <a:xfrm>
            <a:off x="1012604" y="3887918"/>
            <a:ext cx="8350899" cy="2772487"/>
            <a:chOff x="1630121" y="3887918"/>
            <a:chExt cx="8350899" cy="2772487"/>
          </a:xfrm>
        </p:grpSpPr>
        <p:pic>
          <p:nvPicPr>
            <p:cNvPr id="4118" name="Picture 22" descr="What Oracle doesn't like about Google - Chris Kranky">
              <a:extLst>
                <a:ext uri="{FF2B5EF4-FFF2-40B4-BE49-F238E27FC236}">
                  <a16:creationId xmlns:a16="http://schemas.microsoft.com/office/drawing/2014/main" id="{2DB0E949-63E1-6C0A-85C9-5B59A23FEC50}"/>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4065" t="4784" r="22438" b="32702"/>
            <a:stretch/>
          </p:blipFill>
          <p:spPr bwMode="auto">
            <a:xfrm>
              <a:off x="5646943" y="3887918"/>
              <a:ext cx="898114" cy="1049486"/>
            </a:xfrm>
            <a:prstGeom prst="rect">
              <a:avLst/>
            </a:prstGeom>
            <a:noFill/>
            <a:extLst>
              <a:ext uri="{909E8E84-426E-40DD-AFC4-6F175D3DCCD1}">
                <a14:hiddenFill xmlns:a14="http://schemas.microsoft.com/office/drawing/2010/main">
                  <a:solidFill>
                    <a:srgbClr val="FFFFFF"/>
                  </a:solidFill>
                </a14:hiddenFill>
              </a:ext>
            </a:extLst>
          </p:spPr>
        </p:pic>
        <p:pic>
          <p:nvPicPr>
            <p:cNvPr id="4120" name="Picture 24" descr="Top 10 best Java testing frameworks for 2023">
              <a:extLst>
                <a:ext uri="{FF2B5EF4-FFF2-40B4-BE49-F238E27FC236}">
                  <a16:creationId xmlns:a16="http://schemas.microsoft.com/office/drawing/2014/main" id="{3CEF4708-5FCB-0650-FC46-C5CB7A030658}"/>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6143" t="59548" r="4719" b="7322"/>
            <a:stretch/>
          </p:blipFill>
          <p:spPr bwMode="auto">
            <a:xfrm>
              <a:off x="1630121" y="5030893"/>
              <a:ext cx="8350899" cy="16295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a:extLst>
              <a:ext uri="{FF2B5EF4-FFF2-40B4-BE49-F238E27FC236}">
                <a16:creationId xmlns:a16="http://schemas.microsoft.com/office/drawing/2014/main" id="{3F5F17AC-56FF-11EB-E46F-EAF34C746A69}"/>
              </a:ext>
            </a:extLst>
          </p:cNvPr>
          <p:cNvGrpSpPr/>
          <p:nvPr/>
        </p:nvGrpSpPr>
        <p:grpSpPr>
          <a:xfrm>
            <a:off x="6772791" y="3737427"/>
            <a:ext cx="2085918" cy="1298707"/>
            <a:chOff x="7821637" y="3638697"/>
            <a:chExt cx="2159383" cy="1049051"/>
          </a:xfrm>
        </p:grpSpPr>
        <p:pic>
          <p:nvPicPr>
            <p:cNvPr id="1026" name="Picture 2" descr="Unity Logo, symbol, meaning, history, PNG, brand">
              <a:extLst>
                <a:ext uri="{FF2B5EF4-FFF2-40B4-BE49-F238E27FC236}">
                  <a16:creationId xmlns:a16="http://schemas.microsoft.com/office/drawing/2014/main" id="{ACC2CF66-BD95-3CF1-0446-84D6704BD2C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21637" y="3638697"/>
              <a:ext cx="2085918" cy="10490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6AE8969-ACA8-257F-0F14-584385B0EEFA}"/>
                </a:ext>
              </a:extLst>
            </p:cNvPr>
            <p:cNvSpPr txBox="1"/>
            <p:nvPr/>
          </p:nvSpPr>
          <p:spPr>
            <a:xfrm>
              <a:off x="8454683" y="4300516"/>
              <a:ext cx="1526337" cy="276999"/>
            </a:xfrm>
            <a:prstGeom prst="rect">
              <a:avLst/>
            </a:prstGeom>
            <a:noFill/>
          </p:spPr>
          <p:txBody>
            <a:bodyPr wrap="square" rtlCol="0">
              <a:spAutoFit/>
            </a:bodyPr>
            <a:lstStyle/>
            <a:p>
              <a:r>
                <a:rPr lang="en-BE" sz="1200" dirty="0"/>
                <a:t>Testing framework</a:t>
              </a:r>
            </a:p>
          </p:txBody>
        </p:sp>
      </p:grpSp>
      <p:pic>
        <p:nvPicPr>
          <p:cNvPr id="7" name="Picture 2" descr="Ashley Sheridan - Testing Popstate Events with Jasmine">
            <a:extLst>
              <a:ext uri="{FF2B5EF4-FFF2-40B4-BE49-F238E27FC236}">
                <a16:creationId xmlns:a16="http://schemas.microsoft.com/office/drawing/2014/main" id="{D4CDD3A1-D7B2-DB38-DB8D-F6FAF9D502F2}"/>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48833"/>
          <a:stretch/>
        </p:blipFill>
        <p:spPr bwMode="auto">
          <a:xfrm>
            <a:off x="9534078" y="2853124"/>
            <a:ext cx="1215668" cy="11517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9EA5654-63B4-A39A-07ED-8CE3300AE15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73217" y="1324925"/>
            <a:ext cx="1181345" cy="118134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esting Python applications using Pytest - Wisdom Geek">
            <a:extLst>
              <a:ext uri="{FF2B5EF4-FFF2-40B4-BE49-F238E27FC236}">
                <a16:creationId xmlns:a16="http://schemas.microsoft.com/office/drawing/2014/main" id="{F199AC28-CB57-4CCA-7783-3C76E6DDC749}"/>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49100"/>
          <a:stretch/>
        </p:blipFill>
        <p:spPr bwMode="auto">
          <a:xfrm>
            <a:off x="9705876" y="4640324"/>
            <a:ext cx="1474409" cy="1241425"/>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7">
            <a:extLst>
              <a:ext uri="{FF2B5EF4-FFF2-40B4-BE49-F238E27FC236}">
                <a16:creationId xmlns:a16="http://schemas.microsoft.com/office/drawing/2014/main" id="{C5C7A161-CC44-1A2E-DA57-632A6CE53FA0}"/>
              </a:ext>
            </a:extLst>
          </p:cNvPr>
          <p:cNvSpPr/>
          <p:nvPr/>
        </p:nvSpPr>
        <p:spPr>
          <a:xfrm>
            <a:off x="9705876" y="4556747"/>
            <a:ext cx="1737133" cy="1560274"/>
          </a:xfrm>
          <a:prstGeom prst="round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6563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9DFFC-8FA8-EE41-1911-729E07160D28}"/>
              </a:ext>
            </a:extLst>
          </p:cNvPr>
          <p:cNvSpPr>
            <a:spLocks noGrp="1"/>
          </p:cNvSpPr>
          <p:nvPr>
            <p:ph type="title"/>
          </p:nvPr>
        </p:nvSpPr>
        <p:spPr/>
        <p:txBody>
          <a:bodyPr/>
          <a:lstStyle/>
          <a:p>
            <a:r>
              <a:rPr lang="en-GB" dirty="0"/>
              <a:t>Testing Coverage for the Project</a:t>
            </a:r>
            <a:endParaRPr lang="en-BE" dirty="0"/>
          </a:p>
        </p:txBody>
      </p:sp>
      <p:sp>
        <p:nvSpPr>
          <p:cNvPr id="3" name="Content Placeholder 2">
            <a:extLst>
              <a:ext uri="{FF2B5EF4-FFF2-40B4-BE49-F238E27FC236}">
                <a16:creationId xmlns:a16="http://schemas.microsoft.com/office/drawing/2014/main" id="{4A0BD4AA-24AE-4EA8-AE76-56DB2E408BFF}"/>
              </a:ext>
            </a:extLst>
          </p:cNvPr>
          <p:cNvSpPr>
            <a:spLocks noGrp="1"/>
          </p:cNvSpPr>
          <p:nvPr>
            <p:ph idx="1"/>
          </p:nvPr>
        </p:nvSpPr>
        <p:spPr/>
        <p:txBody>
          <a:bodyPr>
            <a:normAutofit/>
          </a:bodyPr>
          <a:lstStyle/>
          <a:p>
            <a:r>
              <a:rPr lang="en-GB" dirty="0"/>
              <a:t>It is required to show coverage for your Project (DP II and DP III)</a:t>
            </a:r>
          </a:p>
          <a:p>
            <a:pPr lvl="1"/>
            <a:r>
              <a:rPr lang="en-GB" dirty="0"/>
              <a:t>At least </a:t>
            </a:r>
            <a:r>
              <a:rPr lang="en-GB" b="1" dirty="0"/>
              <a:t>Statement</a:t>
            </a:r>
            <a:r>
              <a:rPr lang="en-GB" dirty="0"/>
              <a:t> Coverage, </a:t>
            </a:r>
            <a:r>
              <a:rPr lang="en-GB" dirty="0">
                <a:solidFill>
                  <a:srgbClr val="17792D"/>
                </a:solidFill>
              </a:rPr>
              <a:t>but </a:t>
            </a:r>
            <a:r>
              <a:rPr lang="en-GB" b="1" dirty="0">
                <a:solidFill>
                  <a:srgbClr val="17792D"/>
                </a:solidFill>
              </a:rPr>
              <a:t>Branch</a:t>
            </a:r>
            <a:r>
              <a:rPr lang="en-GB" dirty="0">
                <a:solidFill>
                  <a:srgbClr val="17792D"/>
                </a:solidFill>
              </a:rPr>
              <a:t> Coverage is better</a:t>
            </a:r>
            <a:r>
              <a:rPr lang="en-GB" dirty="0"/>
              <a:t>.</a:t>
            </a:r>
          </a:p>
          <a:p>
            <a:r>
              <a:rPr lang="en-GB" dirty="0"/>
              <a:t>Focus on increasing the coverage for the system parts that will be affected by your change.</a:t>
            </a:r>
            <a:endParaRPr lang="en-BE" dirty="0"/>
          </a:p>
        </p:txBody>
      </p:sp>
    </p:spTree>
    <p:extLst>
      <p:ext uri="{BB962C8B-B14F-4D97-AF65-F5344CB8AC3E}">
        <p14:creationId xmlns:p14="http://schemas.microsoft.com/office/powerpoint/2010/main" val="26302807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6D7EA4-B7C6-B838-9171-E4A81F4D323B}"/>
              </a:ext>
            </a:extLst>
          </p:cNvPr>
          <p:cNvPicPr>
            <a:picLocks noChangeAspect="1"/>
          </p:cNvPicPr>
          <p:nvPr/>
        </p:nvPicPr>
        <p:blipFill>
          <a:blip r:embed="rId2"/>
          <a:stretch>
            <a:fillRect/>
          </a:stretch>
        </p:blipFill>
        <p:spPr>
          <a:xfrm>
            <a:off x="1489074" y="1420813"/>
            <a:ext cx="9150350" cy="908050"/>
          </a:xfrm>
          <a:prstGeom prst="rect">
            <a:avLst/>
          </a:prstGeom>
          <a:ln w="28575">
            <a:solidFill>
              <a:srgbClr val="C00000"/>
            </a:solidFill>
          </a:ln>
        </p:spPr>
      </p:pic>
    </p:spTree>
    <p:extLst>
      <p:ext uri="{BB962C8B-B14F-4D97-AF65-F5344CB8AC3E}">
        <p14:creationId xmlns:p14="http://schemas.microsoft.com/office/powerpoint/2010/main" val="3877373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77824A-3A43-AC41-7038-439D241D45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63289D-A85E-2458-64DF-503EE8DCD683}"/>
              </a:ext>
            </a:extLst>
          </p:cNvPr>
          <p:cNvSpPr>
            <a:spLocks noGrp="1"/>
          </p:cNvSpPr>
          <p:nvPr>
            <p:ph type="title"/>
          </p:nvPr>
        </p:nvSpPr>
        <p:spPr>
          <a:xfrm>
            <a:off x="838200" y="0"/>
            <a:ext cx="10515600" cy="1325563"/>
          </a:xfrm>
        </p:spPr>
        <p:txBody>
          <a:bodyPr/>
          <a:lstStyle/>
          <a:p>
            <a:r>
              <a:rPr lang="en-GB" b="1" dirty="0"/>
              <a:t>Client-Sponsored Projects: Expectations</a:t>
            </a:r>
          </a:p>
        </p:txBody>
      </p:sp>
      <p:sp>
        <p:nvSpPr>
          <p:cNvPr id="5" name="Content Placeholder 4">
            <a:extLst>
              <a:ext uri="{FF2B5EF4-FFF2-40B4-BE49-F238E27FC236}">
                <a16:creationId xmlns:a16="http://schemas.microsoft.com/office/drawing/2014/main" id="{D991B58B-4669-F3C1-3070-D13937B3444C}"/>
              </a:ext>
            </a:extLst>
          </p:cNvPr>
          <p:cNvSpPr>
            <a:spLocks noGrp="1"/>
          </p:cNvSpPr>
          <p:nvPr>
            <p:ph idx="1"/>
          </p:nvPr>
        </p:nvSpPr>
        <p:spPr>
          <a:xfrm>
            <a:off x="838200" y="1325563"/>
            <a:ext cx="10515600" cy="5346700"/>
          </a:xfrm>
        </p:spPr>
        <p:txBody>
          <a:bodyPr>
            <a:normAutofit lnSpcReduction="10000"/>
          </a:bodyPr>
          <a:lstStyle/>
          <a:p>
            <a:r>
              <a:rPr lang="en-GB" dirty="0"/>
              <a:t>These are </a:t>
            </a:r>
            <a:r>
              <a:rPr lang="en-GB" b="1" dirty="0"/>
              <a:t>real industry collaborations</a:t>
            </a:r>
            <a:r>
              <a:rPr lang="en-GB" dirty="0"/>
              <a:t>, not class simulations</a:t>
            </a:r>
          </a:p>
          <a:p>
            <a:r>
              <a:rPr lang="en-GB" dirty="0"/>
              <a:t>What clients provide</a:t>
            </a:r>
          </a:p>
          <a:p>
            <a:pPr lvl="1"/>
            <a:r>
              <a:rPr lang="en-GB" dirty="0"/>
              <a:t>Mentorship and exposure to real systems</a:t>
            </a:r>
          </a:p>
          <a:p>
            <a:pPr lvl="1"/>
            <a:r>
              <a:rPr lang="en-GB" dirty="0"/>
              <a:t>Guidance on industry workflows and practices</a:t>
            </a:r>
          </a:p>
          <a:p>
            <a:pPr lvl="1"/>
            <a:r>
              <a:rPr lang="en-GB" dirty="0"/>
              <a:t>Meaningful, real-world problems</a:t>
            </a:r>
          </a:p>
          <a:p>
            <a:r>
              <a:rPr lang="en-GB" dirty="0"/>
              <a:t>What clients expect</a:t>
            </a:r>
          </a:p>
          <a:p>
            <a:pPr lvl="1"/>
            <a:r>
              <a:rPr lang="en-GB" dirty="0"/>
              <a:t>Professional communication and reliability</a:t>
            </a:r>
          </a:p>
          <a:p>
            <a:pPr lvl="1"/>
            <a:r>
              <a:rPr lang="en-GB" dirty="0"/>
              <a:t>Fast ramp-up and ownership</a:t>
            </a:r>
          </a:p>
          <a:p>
            <a:pPr lvl="1"/>
            <a:r>
              <a:rPr lang="en-GB" dirty="0"/>
              <a:t>Tangible contributions (code, tests, reviews, documentation)</a:t>
            </a:r>
          </a:p>
          <a:p>
            <a:r>
              <a:rPr lang="en-GB" dirty="0"/>
              <a:t>Bottom line</a:t>
            </a:r>
          </a:p>
          <a:p>
            <a:pPr lvl="1"/>
            <a:r>
              <a:rPr lang="en-GB" dirty="0"/>
              <a:t>This must be a </a:t>
            </a:r>
            <a:r>
              <a:rPr lang="en-GB" b="1" dirty="0"/>
              <a:t>win–win collaboration</a:t>
            </a:r>
          </a:p>
          <a:p>
            <a:pPr lvl="1"/>
            <a:r>
              <a:rPr lang="en-GB" dirty="0"/>
              <a:t>Clients invest time — </a:t>
            </a:r>
            <a:r>
              <a:rPr lang="en-GB" b="1" dirty="0"/>
              <a:t>do not waste it</a:t>
            </a:r>
          </a:p>
          <a:p>
            <a:pPr lvl="1"/>
            <a:r>
              <a:rPr lang="en-GB" dirty="0"/>
              <a:t>Treat this as a </a:t>
            </a:r>
            <a:r>
              <a:rPr lang="en-GB" b="1" dirty="0"/>
              <a:t>pre-professional engagement</a:t>
            </a:r>
            <a:endParaRPr lang="en-GB" dirty="0"/>
          </a:p>
          <a:p>
            <a:endParaRPr lang="en-US" dirty="0"/>
          </a:p>
        </p:txBody>
      </p:sp>
    </p:spTree>
    <p:extLst>
      <p:ext uri="{BB962C8B-B14F-4D97-AF65-F5344CB8AC3E}">
        <p14:creationId xmlns:p14="http://schemas.microsoft.com/office/powerpoint/2010/main" val="1735677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E290A-F98A-36FF-D65C-D4B0BBAF6D57}"/>
              </a:ext>
            </a:extLst>
          </p:cNvPr>
          <p:cNvSpPr>
            <a:spLocks noGrp="1"/>
          </p:cNvSpPr>
          <p:nvPr>
            <p:ph type="title"/>
          </p:nvPr>
        </p:nvSpPr>
        <p:spPr/>
        <p:txBody>
          <a:bodyPr/>
          <a:lstStyle/>
          <a:p>
            <a:r>
              <a:rPr lang="en-BE" dirty="0"/>
              <a:t>Testing</a:t>
            </a:r>
          </a:p>
        </p:txBody>
      </p:sp>
      <p:sp>
        <p:nvSpPr>
          <p:cNvPr id="3" name="Content Placeholder 2">
            <a:extLst>
              <a:ext uri="{FF2B5EF4-FFF2-40B4-BE49-F238E27FC236}">
                <a16:creationId xmlns:a16="http://schemas.microsoft.com/office/drawing/2014/main" id="{40E8DB44-C720-6E58-C5BE-1A2130237CED}"/>
              </a:ext>
            </a:extLst>
          </p:cNvPr>
          <p:cNvSpPr>
            <a:spLocks noGrp="1"/>
          </p:cNvSpPr>
          <p:nvPr>
            <p:ph idx="1"/>
          </p:nvPr>
        </p:nvSpPr>
        <p:spPr>
          <a:xfrm>
            <a:off x="838200" y="1825625"/>
            <a:ext cx="10088880" cy="2212975"/>
          </a:xfrm>
          <a:ln w="38100">
            <a:solidFill>
              <a:srgbClr val="2602FC"/>
            </a:solidFill>
          </a:ln>
        </p:spPr>
        <p:txBody>
          <a:bodyPr>
            <a:normAutofit/>
          </a:bodyPr>
          <a:lstStyle/>
          <a:p>
            <a:pPr marL="0" indent="0">
              <a:buNone/>
            </a:pPr>
            <a:r>
              <a:rPr lang="en-GB" sz="3200" dirty="0"/>
              <a:t>“If it is worth building, it is worth testing.</a:t>
            </a:r>
          </a:p>
          <a:p>
            <a:pPr marL="0" indent="0">
              <a:buNone/>
            </a:pPr>
            <a:endParaRPr lang="en-GB" sz="3200" dirty="0"/>
          </a:p>
          <a:p>
            <a:pPr marL="0" indent="0">
              <a:buNone/>
            </a:pPr>
            <a:r>
              <a:rPr lang="en-GB" sz="3200" dirty="0"/>
              <a:t>If it is not worth testing, why are you wasting your time working on it?”      </a:t>
            </a:r>
          </a:p>
        </p:txBody>
      </p:sp>
      <p:sp>
        <p:nvSpPr>
          <p:cNvPr id="5" name="TextBox 4">
            <a:extLst>
              <a:ext uri="{FF2B5EF4-FFF2-40B4-BE49-F238E27FC236}">
                <a16:creationId xmlns:a16="http://schemas.microsoft.com/office/drawing/2014/main" id="{C1B31590-FCF7-0968-1BF4-9CEE2A58F160}"/>
              </a:ext>
            </a:extLst>
          </p:cNvPr>
          <p:cNvSpPr txBox="1"/>
          <p:nvPr/>
        </p:nvSpPr>
        <p:spPr>
          <a:xfrm>
            <a:off x="7086600" y="4173537"/>
            <a:ext cx="4373880" cy="461665"/>
          </a:xfrm>
          <a:prstGeom prst="rect">
            <a:avLst/>
          </a:prstGeom>
          <a:noFill/>
        </p:spPr>
        <p:txBody>
          <a:bodyPr wrap="square">
            <a:spAutoFit/>
          </a:bodyPr>
          <a:lstStyle/>
          <a:p>
            <a:r>
              <a:rPr lang="en-GB" sz="2400" dirty="0"/>
              <a:t>Scott Ambler, </a:t>
            </a:r>
            <a:r>
              <a:rPr lang="en-GB" sz="2400" dirty="0" err="1"/>
              <a:t>agiledata.org</a:t>
            </a:r>
            <a:endParaRPr lang="en-BE" sz="2400" dirty="0"/>
          </a:p>
        </p:txBody>
      </p:sp>
    </p:spTree>
    <p:extLst>
      <p:ext uri="{BB962C8B-B14F-4D97-AF65-F5344CB8AC3E}">
        <p14:creationId xmlns:p14="http://schemas.microsoft.com/office/powerpoint/2010/main" val="681735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DF56E-A306-ED34-965B-D7D00856522B}"/>
              </a:ext>
            </a:extLst>
          </p:cNvPr>
          <p:cNvSpPr>
            <a:spLocks noGrp="1"/>
          </p:cNvSpPr>
          <p:nvPr>
            <p:ph type="title"/>
          </p:nvPr>
        </p:nvSpPr>
        <p:spPr>
          <a:xfrm>
            <a:off x="748991" y="-4207"/>
            <a:ext cx="10515600" cy="1325563"/>
          </a:xfrm>
        </p:spPr>
        <p:txBody>
          <a:bodyPr/>
          <a:lstStyle/>
          <a:p>
            <a:r>
              <a:rPr lang="en-GB" i="1" dirty="0">
                <a:effectLst/>
                <a:latin typeface="Helvetica" pitchFamily="2" charset="0"/>
              </a:rPr>
              <a:t>The Need for Testing</a:t>
            </a:r>
            <a:endParaRPr lang="en-BE" dirty="0"/>
          </a:p>
        </p:txBody>
      </p:sp>
      <p:grpSp>
        <p:nvGrpSpPr>
          <p:cNvPr id="10" name="Group 9">
            <a:extLst>
              <a:ext uri="{FF2B5EF4-FFF2-40B4-BE49-F238E27FC236}">
                <a16:creationId xmlns:a16="http://schemas.microsoft.com/office/drawing/2014/main" id="{0ADFDD27-DA98-EE0B-D0D0-4AEAEBB27FD0}"/>
              </a:ext>
            </a:extLst>
          </p:cNvPr>
          <p:cNvGrpSpPr/>
          <p:nvPr/>
        </p:nvGrpSpPr>
        <p:grpSpPr>
          <a:xfrm>
            <a:off x="953280" y="1001865"/>
            <a:ext cx="6241775" cy="4800482"/>
            <a:chOff x="1032699" y="1369856"/>
            <a:chExt cx="6241775" cy="4800482"/>
          </a:xfrm>
        </p:grpSpPr>
        <p:pic>
          <p:nvPicPr>
            <p:cNvPr id="1026" name="Picture 2" descr="Killed By A Machine: The Therac-25 | Hackaday">
              <a:extLst>
                <a:ext uri="{FF2B5EF4-FFF2-40B4-BE49-F238E27FC236}">
                  <a16:creationId xmlns:a16="http://schemas.microsoft.com/office/drawing/2014/main" id="{CEA19E0D-99B8-63A3-0270-79A864857A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4500" y="1976378"/>
              <a:ext cx="5667513" cy="419396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1D85120-9EBF-D904-F9FF-31D9CFE8269F}"/>
                </a:ext>
              </a:extLst>
            </p:cNvPr>
            <p:cNvSpPr txBox="1"/>
            <p:nvPr/>
          </p:nvSpPr>
          <p:spPr>
            <a:xfrm>
              <a:off x="1032699" y="1369856"/>
              <a:ext cx="6241775" cy="646331"/>
            </a:xfrm>
            <a:prstGeom prst="rect">
              <a:avLst/>
            </a:prstGeom>
            <a:noFill/>
          </p:spPr>
          <p:txBody>
            <a:bodyPr wrap="square">
              <a:spAutoFit/>
            </a:bodyPr>
            <a:lstStyle/>
            <a:p>
              <a:pPr algn="ctr"/>
              <a:r>
                <a:rPr lang="en-GB" i="1" dirty="0">
                  <a:effectLst/>
                  <a:latin typeface="Helvetica" pitchFamily="2" charset="0"/>
                </a:rPr>
                <a:t>KILLED BY A MACHINE: THE THERAC-251986: MEDICAL ACCELERATOR DISASTER</a:t>
              </a:r>
              <a:endParaRPr lang="en-GB" dirty="0">
                <a:effectLst/>
                <a:latin typeface="Helvetica" pitchFamily="2" charset="0"/>
              </a:endParaRPr>
            </a:p>
          </p:txBody>
        </p:sp>
      </p:grpSp>
      <p:sp>
        <p:nvSpPr>
          <p:cNvPr id="7" name="TextBox 6">
            <a:extLst>
              <a:ext uri="{FF2B5EF4-FFF2-40B4-BE49-F238E27FC236}">
                <a16:creationId xmlns:a16="http://schemas.microsoft.com/office/drawing/2014/main" id="{A4D93233-7939-7077-80C1-CE75931CE3F0}"/>
              </a:ext>
            </a:extLst>
          </p:cNvPr>
          <p:cNvSpPr txBox="1"/>
          <p:nvPr/>
        </p:nvSpPr>
        <p:spPr>
          <a:xfrm>
            <a:off x="1424500" y="6456028"/>
            <a:ext cx="4891832" cy="276999"/>
          </a:xfrm>
          <a:prstGeom prst="rect">
            <a:avLst/>
          </a:prstGeom>
          <a:noFill/>
        </p:spPr>
        <p:txBody>
          <a:bodyPr wrap="square">
            <a:spAutoFit/>
          </a:bodyPr>
          <a:lstStyle/>
          <a:p>
            <a:r>
              <a:rPr lang="en-BE" sz="1200" dirty="0"/>
              <a:t>https://hackaday.com/2015/10/26/killed-by-a-machine-the-therac-25/</a:t>
            </a:r>
          </a:p>
        </p:txBody>
      </p:sp>
      <p:grpSp>
        <p:nvGrpSpPr>
          <p:cNvPr id="12" name="Group 11">
            <a:extLst>
              <a:ext uri="{FF2B5EF4-FFF2-40B4-BE49-F238E27FC236}">
                <a16:creationId xmlns:a16="http://schemas.microsoft.com/office/drawing/2014/main" id="{7F7B2FBA-9120-3F64-6802-F6135321FE93}"/>
              </a:ext>
            </a:extLst>
          </p:cNvPr>
          <p:cNvGrpSpPr/>
          <p:nvPr/>
        </p:nvGrpSpPr>
        <p:grpSpPr>
          <a:xfrm>
            <a:off x="7798475" y="4688062"/>
            <a:ext cx="3712909" cy="1478733"/>
            <a:chOff x="7698114" y="4828476"/>
            <a:chExt cx="3712909" cy="1478733"/>
          </a:xfrm>
        </p:grpSpPr>
        <p:pic>
          <p:nvPicPr>
            <p:cNvPr id="1036" name="Picture 12" descr="Virus, covid19, corona, rip Icon in Corona virus">
              <a:extLst>
                <a:ext uri="{FF2B5EF4-FFF2-40B4-BE49-F238E27FC236}">
                  <a16:creationId xmlns:a16="http://schemas.microsoft.com/office/drawing/2014/main" id="{DCE95ABD-1B9A-8434-81B6-B70E636999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8114" y="4828476"/>
              <a:ext cx="1478731" cy="147873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Disabled - Free people icons">
              <a:extLst>
                <a:ext uri="{FF2B5EF4-FFF2-40B4-BE49-F238E27FC236}">
                  <a16:creationId xmlns:a16="http://schemas.microsoft.com/office/drawing/2014/main" id="{415FC62F-C9E4-4F07-E554-973815674C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32293" y="4828479"/>
              <a:ext cx="1478730" cy="147873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1" name="Group 30">
            <a:extLst>
              <a:ext uri="{FF2B5EF4-FFF2-40B4-BE49-F238E27FC236}">
                <a16:creationId xmlns:a16="http://schemas.microsoft.com/office/drawing/2014/main" id="{CBEC8DCB-B23F-AEC9-3073-E7248D288460}"/>
              </a:ext>
            </a:extLst>
          </p:cNvPr>
          <p:cNvGrpSpPr/>
          <p:nvPr/>
        </p:nvGrpSpPr>
        <p:grpSpPr>
          <a:xfrm>
            <a:off x="8051347" y="2564257"/>
            <a:ext cx="3573180" cy="1832215"/>
            <a:chOff x="8051347" y="2564257"/>
            <a:chExt cx="3573180" cy="1832215"/>
          </a:xfrm>
        </p:grpSpPr>
        <p:pic>
          <p:nvPicPr>
            <p:cNvPr id="1030" name="Picture 6" descr="Bug - Free interface icons">
              <a:extLst>
                <a:ext uri="{FF2B5EF4-FFF2-40B4-BE49-F238E27FC236}">
                  <a16:creationId xmlns:a16="http://schemas.microsoft.com/office/drawing/2014/main" id="{9C79600D-5A6F-B777-5079-C81FFA49718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51347" y="2774230"/>
              <a:ext cx="1225859" cy="1225859"/>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14997A8E-0800-296B-64D9-80BC13FD7B93}"/>
                </a:ext>
              </a:extLst>
            </p:cNvPr>
            <p:cNvGrpSpPr/>
            <p:nvPr/>
          </p:nvGrpSpPr>
          <p:grpSpPr>
            <a:xfrm>
              <a:off x="10069311" y="2564257"/>
              <a:ext cx="1555216" cy="1832215"/>
              <a:chOff x="10024705" y="2260930"/>
              <a:chExt cx="1555216" cy="1832215"/>
            </a:xfrm>
          </p:grpSpPr>
          <p:pic>
            <p:nvPicPr>
              <p:cNvPr id="1034" name="Picture 10" descr="Testing - Free user icons">
                <a:extLst>
                  <a:ext uri="{FF2B5EF4-FFF2-40B4-BE49-F238E27FC236}">
                    <a16:creationId xmlns:a16="http://schemas.microsoft.com/office/drawing/2014/main" id="{8B72DE78-6B15-4A73-D619-BE381A822D8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24705" y="2260930"/>
                <a:ext cx="1555216" cy="155521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9059A52-EA2E-047D-3C13-E006E243C223}"/>
                  </a:ext>
                </a:extLst>
              </p:cNvPr>
              <p:cNvSpPr txBox="1"/>
              <p:nvPr/>
            </p:nvSpPr>
            <p:spPr>
              <a:xfrm>
                <a:off x="10169822" y="3816146"/>
                <a:ext cx="1359679" cy="276999"/>
              </a:xfrm>
              <a:prstGeom prst="rect">
                <a:avLst/>
              </a:prstGeom>
              <a:noFill/>
            </p:spPr>
            <p:txBody>
              <a:bodyPr wrap="square" rtlCol="0">
                <a:spAutoFit/>
              </a:bodyPr>
              <a:lstStyle/>
              <a:p>
                <a:pPr algn="ctr"/>
                <a:r>
                  <a:rPr lang="en-GB" sz="1200" dirty="0"/>
                  <a:t>I</a:t>
                </a:r>
                <a:r>
                  <a:rPr lang="en-BE" sz="1200" dirty="0"/>
                  <a:t>nsufficient testing</a:t>
                </a:r>
              </a:p>
            </p:txBody>
          </p:sp>
        </p:grpSp>
      </p:grpSp>
      <p:grpSp>
        <p:nvGrpSpPr>
          <p:cNvPr id="30" name="Group 29">
            <a:extLst>
              <a:ext uri="{FF2B5EF4-FFF2-40B4-BE49-F238E27FC236}">
                <a16:creationId xmlns:a16="http://schemas.microsoft.com/office/drawing/2014/main" id="{1A776911-251F-45D1-26B1-9A0B936BFBBF}"/>
              </a:ext>
            </a:extLst>
          </p:cNvPr>
          <p:cNvGrpSpPr/>
          <p:nvPr/>
        </p:nvGrpSpPr>
        <p:grpSpPr>
          <a:xfrm>
            <a:off x="5468011" y="2267833"/>
            <a:ext cx="1153292" cy="1415769"/>
            <a:chOff x="5468011" y="2267833"/>
            <a:chExt cx="1153292" cy="1415769"/>
          </a:xfrm>
        </p:grpSpPr>
        <p:pic>
          <p:nvPicPr>
            <p:cNvPr id="1044" name="Picture 20" descr="Software-Development Icons - Free SVG &amp; PNG Software-Development Images -  Noun Project">
              <a:extLst>
                <a:ext uri="{FF2B5EF4-FFF2-40B4-BE49-F238E27FC236}">
                  <a16:creationId xmlns:a16="http://schemas.microsoft.com/office/drawing/2014/main" id="{8067D865-3463-74E8-882E-21D10D62ED8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68011" y="2530310"/>
              <a:ext cx="1153292" cy="1153292"/>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C99EEC0F-C8A1-F1FA-4ECC-01FDC2FCA64A}"/>
                </a:ext>
              </a:extLst>
            </p:cNvPr>
            <p:cNvSpPr txBox="1"/>
            <p:nvPr/>
          </p:nvSpPr>
          <p:spPr>
            <a:xfrm>
              <a:off x="5468011" y="2267833"/>
              <a:ext cx="1153292" cy="261610"/>
            </a:xfrm>
            <a:prstGeom prst="rect">
              <a:avLst/>
            </a:prstGeom>
            <a:solidFill>
              <a:schemeClr val="bg1"/>
            </a:solidFill>
          </p:spPr>
          <p:txBody>
            <a:bodyPr wrap="square" rtlCol="0">
              <a:spAutoFit/>
            </a:bodyPr>
            <a:lstStyle/>
            <a:p>
              <a:r>
                <a:rPr lang="en-BE" sz="1100" dirty="0"/>
                <a:t>Control Software</a:t>
              </a:r>
            </a:p>
          </p:txBody>
        </p:sp>
      </p:grpSp>
      <p:grpSp>
        <p:nvGrpSpPr>
          <p:cNvPr id="32" name="Group 31">
            <a:extLst>
              <a:ext uri="{FF2B5EF4-FFF2-40B4-BE49-F238E27FC236}">
                <a16:creationId xmlns:a16="http://schemas.microsoft.com/office/drawing/2014/main" id="{D805A901-9D4C-C5E4-D364-DAE68752F943}"/>
              </a:ext>
            </a:extLst>
          </p:cNvPr>
          <p:cNvGrpSpPr/>
          <p:nvPr/>
        </p:nvGrpSpPr>
        <p:grpSpPr>
          <a:xfrm>
            <a:off x="6713503" y="411351"/>
            <a:ext cx="3744279" cy="2118959"/>
            <a:chOff x="6713503" y="411351"/>
            <a:chExt cx="3744279" cy="2118959"/>
          </a:xfrm>
        </p:grpSpPr>
        <p:pic>
          <p:nvPicPr>
            <p:cNvPr id="1042" name="Picture 18" descr="software developer Icon - Free PNG &amp; SVG 1864895 - Noun Project">
              <a:extLst>
                <a:ext uri="{FF2B5EF4-FFF2-40B4-BE49-F238E27FC236}">
                  <a16:creationId xmlns:a16="http://schemas.microsoft.com/office/drawing/2014/main" id="{D4AB8100-ED0E-37D2-E517-18142C0F560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30509" y="411351"/>
              <a:ext cx="1621263" cy="1621263"/>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Arrow Connector 13">
              <a:extLst>
                <a:ext uri="{FF2B5EF4-FFF2-40B4-BE49-F238E27FC236}">
                  <a16:creationId xmlns:a16="http://schemas.microsoft.com/office/drawing/2014/main" id="{D930D2F6-C796-3C5D-AF72-FC93713D01F2}"/>
                </a:ext>
              </a:extLst>
            </p:cNvPr>
            <p:cNvCxnSpPr/>
            <p:nvPr/>
          </p:nvCxnSpPr>
          <p:spPr>
            <a:xfrm flipH="1">
              <a:off x="6713503" y="1720801"/>
              <a:ext cx="1824806" cy="80950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9B85DF81-8785-8DA5-9649-F59120941CEF}"/>
                </a:ext>
              </a:extLst>
            </p:cNvPr>
            <p:cNvSpPr txBox="1"/>
            <p:nvPr/>
          </p:nvSpPr>
          <p:spPr>
            <a:xfrm rot="20212436">
              <a:off x="7007855" y="1785942"/>
              <a:ext cx="1295068" cy="276999"/>
            </a:xfrm>
            <a:prstGeom prst="rect">
              <a:avLst/>
            </a:prstGeom>
            <a:noFill/>
          </p:spPr>
          <p:txBody>
            <a:bodyPr wrap="square" rtlCol="0">
              <a:spAutoFit/>
            </a:bodyPr>
            <a:lstStyle/>
            <a:p>
              <a:r>
                <a:rPr lang="en-BE" sz="1200" dirty="0"/>
                <a:t>One developer</a:t>
              </a:r>
            </a:p>
          </p:txBody>
        </p:sp>
        <p:cxnSp>
          <p:nvCxnSpPr>
            <p:cNvPr id="29" name="Straight Arrow Connector 28">
              <a:extLst>
                <a:ext uri="{FF2B5EF4-FFF2-40B4-BE49-F238E27FC236}">
                  <a16:creationId xmlns:a16="http://schemas.microsoft.com/office/drawing/2014/main" id="{46B5DC03-92FA-274D-FCD4-EEA490D84D5C}"/>
                </a:ext>
              </a:extLst>
            </p:cNvPr>
            <p:cNvCxnSpPr>
              <a:cxnSpLocks/>
            </p:cNvCxnSpPr>
            <p:nvPr/>
          </p:nvCxnSpPr>
          <p:spPr>
            <a:xfrm>
              <a:off x="9890449" y="1608293"/>
              <a:ext cx="567333" cy="60182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43028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dissolve">
                                      <p:cBhvr>
                                        <p:cTn id="12" dur="500"/>
                                        <p:tgtEl>
                                          <p:spTgt spid="31"/>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dissolve">
                                      <p:cBhvr>
                                        <p:cTn id="16" dur="1000"/>
                                        <p:tgtEl>
                                          <p:spTgt spid="30"/>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dissolv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dissolve">
                                      <p:cBhvr>
                                        <p:cTn id="2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BADD2-2D64-CECB-CD48-BD66DFD9FD74}"/>
              </a:ext>
            </a:extLst>
          </p:cNvPr>
          <p:cNvSpPr>
            <a:spLocks noGrp="1"/>
          </p:cNvSpPr>
          <p:nvPr>
            <p:ph type="title"/>
          </p:nvPr>
        </p:nvSpPr>
        <p:spPr/>
        <p:txBody>
          <a:bodyPr/>
          <a:lstStyle/>
          <a:p>
            <a:r>
              <a:rPr lang="en-US" dirty="0"/>
              <a:t>Dynamic Testing</a:t>
            </a:r>
          </a:p>
        </p:txBody>
      </p:sp>
      <p:sp>
        <p:nvSpPr>
          <p:cNvPr id="3" name="Content Placeholder 2">
            <a:extLst>
              <a:ext uri="{FF2B5EF4-FFF2-40B4-BE49-F238E27FC236}">
                <a16:creationId xmlns:a16="http://schemas.microsoft.com/office/drawing/2014/main" id="{B2385972-5F5F-425A-D39E-BD116C0CEA5B}"/>
              </a:ext>
            </a:extLst>
          </p:cNvPr>
          <p:cNvSpPr>
            <a:spLocks noGrp="1"/>
          </p:cNvSpPr>
          <p:nvPr>
            <p:ph idx="1"/>
          </p:nvPr>
        </p:nvSpPr>
        <p:spPr/>
        <p:txBody>
          <a:bodyPr>
            <a:normAutofit/>
          </a:bodyPr>
          <a:lstStyle/>
          <a:p>
            <a:r>
              <a:rPr lang="en-GB" sz="3200" b="1" dirty="0"/>
              <a:t>Dynamic testing </a:t>
            </a:r>
            <a:r>
              <a:rPr lang="en-GB" sz="3200" dirty="0"/>
              <a:t>is a type of software testing that involves executing the code or program to check for runtime behaviours, interactions, and outputs.</a:t>
            </a:r>
            <a:endParaRPr lang="en-US" sz="3200" dirty="0"/>
          </a:p>
        </p:txBody>
      </p:sp>
    </p:spTree>
    <p:extLst>
      <p:ext uri="{BB962C8B-B14F-4D97-AF65-F5344CB8AC3E}">
        <p14:creationId xmlns:p14="http://schemas.microsoft.com/office/powerpoint/2010/main" val="2017139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9BB0D-4A07-33BD-4A74-C957810950D2}"/>
              </a:ext>
            </a:extLst>
          </p:cNvPr>
          <p:cNvSpPr>
            <a:spLocks noGrp="1"/>
          </p:cNvSpPr>
          <p:nvPr>
            <p:ph type="title"/>
          </p:nvPr>
        </p:nvSpPr>
        <p:spPr/>
        <p:txBody>
          <a:bodyPr/>
          <a:lstStyle/>
          <a:p>
            <a:r>
              <a:rPr lang="en-GB" dirty="0"/>
              <a:t>Key Purposes of Testing</a:t>
            </a:r>
            <a:endParaRPr lang="en-US" dirty="0"/>
          </a:p>
        </p:txBody>
      </p:sp>
      <p:sp>
        <p:nvSpPr>
          <p:cNvPr id="3" name="Content Placeholder 2">
            <a:extLst>
              <a:ext uri="{FF2B5EF4-FFF2-40B4-BE49-F238E27FC236}">
                <a16:creationId xmlns:a16="http://schemas.microsoft.com/office/drawing/2014/main" id="{34D21DEB-59A3-13D5-32B5-CDF5B3A9D0CC}"/>
              </a:ext>
            </a:extLst>
          </p:cNvPr>
          <p:cNvSpPr>
            <a:spLocks noGrp="1"/>
          </p:cNvSpPr>
          <p:nvPr>
            <p:ph idx="1"/>
          </p:nvPr>
        </p:nvSpPr>
        <p:spPr/>
        <p:txBody>
          <a:bodyPr>
            <a:normAutofit/>
          </a:bodyPr>
          <a:lstStyle/>
          <a:p>
            <a:r>
              <a:rPr lang="en-GB" b="1" dirty="0"/>
              <a:t>Validation of Functional Requirements</a:t>
            </a:r>
            <a:r>
              <a:rPr lang="en-GB" dirty="0"/>
              <a:t>: It ensures that the software functions according to user requirements.</a:t>
            </a:r>
          </a:p>
          <a:p>
            <a:r>
              <a:rPr lang="en-GB" b="1" dirty="0"/>
              <a:t>Identification of Defects</a:t>
            </a:r>
            <a:r>
              <a:rPr lang="en-GB" dirty="0"/>
              <a:t>: Dynamic testing helps in identifying issues like crashes, incorrect behaviour, and deviations from expected outcomes.</a:t>
            </a:r>
          </a:p>
          <a:p>
            <a:r>
              <a:rPr lang="en-GB" b="1" dirty="0"/>
              <a:t>Performance Evaluation</a:t>
            </a:r>
            <a:r>
              <a:rPr lang="en-GB" dirty="0"/>
              <a:t>: It can also test how the software performs under certain conditions, such as high load or stress.</a:t>
            </a:r>
            <a:endParaRPr lang="en-US" dirty="0"/>
          </a:p>
        </p:txBody>
      </p:sp>
    </p:spTree>
    <p:extLst>
      <p:ext uri="{BB962C8B-B14F-4D97-AF65-F5344CB8AC3E}">
        <p14:creationId xmlns:p14="http://schemas.microsoft.com/office/powerpoint/2010/main" val="21915632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33433</TotalTime>
  <Words>3189</Words>
  <Application>Microsoft Macintosh PowerPoint</Application>
  <PresentationFormat>Widescreen</PresentationFormat>
  <Paragraphs>361</Paragraphs>
  <Slides>43</Slides>
  <Notes>33</Notes>
  <HiddenSlides>5</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43</vt:i4>
      </vt:variant>
    </vt:vector>
  </HeadingPairs>
  <TitlesOfParts>
    <vt:vector size="56" baseType="lpstr">
      <vt:lpstr>Abadi MT Condensed Light</vt:lpstr>
      <vt:lpstr>Arial</vt:lpstr>
      <vt:lpstr>Calibri</vt:lpstr>
      <vt:lpstr>Calibri Light</vt:lpstr>
      <vt:lpstr>Cambria Math</vt:lpstr>
      <vt:lpstr>Courier</vt:lpstr>
      <vt:lpstr>Helvetica</vt:lpstr>
      <vt:lpstr>OpenSans</vt:lpstr>
      <vt:lpstr>Roboto</vt:lpstr>
      <vt:lpstr>Source Sans Pro</vt:lpstr>
      <vt:lpstr>Times</vt:lpstr>
      <vt:lpstr>Wingdings</vt:lpstr>
      <vt:lpstr>Office Theme</vt:lpstr>
      <vt:lpstr>Testing</vt:lpstr>
      <vt:lpstr>PowerPoint Presentation</vt:lpstr>
      <vt:lpstr>Announcements</vt:lpstr>
      <vt:lpstr>Custom Projects: Expectations</vt:lpstr>
      <vt:lpstr>Client-Sponsored Projects: Expectations</vt:lpstr>
      <vt:lpstr>Testing</vt:lpstr>
      <vt:lpstr>The Need for Testing</vt:lpstr>
      <vt:lpstr>Dynamic Testing</vt:lpstr>
      <vt:lpstr>Key Purposes of Testing</vt:lpstr>
      <vt:lpstr>Examples of Dynamic Testing:</vt:lpstr>
      <vt:lpstr>Unit Testing</vt:lpstr>
      <vt:lpstr>The Test Pyramid</vt:lpstr>
      <vt:lpstr>Why are unit tests useful?</vt:lpstr>
      <vt:lpstr>Anatomy of a Test Case - Stack</vt:lpstr>
      <vt:lpstr>Test Case for push() and pop() function</vt:lpstr>
      <vt:lpstr>PowerPoint Presentation</vt:lpstr>
      <vt:lpstr>Rules for Good Unit Tests - Unit Test Naming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Quality of a Test Suite</vt:lpstr>
      <vt:lpstr>Test Coverage</vt:lpstr>
      <vt:lpstr>Importance of test coverage</vt:lpstr>
      <vt:lpstr>Full test coverage</vt:lpstr>
      <vt:lpstr>Example: a function to test</vt:lpstr>
      <vt:lpstr>Statement/Line/Code Coverage</vt:lpstr>
      <vt:lpstr>Statement/Line/Code Coverage</vt:lpstr>
      <vt:lpstr>Statement/Line/Code Coverage</vt:lpstr>
      <vt:lpstr>Branch/Condition Coverage</vt:lpstr>
      <vt:lpstr>Branch/Condition Coverage</vt:lpstr>
      <vt:lpstr>Path Coverage</vt:lpstr>
      <vt:lpstr>Path Coverage</vt:lpstr>
      <vt:lpstr>Test drive the development</vt:lpstr>
      <vt:lpstr>Basic TDD workflow</vt:lpstr>
      <vt:lpstr>Unit Tests Frameworks</vt:lpstr>
      <vt:lpstr>Testing Coverage for the Project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Dynamic Analysis: Testing</dc:title>
  <dc:creator>John Businge</dc:creator>
  <cp:lastModifiedBy>John Businge</cp:lastModifiedBy>
  <cp:revision>69</cp:revision>
  <dcterms:created xsi:type="dcterms:W3CDTF">2022-09-24T23:45:38Z</dcterms:created>
  <dcterms:modified xsi:type="dcterms:W3CDTF">2026-02-04T00:01:31Z</dcterms:modified>
</cp:coreProperties>
</file>