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6" r:id="rId3"/>
    <p:sldId id="343" r:id="rId4"/>
    <p:sldId id="324" r:id="rId5"/>
    <p:sldId id="322" r:id="rId6"/>
    <p:sldId id="323" r:id="rId7"/>
    <p:sldId id="325" r:id="rId8"/>
    <p:sldId id="326" r:id="rId9"/>
    <p:sldId id="327" r:id="rId10"/>
    <p:sldId id="328" r:id="rId11"/>
    <p:sldId id="329" r:id="rId12"/>
    <p:sldId id="331" r:id="rId13"/>
    <p:sldId id="332" r:id="rId14"/>
    <p:sldId id="333" r:id="rId15"/>
    <p:sldId id="334" r:id="rId16"/>
    <p:sldId id="336" r:id="rId17"/>
    <p:sldId id="337" r:id="rId18"/>
    <p:sldId id="338" r:id="rId19"/>
    <p:sldId id="339" r:id="rId20"/>
    <p:sldId id="340" r:id="rId21"/>
    <p:sldId id="342" r:id="rId22"/>
    <p:sldId id="341" r:id="rId23"/>
    <p:sldId id="315" r:id="rId24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EA"/>
    <a:srgbClr val="006600"/>
    <a:srgbClr val="009051"/>
    <a:srgbClr val="0432FF"/>
    <a:srgbClr val="943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459"/>
    <p:restoredTop sz="81057"/>
  </p:normalViewPr>
  <p:slideViewPr>
    <p:cSldViewPr snapToGrid="0">
      <p:cViewPr varScale="1">
        <p:scale>
          <a:sx n="69" d="100"/>
          <a:sy n="69" d="100"/>
        </p:scale>
        <p:origin x="216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5346B-715E-CA4E-A294-01B0C7460D3C}" type="datetimeFigureOut">
              <a:rPr lang="en-BE" smtClean="0"/>
              <a:t>12/02/2026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70A86-051A-7C48-98C3-08CACFB9377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5527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70A86-051A-7C48-98C3-08CACFB9377A}" type="slidenum">
              <a:rPr lang="en-BE" smtClean="0"/>
              <a:t>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41246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E06B1-1C9B-3FBE-9552-4CDC99012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47CBA3-CC1C-0C44-690B-A4392175CC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0C886F-66C0-BBF6-862C-48171374AE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Controller starts the process. It tells the Street: update your traffic.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Inside </a:t>
            </a:r>
            <a:r>
              <a:rPr lang="en-GB" dirty="0" err="1"/>
              <a:t>updateTraffic</a:t>
            </a:r>
            <a:r>
              <a:rPr lang="en-GB" dirty="0"/>
              <a:t>(), the Street loops through each </a:t>
            </a:r>
            <a:r>
              <a:rPr lang="en-GB" dirty="0" err="1"/>
              <a:t>TrafficLight</a:t>
            </a:r>
            <a:r>
              <a:rPr lang="en-GB" dirty="0"/>
              <a:t> it contains.”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9332C-90D5-5D5E-8E7E-4D5C3310E4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70A86-051A-7C48-98C3-08CACFB9377A}" type="slidenum">
              <a:rPr lang="en-BE" smtClean="0"/>
              <a:t>12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77363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36A75-6D91-C22C-6E52-A280DBE03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C2B452-A240-DE3A-4817-543C948F6A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4D060D-FF89-C97E-8DA1-09DDFE0543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Controller starts the process. It tells the Street: update your traffic.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Inside </a:t>
            </a:r>
            <a:r>
              <a:rPr lang="en-GB" dirty="0" err="1"/>
              <a:t>updateTraffic</a:t>
            </a:r>
            <a:r>
              <a:rPr lang="en-GB" dirty="0"/>
              <a:t>(), the Street loops through each </a:t>
            </a:r>
            <a:r>
              <a:rPr lang="en-GB" dirty="0" err="1"/>
              <a:t>TrafficLight</a:t>
            </a:r>
            <a:r>
              <a:rPr lang="en-GB" dirty="0"/>
              <a:t> it contains.”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352DC-6177-77CF-6F92-D5463507C8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70A86-051A-7C48-98C3-08CACFB9377A}" type="slidenum">
              <a:rPr lang="en-BE" smtClean="0"/>
              <a:t>13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96479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31B25-5843-3A7C-C952-69A9B1FAA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7AACB7-89CD-E973-41D8-95D6879A17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615127-C899-53FC-C593-064C540979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Controller starts the process. It tells the Street: update your traffic.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Inside </a:t>
            </a:r>
            <a:r>
              <a:rPr lang="en-GB" dirty="0" err="1"/>
              <a:t>updateTraffic</a:t>
            </a:r>
            <a:r>
              <a:rPr lang="en-GB" dirty="0"/>
              <a:t>(), the Street loops through each </a:t>
            </a:r>
            <a:r>
              <a:rPr lang="en-GB" dirty="0" err="1"/>
              <a:t>TrafficLight</a:t>
            </a:r>
            <a:r>
              <a:rPr lang="en-GB" dirty="0"/>
              <a:t> it contains.”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9B5CE-58D3-36C4-B661-34975334C4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70A86-051A-7C48-98C3-08CACFB9377A}" type="slidenum">
              <a:rPr lang="en-BE" smtClean="0"/>
              <a:t>14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84622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E5825-1E0C-923F-0798-48B897F2A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8BB58C-D4F5-57AA-3F79-AEEA4DC3D3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91D0B4-8928-21D8-848C-0002783268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Controller starts the process. It tells the Street: update your traffic.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Inside </a:t>
            </a:r>
            <a:r>
              <a:rPr lang="en-GB" dirty="0" err="1"/>
              <a:t>updateTraffic</a:t>
            </a:r>
            <a:r>
              <a:rPr lang="en-GB" dirty="0"/>
              <a:t>(), the Street loops through each </a:t>
            </a:r>
            <a:r>
              <a:rPr lang="en-GB" dirty="0" err="1"/>
              <a:t>TrafficLight</a:t>
            </a:r>
            <a:r>
              <a:rPr lang="en-GB" dirty="0"/>
              <a:t> it contains.”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C9DAD-C8F9-E84D-D10B-B882E3BB8D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70A86-051A-7C48-98C3-08CACFB9377A}" type="slidenum">
              <a:rPr lang="en-BE" smtClean="0"/>
              <a:t>15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35338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DBEE8-1E80-A98C-5071-BC32BFE56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CEFEC4-6307-9549-4EBE-01B666A618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21BFC1-C71F-AD79-67E8-6B3E3E4FE9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89F04-5BFA-8220-64D2-A431D8C162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70A86-051A-7C48-98C3-08CACFB9377A}" type="slidenum">
              <a:rPr lang="en-BE" smtClean="0"/>
              <a:t>16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93661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5B8F3-3B15-96C5-1B51-6C9783A40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605423-7923-7899-7D66-C74FC6565E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874486-8749-2236-F66D-5B8AB36D44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41E36-7270-AF83-AE24-E6E7DB2727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70A86-051A-7C48-98C3-08CACFB9377A}" type="slidenum">
              <a:rPr lang="en-BE" smtClean="0"/>
              <a:t>17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04654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AD470-E232-6DF4-E57B-B636C87D1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12593D-467D-29AF-9DE8-A82C942E99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229874-C0CE-0A1F-2B9F-A279892D90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344F1-7FA0-215F-AD8F-DDD5F48A15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70A86-051A-7C48-98C3-08CACFB9377A}" type="slidenum">
              <a:rPr lang="en-BE" smtClean="0"/>
              <a:t>18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78322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581D0-C4F3-165D-A562-93986FB2E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E984FD-35D9-BB8E-5CAC-E497BBE8C1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2B11D3-D278-4987-B16E-87DDD4779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1CC08-4E06-1CCE-6055-4E44B68CE2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70A86-051A-7C48-98C3-08CACFB9377A}" type="slidenum">
              <a:rPr lang="en-BE" smtClean="0"/>
              <a:t>19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54203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2202F-AE4D-EB36-ABCC-ABE912610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9E8156-67DD-F370-168C-34076E7163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C08AC7-3677-BB99-8483-3BE59C2A91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00D81-C162-B725-997C-807C91B9CE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70A86-051A-7C48-98C3-08CACFB9377A}" type="slidenum">
              <a:rPr lang="en-BE" smtClean="0"/>
              <a:t>20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9980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B9D10-B560-9F18-8E4D-AB2B511F8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249950-D6D2-2EE1-EF0B-9688057B41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24058A-8E7D-C392-23B6-6B310743F1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BEBDC-D762-1F57-F2C3-32F20DFFA8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70A86-051A-7C48-98C3-08CACFB9377A}" type="slidenum">
              <a:rPr lang="en-BE" smtClean="0"/>
              <a:t>21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07843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 know early stages can feel messy. That’s normal.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What’s not normal is staying blocked.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70A86-051A-7C48-98C3-08CACFB9377A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47868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The real world is ambiguous. Software must bring structure to ambiguity.</a:t>
            </a:r>
          </a:p>
          <a:p>
            <a:pPr marL="171450" indent="-171450">
              <a:buFontTx/>
              <a:buChar char="-"/>
            </a:pPr>
            <a:r>
              <a:rPr lang="en-GB" dirty="0"/>
              <a:t>Domain </a:t>
            </a:r>
            <a:r>
              <a:rPr lang="en-GB" dirty="0" err="1"/>
              <a:t>modeling</a:t>
            </a:r>
            <a:r>
              <a:rPr lang="en-GB" dirty="0"/>
              <a:t> is about understanding the problem — not solving it yet. Core concepts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Identify core concepts (Book, User, Loan, Street, </a:t>
            </a:r>
            <a:r>
              <a:rPr lang="en-GB" dirty="0" err="1"/>
              <a:t>TrafficLight</a:t>
            </a:r>
            <a:r>
              <a:rPr lang="en-GB" dirty="0"/>
              <a:t>, etc.)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Focus on </a:t>
            </a:r>
            <a:r>
              <a:rPr lang="en-GB" b="1" dirty="0"/>
              <a:t>what exists</a:t>
            </a:r>
            <a:endParaRPr lang="en-GB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No implementation details</a:t>
            </a:r>
          </a:p>
          <a:p>
            <a:pPr marL="171450" indent="-171450">
              <a:buFontTx/>
              <a:buChar char="-"/>
            </a:pPr>
            <a:r>
              <a:rPr lang="en-GB" dirty="0"/>
              <a:t>Now we move from understanding to engineering. This is the transition from </a:t>
            </a:r>
            <a:r>
              <a:rPr lang="en-GB" i="1" dirty="0"/>
              <a:t>conceptual clarity</a:t>
            </a:r>
            <a:r>
              <a:rPr lang="en-GB" dirty="0"/>
              <a:t> to </a:t>
            </a:r>
            <a:r>
              <a:rPr lang="en-GB" i="1" dirty="0"/>
              <a:t>structural clarity</a:t>
            </a:r>
            <a:r>
              <a:rPr lang="en-GB" dirty="0"/>
              <a:t>.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Define concepts, responsibilities, and interfaces</a:t>
            </a:r>
          </a:p>
          <a:p>
            <a:pPr marL="171450" lvl="0" indent="-171450">
              <a:buFontTx/>
              <a:buChar char="-"/>
            </a:pPr>
            <a:r>
              <a:rPr lang="en-GB" dirty="0"/>
              <a:t>Implementation + PR + CI</a:t>
            </a:r>
          </a:p>
          <a:p>
            <a:pPr marL="171450" lvl="0" indent="-171450">
              <a:buFontTx/>
              <a:buChar char="-"/>
            </a:pPr>
            <a:r>
              <a:rPr lang="en-GB" dirty="0"/>
              <a:t>Code follows design</a:t>
            </a:r>
          </a:p>
          <a:p>
            <a:pPr marL="171450" lvl="0" indent="-171450">
              <a:buFontTx/>
              <a:buChar char="-"/>
            </a:pPr>
            <a:r>
              <a:rPr lang="en-GB" dirty="0"/>
              <a:t>Each PR implements a </a:t>
            </a:r>
            <a:r>
              <a:rPr lang="en-GB" b="1" dirty="0"/>
              <a:t>design slice</a:t>
            </a:r>
          </a:p>
          <a:p>
            <a:pPr marL="171450" lvl="0" indent="-171450">
              <a:buFontTx/>
              <a:buChar char="-"/>
            </a:pPr>
            <a:r>
              <a:rPr lang="en-GB" dirty="0"/>
              <a:t>CI validates design assumptions</a:t>
            </a:r>
          </a:p>
          <a:p>
            <a:pPr marL="171450" lvl="0" indent="-171450">
              <a:buFontTx/>
              <a:buChar char="-"/>
            </a:pPr>
            <a:r>
              <a:rPr lang="en-GB" dirty="0"/>
              <a:t>Review checks alignment with design</a:t>
            </a:r>
          </a:p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70A86-051A-7C48-98C3-08CACFB9377A}" type="slidenum">
              <a:rPr lang="en-BE" smtClean="0"/>
              <a:t>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02548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Now that we’ve seen how requirements turn into pull requests, the real question is:</a:t>
            </a:r>
            <a:br>
              <a:rPr lang="en-GB" dirty="0"/>
            </a:br>
            <a:r>
              <a:rPr lang="en-GB" b="1" dirty="0"/>
              <a:t>How do we design so that change doesn’t destroy our system?</a:t>
            </a:r>
            <a:endParaRPr lang="en-GB" i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In bad design, responsibilities blur, so adding a feature touches everything.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In good design, a feature maps to 1–2 responsibilities, which maps to a small PR.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70A86-051A-7C48-98C3-08CACFB9377A}" type="slidenum">
              <a:rPr lang="en-BE" smtClean="0"/>
              <a:t>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29400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E1FD6-734B-7048-B426-35E2F0D4D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F9ABD3-5EE7-6E52-00D2-E5B8D9E097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A3A519-2FBE-616B-E7CD-6AED7CD79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In bad design, responsibilities blur, so adding a feature touches everything.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In good design, a feature maps to 1–2 responsibilities, which maps to a small PR.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0B79B-E7F5-84B5-74CA-2BC924007A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70A86-051A-7C48-98C3-08CACFB9377A}" type="slidenum">
              <a:rPr lang="en-BE" smtClean="0"/>
              <a:t>7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3132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4F5ED-CBAF-BA83-778E-AE3A6D04F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C4387C-AA3C-E1F5-C1C0-8C968BD73D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3CFC35-50AA-2701-34CE-7AE8267F8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In bad design, responsibilities blur, so adding a feature touches everything.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In good design, a feature maps to 1–2 responsibilities, which maps to a small PR.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096E8-2C1E-2BAB-F45B-79879BAEED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70A86-051A-7C48-98C3-08CACFB9377A}" type="slidenum">
              <a:rPr lang="en-BE" smtClean="0"/>
              <a:t>8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75250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707C8-A2F5-078D-1AA9-54D85422F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604636-0D44-A0DD-D703-0FEDB48AD5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B83004-927A-1FB7-2A5C-D4B4E7635C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0A856-41E0-164F-8172-C1A4A64B0B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70A86-051A-7C48-98C3-08CACFB9377A}" type="slidenum">
              <a:rPr lang="en-BE" smtClean="0"/>
              <a:t>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5408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77F30-3BA4-2D63-7DBE-288BC9109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4E8A32-C74C-67A5-D5D8-FA6F36D8DC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58C97D-24B0-4141-55AF-21A4260E45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61487-557A-DA4E-B8D4-468AF9ED63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70A86-051A-7C48-98C3-08CACFB9377A}" type="slidenum">
              <a:rPr lang="en-BE" smtClean="0"/>
              <a:t>10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41835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10175-F557-E7F4-7A5D-E741239E9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0303A9-35B7-8EE4-4449-C6A0760EE8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010E7F-9BC3-1C6D-647E-8C153284FD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26949-FB92-F93A-876F-ADE0B37F0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70A86-051A-7C48-98C3-08CACFB9377A}" type="slidenum">
              <a:rPr lang="en-BE" smtClean="0"/>
              <a:t>11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64167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3D338-D4BF-63C1-8361-560428BCA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BDB33B-D24D-A607-D07F-FB6B6D398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5DCB5-EF6D-9E80-03F4-2ED04EFB0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91C8-B2E3-704D-BB13-1CFAF93BF6B8}" type="datetime1">
              <a:rPr lang="en-US" smtClean="0"/>
              <a:t>2/14/26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FDEDC-6B67-6CD9-4B0F-CF2F4F03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59847-C5AC-85F3-9FD5-0A55F33D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44FA-978A-2F4D-B308-AF3FA2E1E6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86809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80255-B7BA-3704-346D-5453C2C3C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2CC00C-44DB-1E4F-7DD1-3A66B04CB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53060-A9EA-490F-30B9-0130AE3BF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D828-BADB-F043-A298-D5A55FD97470}" type="datetime1">
              <a:rPr lang="en-US" smtClean="0"/>
              <a:t>2/14/26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A23EB-46A1-99A7-128F-090284071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246E6-B784-ED9B-F576-9F583B5F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44FA-978A-2F4D-B308-AF3FA2E1E6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0769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8F506F-2428-ACD9-E81C-5C34D7094E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2330FD-8831-9BDD-3703-B03056DF2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1D94D-E8FA-867E-243D-944A6B078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2606-3532-984E-802A-9CE416040F6B}" type="datetime1">
              <a:rPr lang="en-US" smtClean="0"/>
              <a:t>2/14/26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DDFF6-9A45-BAC1-F0F6-669AA3621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925EF-90C0-B247-CEB8-2BA3920E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44FA-978A-2F4D-B308-AF3FA2E1E6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193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2C583-176C-5FD6-7091-8D1865B2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63370-9955-AF6E-9D22-E0BFF730D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E8C37-DBDE-77E0-0D0D-319BCEE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C92E-A032-AA40-B206-4B8F85B33AD7}" type="datetime1">
              <a:rPr lang="en-US" smtClean="0"/>
              <a:t>2/14/26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6DEA8-5E41-EECC-2F72-7375BA4F4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8D68D-C953-D3F6-FA9A-A84CCE287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44FA-978A-2F4D-B308-AF3FA2E1E6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6868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A76C-D5D1-F97D-C36A-261E42BC1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E296C-03D6-3B41-6DBA-83C32D0CA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FAF7D-ACBA-95B4-93F1-CA843CE7B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3E1B-DD33-FA46-853E-AA4154D5BD7C}" type="datetime1">
              <a:rPr lang="en-US" smtClean="0"/>
              <a:t>2/14/26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BC8B6-032F-00A9-8020-2C016EB43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59562-4C63-EC1E-8258-751A2DF96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44FA-978A-2F4D-B308-AF3FA2E1E6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9144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3E3DF-1951-80D7-7D8F-473A68BAC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91DC6-E6D4-242D-FA12-A84AFED0E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14202-08A1-BFEF-9E45-D9C643945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8F2AD-12EF-E04D-5BBC-6276C3EC0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B6EE-912C-0F48-A922-B72D2E281D42}" type="datetime1">
              <a:rPr lang="en-US" smtClean="0"/>
              <a:t>2/14/26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CD995-ADC4-FEB4-DE0B-E77932073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797B2-D6B3-D7C4-92D4-6202EF25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44FA-978A-2F4D-B308-AF3FA2E1E6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8806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916CC-7CB6-A70E-8112-F7AF54E0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E6133-46AE-CD7E-C1A7-9C3084EE7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7AE51-1139-839C-B51B-D97EFE0C1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16CA53-85DD-06D2-5CF5-0E255DFD7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5CEDDC-B200-AA31-37FF-0312D1027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4C1210-18E0-E8D8-093C-FCA522258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8D5E-832C-224C-AA9A-C31D638223D8}" type="datetime1">
              <a:rPr lang="en-US" smtClean="0"/>
              <a:t>2/14/26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EFED9E-EAAF-F2AB-2641-45BBF09D4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B1FEBB-ABEE-1CBA-CB17-10E02E04A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44FA-978A-2F4D-B308-AF3FA2E1E6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3134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1585F-6FCF-9478-5060-53B74497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614A72-C4BA-1B4F-339A-1B6541105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A3B2-CE34-414B-B9C4-B8108E527B8D}" type="datetime1">
              <a:rPr lang="en-US" smtClean="0"/>
              <a:t>2/14/26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6E89A0-5ECF-9578-F46C-BD06E5EE4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2BC91-EDCD-E011-B081-68BB1F11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44FA-978A-2F4D-B308-AF3FA2E1E6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9570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36B45C-B701-6032-9C0F-C4DBA89B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9100-F087-DD41-91E8-BF774AFE27DF}" type="datetime1">
              <a:rPr lang="en-US" smtClean="0"/>
              <a:t>2/14/26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5A0ED5-AEED-B85D-AFD5-C8710FC6A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4A4D14-A2EB-9B44-C1BA-95B55F0F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44FA-978A-2F4D-B308-AF3FA2E1E6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15652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0A4FD-71A8-BD24-A6FA-39A858DBF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3F4C1-0E29-75B4-B644-993C97124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73BE6-C986-70A6-FA1E-E5C9B6272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A41456-587E-967D-D465-AB3FBA99E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B03A-66C4-9743-97A2-E6FEE3067D56}" type="datetime1">
              <a:rPr lang="en-US" smtClean="0"/>
              <a:t>2/14/26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6DB79-C222-57DF-342D-6FC47CCCC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92CB4-8900-C252-6051-0AAE06B0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44FA-978A-2F4D-B308-AF3FA2E1E6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7098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62FBE-9EB0-B72F-2532-3D143A3D7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17B5B4-6E12-35EE-F9C8-DF7BAF1E9E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6719A-2871-BA0E-56DE-266357E6D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30D149-493D-A359-6735-E099FC04F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535E-AB61-F24F-9714-D7F54FA51084}" type="datetime1">
              <a:rPr lang="en-US" smtClean="0"/>
              <a:t>2/14/26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DE256D-7BB1-18D9-E036-B38666306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1CC5E-20D3-5201-2202-71A288AB0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44FA-978A-2F4D-B308-AF3FA2E1E6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63372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2C901F-9BFC-DC7B-97F9-7148FD22D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46409-BB71-519B-DD09-E22863004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EA3D3-F715-CFDC-3DED-C4B7FDAFE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58D67-8AE7-5F40-AADF-BEF1719A9296}" type="datetime1">
              <a:rPr lang="en-US" smtClean="0"/>
              <a:t>2/14/26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C09C2-855B-B1BF-E91D-7B99D782D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AAD7C-BFBE-9158-7E25-C2D4C06BD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C44FA-978A-2F4D-B308-AF3FA2E1E6E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7620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premium-vector/ecosystem-icon_211026208.htm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44DCB-4FA0-3888-F823-548AC27B8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Designing Software Systems for Collaborative Development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C91069-3B92-5EB1-FC8F-EE09098BE0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6623"/>
              </a:buClr>
              <a:buSzPts val="2400"/>
              <a:buNone/>
            </a:pPr>
            <a:r>
              <a:rPr lang="en-GB" dirty="0" err="1">
                <a:solidFill>
                  <a:schemeClr val="tx1"/>
                </a:solidFill>
              </a:rPr>
              <a:t>Dr.</a:t>
            </a:r>
            <a:r>
              <a:rPr lang="en-GB" dirty="0">
                <a:solidFill>
                  <a:schemeClr val="tx1"/>
                </a:solidFill>
              </a:rPr>
              <a:t> John Businge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6623"/>
              </a:buClr>
              <a:buSzPts val="2400"/>
              <a:buNone/>
            </a:pPr>
            <a:r>
              <a:rPr lang="en-GB" dirty="0" err="1"/>
              <a:t>j</a:t>
            </a:r>
            <a:r>
              <a:rPr lang="en-GB" dirty="0" err="1">
                <a:solidFill>
                  <a:schemeClr val="tx1"/>
                </a:solidFill>
              </a:rPr>
              <a:t>ohn.businge@unlv.edu</a:t>
            </a:r>
            <a:endParaRPr lang="en-GB" dirty="0">
              <a:solidFill>
                <a:schemeClr val="tx1"/>
              </a:solidFill>
            </a:endParaRPr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FB39F-1018-C5A7-2310-F0A4257BB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44FA-978A-2F4D-B308-AF3FA2E1E6ED}" type="slidenum">
              <a:rPr lang="en-BE" smtClean="0"/>
              <a:t>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77385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3AA2D-010E-DD16-BB32-786E16F71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51741D5-4469-65B4-E6AB-1840E0AA0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76"/>
            <a:ext cx="10515600" cy="1026849"/>
          </a:xfrm>
        </p:spPr>
        <p:txBody>
          <a:bodyPr/>
          <a:lstStyle/>
          <a:p>
            <a:r>
              <a:rPr lang="en-GB" b="1" dirty="0"/>
              <a:t>Think of Google Maps</a:t>
            </a:r>
            <a:endParaRPr lang="en-GB" dirty="0"/>
          </a:p>
        </p:txBody>
      </p:sp>
      <p:pic>
        <p:nvPicPr>
          <p:cNvPr id="7" name="Picture 6" descr="A map of a city and street&#10;&#10;AI-generated content may be incorrect.">
            <a:extLst>
              <a:ext uri="{FF2B5EF4-FFF2-40B4-BE49-F238E27FC236}">
                <a16:creationId xmlns:a16="http://schemas.microsoft.com/office/drawing/2014/main" id="{BB495570-ECF0-F1D3-E4D8-558505EE82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166" t="28381" b="3405"/>
          <a:stretch>
            <a:fillRect/>
          </a:stretch>
        </p:blipFill>
        <p:spPr>
          <a:xfrm>
            <a:off x="5635689" y="1951856"/>
            <a:ext cx="4133712" cy="36980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EEB512-E9D4-4662-0E45-AC86FAE99E4F}"/>
              </a:ext>
            </a:extLst>
          </p:cNvPr>
          <p:cNvSpPr txBox="1"/>
          <p:nvPr/>
        </p:nvSpPr>
        <p:spPr>
          <a:xfrm>
            <a:off x="3792376" y="967322"/>
            <a:ext cx="3074956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System = City</a:t>
            </a:r>
          </a:p>
          <a:p>
            <a:r>
              <a:rPr lang="en-US" sz="2400" dirty="0"/>
              <a:t>Your PR = One Street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19D6EC-BC12-6351-7B35-9DC3801647C6}"/>
              </a:ext>
            </a:extLst>
          </p:cNvPr>
          <p:cNvSpPr txBox="1"/>
          <p:nvPr/>
        </p:nvSpPr>
        <p:spPr>
          <a:xfrm>
            <a:off x="838200" y="5793475"/>
            <a:ext cx="10731759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/>
              <a:t>You do </a:t>
            </a:r>
            <a:r>
              <a:rPr lang="en-GB" sz="2400" b="1" dirty="0"/>
              <a:t>NOT</a:t>
            </a:r>
            <a:r>
              <a:rPr lang="en-GB" sz="2400" dirty="0"/>
              <a:t> redraw the entire system.</a:t>
            </a:r>
            <a:br>
              <a:rPr lang="en-GB" sz="2400" dirty="0"/>
            </a:br>
            <a:r>
              <a:rPr lang="en-GB" sz="2400" dirty="0"/>
              <a:t>You show only the </a:t>
            </a:r>
            <a:r>
              <a:rPr lang="en-GB" sz="2400" b="1" dirty="0"/>
              <a:t>part your PR changes</a:t>
            </a:r>
            <a:r>
              <a:rPr lang="en-GB" sz="2400" dirty="0"/>
              <a:t> - but it must clearly fit back into the whole.</a:t>
            </a:r>
            <a:endParaRPr lang="en-US" sz="2400" dirty="0"/>
          </a:p>
        </p:txBody>
      </p:sp>
      <p:pic>
        <p:nvPicPr>
          <p:cNvPr id="11" name="Picture 10" descr="A map of a city and street&#10;&#10;AI-generated content may be incorrect.">
            <a:extLst>
              <a:ext uri="{FF2B5EF4-FFF2-40B4-BE49-F238E27FC236}">
                <a16:creationId xmlns:a16="http://schemas.microsoft.com/office/drawing/2014/main" id="{91217AFC-7669-0E56-7A89-5484A96E17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381" r="53275" b="3405"/>
          <a:stretch>
            <a:fillRect/>
          </a:stretch>
        </p:blipFill>
        <p:spPr>
          <a:xfrm>
            <a:off x="1257560" y="1951856"/>
            <a:ext cx="3799632" cy="36980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43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5D1A0-AF78-3BC3-121E-BBAC0DF32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4D2277-EA92-FF04-847B-85958D92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76"/>
            <a:ext cx="10515600" cy="1026849"/>
          </a:xfrm>
        </p:spPr>
        <p:txBody>
          <a:bodyPr/>
          <a:lstStyle/>
          <a:p>
            <a:r>
              <a:rPr lang="en-GB" b="1" dirty="0"/>
              <a:t>Example PR: Add Traffic Light Support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69B124-BA37-6C74-A320-5761DB98F15B}"/>
              </a:ext>
            </a:extLst>
          </p:cNvPr>
          <p:cNvSpPr txBox="1"/>
          <p:nvPr/>
        </p:nvSpPr>
        <p:spPr>
          <a:xfrm>
            <a:off x="269034" y="2707505"/>
            <a:ext cx="6704821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300" b="1" dirty="0"/>
              <a:t>Requirement </a:t>
            </a:r>
            <a:r>
              <a:rPr lang="en-GB" sz="2400" dirty="0"/>
              <a:t>(What Must Be True After Merge)</a:t>
            </a:r>
            <a:r>
              <a:rPr lang="en-GB" sz="2300" b="1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300" dirty="0"/>
              <a:t>The system must support traffic lights on streets.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300" dirty="0"/>
              <a:t>Each Street can have multiple Traffic Lights.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300" dirty="0"/>
              <a:t>Traffic Lights must: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Have a location (latitude, longitude)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Have a status (RED, YELLOW, GREEN)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Be changeable dynamically</a:t>
            </a:r>
          </a:p>
          <a:p>
            <a:endParaRPr lang="en-GB" sz="2400" dirty="0"/>
          </a:p>
          <a:p>
            <a:endParaRPr lang="en-GB" sz="2000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CBBAF4-D3B3-3333-2A2C-550332748EC4}"/>
              </a:ext>
            </a:extLst>
          </p:cNvPr>
          <p:cNvCxnSpPr>
            <a:cxnSpLocks/>
          </p:cNvCxnSpPr>
          <p:nvPr/>
        </p:nvCxnSpPr>
        <p:spPr>
          <a:xfrm>
            <a:off x="6731260" y="2434132"/>
            <a:ext cx="0" cy="36867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39367D0-76E5-D027-5450-3FDDD82F9DA1}"/>
              </a:ext>
            </a:extLst>
          </p:cNvPr>
          <p:cNvSpPr txBox="1"/>
          <p:nvPr/>
        </p:nvSpPr>
        <p:spPr>
          <a:xfrm>
            <a:off x="6800461" y="2375317"/>
            <a:ext cx="496932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/>
              <a:t>Design evidence (</a:t>
            </a:r>
            <a:r>
              <a:rPr lang="en-GB" b="1" dirty="0"/>
              <a:t>What Changes in the System</a:t>
            </a:r>
            <a:r>
              <a:rPr lang="en-GB" sz="2200" b="1" dirty="0"/>
              <a:t>):</a:t>
            </a:r>
          </a:p>
          <a:p>
            <a:endParaRPr lang="en-GB" sz="2200" b="1" dirty="0"/>
          </a:p>
          <a:p>
            <a:r>
              <a:rPr lang="en-GB" sz="2200" b="1" dirty="0"/>
              <a:t>Structural Change → Class Diagram</a:t>
            </a: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New class: </a:t>
            </a:r>
            <a:r>
              <a:rPr lang="en-GB" dirty="0" err="1"/>
              <a:t>TrafficLight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New relationship: </a:t>
            </a:r>
            <a:r>
              <a:rPr lang="en-GB" dirty="0"/>
              <a:t>Street 1 → * </a:t>
            </a:r>
            <a:r>
              <a:rPr lang="en-GB" dirty="0" err="1"/>
              <a:t>TrafficLight</a:t>
            </a:r>
            <a:endParaRPr lang="en-GB" sz="2400" dirty="0"/>
          </a:p>
          <a:p>
            <a:r>
              <a:rPr lang="en-GB" sz="2400" b="1" dirty="0" err="1"/>
              <a:t>Behavioral</a:t>
            </a:r>
            <a:r>
              <a:rPr lang="en-GB" sz="2400" b="1" dirty="0"/>
              <a:t> Change → Sequence Diagram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Controller → Street → </a:t>
            </a:r>
            <a:r>
              <a:rPr lang="en-GB" dirty="0" err="1"/>
              <a:t>TrafficLight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New interaction: </a:t>
            </a:r>
            <a:r>
              <a:rPr lang="en-GB" dirty="0" err="1"/>
              <a:t>advanceState</a:t>
            </a:r>
            <a:r>
              <a:rPr lang="en-GB" dirty="0"/>
              <a:t>()</a:t>
            </a:r>
            <a:endParaRPr lang="en-GB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277036-3BA2-3CA7-D31B-62310BA4EC28}"/>
              </a:ext>
            </a:extLst>
          </p:cNvPr>
          <p:cNvSpPr txBox="1"/>
          <p:nvPr/>
        </p:nvSpPr>
        <p:spPr>
          <a:xfrm>
            <a:off x="562172" y="987582"/>
            <a:ext cx="107916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200" b="1" dirty="0"/>
              <a:t>Linked Issue: </a:t>
            </a:r>
            <a:r>
              <a:rPr lang="en-GB" sz="2200" dirty="0"/>
              <a:t>Issue #42 – Add Traffic Light Support to Streets</a:t>
            </a:r>
          </a:p>
          <a:p>
            <a:pPr>
              <a:buNone/>
            </a:pPr>
            <a:r>
              <a:rPr lang="en-GB" sz="2200" b="1" dirty="0"/>
              <a:t>PR Title</a:t>
            </a:r>
            <a:r>
              <a:rPr lang="en-GB" sz="2200" dirty="0"/>
              <a:t>: Add </a:t>
            </a:r>
            <a:r>
              <a:rPr lang="en-GB" sz="2200" dirty="0" err="1"/>
              <a:t>TrafficLight</a:t>
            </a:r>
            <a:r>
              <a:rPr lang="en-GB" sz="2200" dirty="0"/>
              <a:t> support to Street model</a:t>
            </a:r>
          </a:p>
          <a:p>
            <a:pPr>
              <a:buNone/>
            </a:pPr>
            <a:r>
              <a:rPr lang="en-GB" sz="2200" b="1" dirty="0"/>
              <a:t>PR Description: </a:t>
            </a:r>
            <a:r>
              <a:rPr lang="en-GB" sz="2200" dirty="0"/>
              <a:t>This PR introduces traffic light functionality to streets to support dynamic traffic control and future traffic system features.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053702-37EE-835E-E76A-BEADEF324651}"/>
              </a:ext>
            </a:extLst>
          </p:cNvPr>
          <p:cNvSpPr txBox="1"/>
          <p:nvPr/>
        </p:nvSpPr>
        <p:spPr>
          <a:xfrm>
            <a:off x="1717221" y="6228890"/>
            <a:ext cx="7473820" cy="461665"/>
          </a:xfrm>
          <a:prstGeom prst="rect">
            <a:avLst/>
          </a:prstGeom>
          <a:noFill/>
          <a:ln w="28575">
            <a:solidFill>
              <a:srgbClr val="0000EA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/>
              <a:t>Before writing code, we make the design change visible.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386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7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99EED-32A4-BB62-3F8D-5BEABEBEE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7B791-307F-2F59-74E0-8F0ECAB11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44FA-978A-2F4D-B308-AF3FA2E1E6ED}" type="slidenum">
              <a:rPr lang="en-BE" smtClean="0"/>
              <a:t>12</a:t>
            </a:fld>
            <a:endParaRPr lang="en-B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5DD6C8-92F3-285E-2A78-6F31A26F463E}"/>
              </a:ext>
            </a:extLst>
          </p:cNvPr>
          <p:cNvSpPr txBox="1"/>
          <p:nvPr/>
        </p:nvSpPr>
        <p:spPr>
          <a:xfrm>
            <a:off x="4435380" y="4784586"/>
            <a:ext cx="77566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Controller → Street : 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updateTraffic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Controller starts the process. It tells the Street: update your traffic.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Street →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TrafficLight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advanceState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Inside </a:t>
            </a:r>
            <a:r>
              <a:rPr lang="en-GB" dirty="0" err="1"/>
              <a:t>updateTraffic</a:t>
            </a:r>
            <a:r>
              <a:rPr lang="en-GB" dirty="0"/>
              <a:t>(), the Street loops through each </a:t>
            </a:r>
            <a:r>
              <a:rPr lang="en-GB" dirty="0" err="1"/>
              <a:t>TrafficLight</a:t>
            </a:r>
            <a:r>
              <a:rPr lang="en-GB" dirty="0"/>
              <a:t> it contains.</a:t>
            </a:r>
          </a:p>
          <a:p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TrafficLight</a:t>
            </a:r>
            <a:r>
              <a:rPr lang="en-GB" b="1" dirty="0"/>
              <a:t> receives 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advanceState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RED → GREEN → YELLOW → RED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7E12C37-5B2C-89F9-79D5-06CD94A27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76"/>
            <a:ext cx="10515600" cy="1026849"/>
          </a:xfrm>
        </p:spPr>
        <p:txBody>
          <a:bodyPr/>
          <a:lstStyle/>
          <a:p>
            <a:r>
              <a:rPr lang="en-GB" b="1" dirty="0"/>
              <a:t>Example PR: Add Traffic Light Support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30642E-682D-65FC-BBE6-5DB6FDF20831}"/>
              </a:ext>
            </a:extLst>
          </p:cNvPr>
          <p:cNvSpPr txBox="1"/>
          <p:nvPr/>
        </p:nvSpPr>
        <p:spPr>
          <a:xfrm>
            <a:off x="223934" y="4784586"/>
            <a:ext cx="380689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Structural Changes: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Added class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TrafficLight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Street</a:t>
            </a:r>
            <a:r>
              <a:rPr lang="en-US" dirty="0"/>
              <a:t> now contains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0..* TrafficLight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Controller</a:t>
            </a:r>
            <a:r>
              <a:rPr lang="en-US" dirty="0"/>
              <a:t> unchanged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3BF81A-1C9F-93F8-E301-A06BFB75B04A}"/>
              </a:ext>
            </a:extLst>
          </p:cNvPr>
          <p:cNvSpPr txBox="1"/>
          <p:nvPr/>
        </p:nvSpPr>
        <p:spPr>
          <a:xfrm>
            <a:off x="771296" y="1317762"/>
            <a:ext cx="2043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Class Diagram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4C3BB3-A861-0603-5854-1A3321684268}"/>
              </a:ext>
            </a:extLst>
          </p:cNvPr>
          <p:cNvSpPr txBox="1"/>
          <p:nvPr/>
        </p:nvSpPr>
        <p:spPr>
          <a:xfrm>
            <a:off x="5868137" y="998469"/>
            <a:ext cx="286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Sequence Diagram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6A3B694D-6DD5-BCAA-A0AD-8989A3DE0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96" y="1662595"/>
            <a:ext cx="2043979" cy="296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F3AB9450-593D-F8C0-443F-E0ABD07CB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73"/>
          <a:stretch>
            <a:fillRect/>
          </a:stretch>
        </p:blipFill>
        <p:spPr bwMode="auto">
          <a:xfrm>
            <a:off x="5308915" y="1460134"/>
            <a:ext cx="4189649" cy="3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65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719AA-30DA-1E13-989B-223129BB3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21AE1-385E-5DC3-C5A2-5881DD36C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44FA-978A-2F4D-B308-AF3FA2E1E6ED}" type="slidenum">
              <a:rPr lang="en-BE" smtClean="0"/>
              <a:t>13</a:t>
            </a:fld>
            <a:endParaRPr lang="en-BE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191EE1B-A505-E952-BF87-58DCD585D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76"/>
            <a:ext cx="10515600" cy="1026849"/>
          </a:xfrm>
        </p:spPr>
        <p:txBody>
          <a:bodyPr/>
          <a:lstStyle/>
          <a:p>
            <a:r>
              <a:rPr lang="en-GB" b="1" dirty="0"/>
              <a:t>Anatomy of a Well-Designed PR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8C37FD-92CD-133E-7837-6E984EC2C90E}"/>
              </a:ext>
            </a:extLst>
          </p:cNvPr>
          <p:cNvSpPr txBox="1"/>
          <p:nvPr/>
        </p:nvSpPr>
        <p:spPr>
          <a:xfrm>
            <a:off x="408991" y="1443841"/>
            <a:ext cx="502142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3200" dirty="0"/>
              <a:t>PR must contain:</a:t>
            </a:r>
            <a:endParaRPr lang="en-GB" sz="2800" dirty="0"/>
          </a:p>
          <a:p>
            <a:pPr>
              <a:buNone/>
            </a:pPr>
            <a:r>
              <a:rPr lang="en-GB" sz="2800" dirty="0"/>
              <a:t>• Linked issue</a:t>
            </a:r>
            <a:br>
              <a:rPr lang="en-GB" sz="2800" dirty="0"/>
            </a:br>
            <a:r>
              <a:rPr lang="en-GB" sz="2800" dirty="0"/>
              <a:t>• Clear requirement description</a:t>
            </a:r>
            <a:br>
              <a:rPr lang="en-GB" sz="2800" dirty="0"/>
            </a:br>
            <a:r>
              <a:rPr lang="en-GB" sz="2800" dirty="0"/>
              <a:t>• Relevant diagram(s)</a:t>
            </a:r>
            <a:br>
              <a:rPr lang="en-GB" sz="2800" dirty="0"/>
            </a:br>
            <a:r>
              <a:rPr lang="en-GB" sz="2800" dirty="0"/>
              <a:t>• Small, focused change</a:t>
            </a:r>
            <a:br>
              <a:rPr lang="en-GB" sz="2800" dirty="0"/>
            </a:br>
            <a:r>
              <a:rPr lang="en-GB" sz="2800" dirty="0"/>
              <a:t>• Tests</a:t>
            </a:r>
            <a:br>
              <a:rPr lang="en-GB" sz="2800" dirty="0"/>
            </a:br>
            <a:r>
              <a:rPr lang="en-GB" sz="2800" dirty="0"/>
              <a:t>• Passing CI</a:t>
            </a:r>
            <a:br>
              <a:rPr lang="en-GB" sz="2800" dirty="0"/>
            </a:br>
            <a:r>
              <a:rPr lang="en-GB" sz="2800" dirty="0"/>
              <a:t>• No coverage drop</a:t>
            </a:r>
          </a:p>
          <a:p>
            <a:pPr>
              <a:buNone/>
            </a:pPr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EF08F9-516C-DDAE-CA0C-8CDE7456A738}"/>
              </a:ext>
            </a:extLst>
          </p:cNvPr>
          <p:cNvSpPr txBox="1"/>
          <p:nvPr/>
        </p:nvSpPr>
        <p:spPr>
          <a:xfrm>
            <a:off x="1013926" y="5954137"/>
            <a:ext cx="9843796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3200" b="1" dirty="0"/>
              <a:t>A PR is a design proposal — not just a code submission.</a:t>
            </a:r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6B2F4-D21B-BD2D-82F9-F965132F71FF}"/>
              </a:ext>
            </a:extLst>
          </p:cNvPr>
          <p:cNvSpPr txBox="1"/>
          <p:nvPr/>
        </p:nvSpPr>
        <p:spPr>
          <a:xfrm>
            <a:off x="6761584" y="1592768"/>
            <a:ext cx="502142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What This Looks Like in Practice: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PR title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Requirement paragraph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Design summary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Diagram reference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CI green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CF4991-8AC2-97D5-2A78-41CF69C35B4A}"/>
              </a:ext>
            </a:extLst>
          </p:cNvPr>
          <p:cNvCxnSpPr/>
          <p:nvPr/>
        </p:nvCxnSpPr>
        <p:spPr>
          <a:xfrm>
            <a:off x="5728996" y="1443841"/>
            <a:ext cx="0" cy="3970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569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3D93C-344C-2ADB-0989-8E07CF357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6BFE9-8520-F57F-2753-933E2579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44FA-978A-2F4D-B308-AF3FA2E1E6ED}" type="slidenum">
              <a:rPr lang="en-BE" smtClean="0"/>
              <a:t>14</a:t>
            </a:fld>
            <a:endParaRPr lang="en-BE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1A68928-5CF7-4C67-FA9D-5BEE2A0B7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76"/>
            <a:ext cx="10515600" cy="1026849"/>
          </a:xfrm>
        </p:spPr>
        <p:txBody>
          <a:bodyPr/>
          <a:lstStyle/>
          <a:p>
            <a:r>
              <a:rPr lang="en-GB" b="1" dirty="0"/>
              <a:t>Example PR: Add Traffic Lights to a Street</a:t>
            </a:r>
            <a:endParaRPr lang="en-GB" dirty="0"/>
          </a:p>
        </p:txBody>
      </p:sp>
      <p:pic>
        <p:nvPicPr>
          <p:cNvPr id="9" name="Picture 8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33E80DFE-B9C9-6BE1-80AD-4AE921731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399" y="1011317"/>
            <a:ext cx="4304003" cy="53982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3543BC-FB0E-76A7-2AA8-7BE825017125}"/>
              </a:ext>
            </a:extLst>
          </p:cNvPr>
          <p:cNvSpPr txBox="1"/>
          <p:nvPr/>
        </p:nvSpPr>
        <p:spPr>
          <a:xfrm>
            <a:off x="5934269" y="2719133"/>
            <a:ext cx="5990253" cy="95410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This PR explains </a:t>
            </a:r>
            <a:r>
              <a:rPr lang="en-US" sz="2800" b="1" dirty="0"/>
              <a:t>WHAT</a:t>
            </a:r>
            <a:r>
              <a:rPr lang="en-US" sz="2800" dirty="0"/>
              <a:t> changed and </a:t>
            </a:r>
            <a:r>
              <a:rPr lang="en-US" sz="2800" b="1" dirty="0"/>
              <a:t>WHY</a:t>
            </a:r>
            <a:r>
              <a:rPr lang="en-US" sz="2800" dirty="0"/>
              <a:t> — before anyone reads the code.</a:t>
            </a:r>
          </a:p>
        </p:txBody>
      </p:sp>
    </p:spTree>
    <p:extLst>
      <p:ext uri="{BB962C8B-B14F-4D97-AF65-F5344CB8AC3E}">
        <p14:creationId xmlns:p14="http://schemas.microsoft.com/office/powerpoint/2010/main" val="308269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BDBDB-93B6-E252-AAD5-E23216A1F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0B04D-A6B5-8274-DC47-9E3CD896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44FA-978A-2F4D-B308-AF3FA2E1E6ED}" type="slidenum">
              <a:rPr lang="en-BE" smtClean="0"/>
              <a:t>15</a:t>
            </a:fld>
            <a:endParaRPr lang="en-BE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993B525-2ADE-8122-CD76-DEDEBF1E5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76"/>
            <a:ext cx="10515600" cy="1026849"/>
          </a:xfrm>
        </p:spPr>
        <p:txBody>
          <a:bodyPr/>
          <a:lstStyle/>
          <a:p>
            <a:r>
              <a:rPr lang="en-GB" dirty="0"/>
              <a:t>What Happens When You Skip Design?</a:t>
            </a:r>
          </a:p>
        </p:txBody>
      </p:sp>
      <p:sp>
        <p:nvSpPr>
          <p:cNvPr id="2" name="AutoShape 2" descr="Output image">
            <a:extLst>
              <a:ext uri="{FF2B5EF4-FFF2-40B4-BE49-F238E27FC236}">
                <a16:creationId xmlns:a16="http://schemas.microsoft.com/office/drawing/2014/main" id="{50B5F2C9-854E-0FB1-7A5D-C6014BA276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Output image">
            <a:extLst>
              <a:ext uri="{FF2B5EF4-FFF2-40B4-BE49-F238E27FC236}">
                <a16:creationId xmlns:a16="http://schemas.microsoft.com/office/drawing/2014/main" id="{BD2460E5-C21C-0B1D-340E-8E583963EB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Generated image">
            <a:extLst>
              <a:ext uri="{FF2B5EF4-FFF2-40B4-BE49-F238E27FC236}">
                <a16:creationId xmlns:a16="http://schemas.microsoft.com/office/drawing/2014/main" id="{7653AF28-922C-2A58-50ED-65822C3DCB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97610CA2-F44E-B165-2D8D-02080860A1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6019C6-719A-0C7E-6BA7-2081F9D2CFDD}"/>
              </a:ext>
            </a:extLst>
          </p:cNvPr>
          <p:cNvGrpSpPr/>
          <p:nvPr/>
        </p:nvGrpSpPr>
        <p:grpSpPr>
          <a:xfrm>
            <a:off x="838200" y="1834541"/>
            <a:ext cx="3645159" cy="2884117"/>
            <a:chOff x="1156995" y="1865762"/>
            <a:chExt cx="6046237" cy="2821676"/>
          </a:xfrm>
        </p:grpSpPr>
        <p:pic>
          <p:nvPicPr>
            <p:cNvPr id="8" name="Picture 7" descr="A diagram of a traffic system&#10;&#10;AI-generated content may be incorrect.">
              <a:extLst>
                <a:ext uri="{FF2B5EF4-FFF2-40B4-BE49-F238E27FC236}">
                  <a16:creationId xmlns:a16="http://schemas.microsoft.com/office/drawing/2014/main" id="{8EABB1B3-8B5F-2937-EDF5-6CA65054F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1445" t="17113" r="10765" b="28431"/>
            <a:stretch>
              <a:fillRect/>
            </a:stretch>
          </p:blipFill>
          <p:spPr>
            <a:xfrm>
              <a:off x="1156995" y="1865762"/>
              <a:ext cx="6046237" cy="282167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BDF898-B882-EB33-A661-8E67E7F64B9A}"/>
                </a:ext>
              </a:extLst>
            </p:cNvPr>
            <p:cNvSpPr/>
            <p:nvPr/>
          </p:nvSpPr>
          <p:spPr>
            <a:xfrm>
              <a:off x="6248400" y="2892490"/>
              <a:ext cx="267478" cy="8413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436658C-DA27-5EBC-1140-37FAF0728118}"/>
                </a:ext>
              </a:extLst>
            </p:cNvPr>
            <p:cNvSpPr/>
            <p:nvPr/>
          </p:nvSpPr>
          <p:spPr>
            <a:xfrm>
              <a:off x="1996751" y="2892490"/>
              <a:ext cx="267478" cy="8413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2BE66B1-2654-EB0C-3A20-929A23CA0B4F}"/>
              </a:ext>
            </a:extLst>
          </p:cNvPr>
          <p:cNvSpPr txBox="1"/>
          <p:nvPr/>
        </p:nvSpPr>
        <p:spPr>
          <a:xfrm>
            <a:off x="558690" y="5075273"/>
            <a:ext cx="42041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No diagram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No clear boundary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“We’ll figure it out in code”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C3589C-BE22-84DE-628B-BF792946FB51}"/>
              </a:ext>
            </a:extLst>
          </p:cNvPr>
          <p:cNvSpPr txBox="1"/>
          <p:nvPr/>
        </p:nvSpPr>
        <p:spPr>
          <a:xfrm>
            <a:off x="690467" y="1321063"/>
            <a:ext cx="3792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Messy/Tangled deign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CC78AE-0DC9-D440-5965-8B04809F1C53}"/>
              </a:ext>
            </a:extLst>
          </p:cNvPr>
          <p:cNvSpPr txBox="1"/>
          <p:nvPr/>
        </p:nvSpPr>
        <p:spPr>
          <a:xfrm>
            <a:off x="5952520" y="1321063"/>
            <a:ext cx="5700025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When You Skip Design…</a:t>
            </a:r>
          </a:p>
          <a:p>
            <a:r>
              <a:rPr lang="en-GB" sz="2800" dirty="0"/>
              <a:t>You don’t modify </a:t>
            </a:r>
            <a:r>
              <a:rPr lang="en-GB" sz="2800" b="1" dirty="0"/>
              <a:t>one street</a:t>
            </a:r>
            <a:r>
              <a:rPr lang="en-GB" sz="2800" dirty="0"/>
              <a:t>.</a:t>
            </a:r>
          </a:p>
          <a:p>
            <a:r>
              <a:rPr lang="en-GB" sz="2800" dirty="0"/>
              <a:t>You accidentally modify:</a:t>
            </a:r>
            <a:br>
              <a:rPr lang="en-GB" sz="2800" dirty="0"/>
            </a:br>
            <a:r>
              <a:rPr lang="en-GB" sz="2800" dirty="0"/>
              <a:t>• </a:t>
            </a:r>
            <a:r>
              <a:rPr lang="en-GB" sz="2400" dirty="0"/>
              <a:t>the street</a:t>
            </a:r>
            <a:br>
              <a:rPr lang="en-GB" sz="2400" dirty="0"/>
            </a:br>
            <a:r>
              <a:rPr lang="en-GB" sz="2400" dirty="0"/>
              <a:t>• the </a:t>
            </a:r>
            <a:r>
              <a:rPr lang="en-GB" sz="2400" dirty="0" err="1"/>
              <a:t>neighborhood</a:t>
            </a:r>
            <a:br>
              <a:rPr lang="en-GB" sz="2400" dirty="0"/>
            </a:br>
            <a:r>
              <a:rPr lang="en-GB" sz="2400" dirty="0"/>
              <a:t>• the traffic system</a:t>
            </a:r>
            <a:br>
              <a:rPr lang="en-GB" sz="2400" dirty="0"/>
            </a:br>
            <a:r>
              <a:rPr lang="en-GB" sz="2400" dirty="0"/>
              <a:t>• the city boundary</a:t>
            </a:r>
          </a:p>
          <a:p>
            <a:r>
              <a:rPr lang="en-GB" sz="2800" b="1" dirty="0"/>
              <a:t>Now your PR:</a:t>
            </a:r>
            <a:br>
              <a:rPr lang="en-GB" sz="2800" b="1" dirty="0"/>
            </a:br>
            <a:r>
              <a:rPr lang="en-GB" sz="2800" dirty="0"/>
              <a:t>• </a:t>
            </a:r>
            <a:r>
              <a:rPr lang="en-GB" sz="2400" dirty="0"/>
              <a:t>touches unrelated classes</a:t>
            </a:r>
            <a:br>
              <a:rPr lang="en-GB" sz="2400" dirty="0"/>
            </a:br>
            <a:r>
              <a:rPr lang="en-GB" sz="2400" dirty="0"/>
              <a:t>• breaks existing </a:t>
            </a:r>
            <a:r>
              <a:rPr lang="en-GB" sz="2400" dirty="0" err="1"/>
              <a:t>behavior</a:t>
            </a:r>
            <a:br>
              <a:rPr lang="en-GB" sz="2400" dirty="0"/>
            </a:br>
            <a:r>
              <a:rPr lang="en-GB" sz="2400" dirty="0"/>
              <a:t>• increases merge conflicts</a:t>
            </a:r>
            <a:br>
              <a:rPr lang="en-GB" sz="2400" dirty="0"/>
            </a:br>
            <a:r>
              <a:rPr lang="en-GB" sz="2400" dirty="0"/>
              <a:t>• destabilizes CI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3F60B9-9140-9ED2-E85F-49D8251411F1}"/>
              </a:ext>
            </a:extLst>
          </p:cNvPr>
          <p:cNvCxnSpPr>
            <a:cxnSpLocks/>
          </p:cNvCxnSpPr>
          <p:nvPr/>
        </p:nvCxnSpPr>
        <p:spPr>
          <a:xfrm>
            <a:off x="5411755" y="1240315"/>
            <a:ext cx="0" cy="511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395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2EB04-CE5D-AFA8-3306-23F04B43D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73BE8-FD66-0BB2-0936-97A6C4B5B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44FA-978A-2F4D-B308-AF3FA2E1E6ED}" type="slidenum">
              <a:rPr lang="en-BE" smtClean="0"/>
              <a:t>16</a:t>
            </a:fld>
            <a:endParaRPr lang="en-BE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C2E4353-5CDD-603D-D593-A235462FF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76"/>
            <a:ext cx="10515600" cy="1026849"/>
          </a:xfrm>
        </p:spPr>
        <p:txBody>
          <a:bodyPr/>
          <a:lstStyle/>
          <a:p>
            <a:r>
              <a:rPr lang="en-GB" b="1" dirty="0"/>
              <a:t>Design Maturity in Senior Projects</a:t>
            </a:r>
          </a:p>
        </p:txBody>
      </p:sp>
      <p:sp>
        <p:nvSpPr>
          <p:cNvPr id="2" name="AutoShape 2" descr="Output image">
            <a:extLst>
              <a:ext uri="{FF2B5EF4-FFF2-40B4-BE49-F238E27FC236}">
                <a16:creationId xmlns:a16="http://schemas.microsoft.com/office/drawing/2014/main" id="{4496E4CF-9B15-6E15-7B68-9EE44D4917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Output image">
            <a:extLst>
              <a:ext uri="{FF2B5EF4-FFF2-40B4-BE49-F238E27FC236}">
                <a16:creationId xmlns:a16="http://schemas.microsoft.com/office/drawing/2014/main" id="{5955B0B5-8F5A-A0BD-9002-478911A5E6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Generated image">
            <a:extLst>
              <a:ext uri="{FF2B5EF4-FFF2-40B4-BE49-F238E27FC236}">
                <a16:creationId xmlns:a16="http://schemas.microsoft.com/office/drawing/2014/main" id="{AF54452D-5D4A-EB63-AF39-8FF4C88FEF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AE7AD8FE-9F96-F5F7-6630-FA4736891C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402176-EFE2-F94E-EB30-855395B60985}"/>
              </a:ext>
            </a:extLst>
          </p:cNvPr>
          <p:cNvCxnSpPr>
            <a:cxnSpLocks/>
          </p:cNvCxnSpPr>
          <p:nvPr/>
        </p:nvCxnSpPr>
        <p:spPr>
          <a:xfrm>
            <a:off x="5411755" y="1240315"/>
            <a:ext cx="0" cy="51160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58EBE92-225B-F409-7748-B54E7556A076}"/>
              </a:ext>
            </a:extLst>
          </p:cNvPr>
          <p:cNvSpPr txBox="1"/>
          <p:nvPr/>
        </p:nvSpPr>
        <p:spPr>
          <a:xfrm>
            <a:off x="524070" y="2950458"/>
            <a:ext cx="405104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BE" sz="2800" b="1" dirty="0"/>
              <a:t>🔴 </a:t>
            </a:r>
            <a:r>
              <a:rPr lang="en-GB" sz="2800" b="1" dirty="0"/>
              <a:t>Level 1 — Reactive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Code first.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Diagram after (if at all).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7F4D56-8803-15D6-918A-B647C3915D21}"/>
              </a:ext>
            </a:extLst>
          </p:cNvPr>
          <p:cNvSpPr txBox="1"/>
          <p:nvPr/>
        </p:nvSpPr>
        <p:spPr>
          <a:xfrm>
            <a:off x="387055" y="4700699"/>
            <a:ext cx="434045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BE" sz="2800" b="1" dirty="0"/>
              <a:t>🟠 </a:t>
            </a:r>
            <a:r>
              <a:rPr lang="en-GB" sz="2800" b="1" dirty="0"/>
              <a:t>Level 2 — Selective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Design only major features.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Small PRs skip design.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0D7E1B-5F31-7A7D-7771-2EAD59AC4A6E}"/>
              </a:ext>
            </a:extLst>
          </p:cNvPr>
          <p:cNvSpPr txBox="1"/>
          <p:nvPr/>
        </p:nvSpPr>
        <p:spPr>
          <a:xfrm>
            <a:off x="5559490" y="1240315"/>
            <a:ext cx="5637237" cy="2492990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BE" sz="2800" b="1" dirty="0"/>
              <a:t>🟡 </a:t>
            </a:r>
            <a:r>
              <a:rPr lang="en-GB" sz="2800" b="1" dirty="0"/>
              <a:t>Level 3 — Intentional PR Design</a:t>
            </a:r>
            <a:endParaRPr lang="en-BE" sz="2800" b="1" dirty="0"/>
          </a:p>
          <a:p>
            <a:pPr>
              <a:buNone/>
            </a:pPr>
            <a:r>
              <a:rPr lang="en-GB" sz="2800" b="1" dirty="0"/>
              <a:t>Every meaningful PR: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Evaluates structural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Evaluates </a:t>
            </a:r>
            <a:r>
              <a:rPr lang="en-GB" sz="2400" dirty="0" err="1"/>
              <a:t>behavioral</a:t>
            </a:r>
            <a:r>
              <a:rPr lang="en-GB" sz="2400" dirty="0"/>
              <a:t>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Updates the correct diagram</a:t>
            </a:r>
          </a:p>
          <a:p>
            <a:pPr>
              <a:buNone/>
            </a:pPr>
            <a:r>
              <a:rPr lang="en-GB" sz="2800" b="1" dirty="0"/>
              <a:t>Senior Design Target</a:t>
            </a:r>
            <a:endParaRPr lang="en-GB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087DCF-8989-1F89-C344-DE871982468C}"/>
              </a:ext>
            </a:extLst>
          </p:cNvPr>
          <p:cNvSpPr txBox="1"/>
          <p:nvPr/>
        </p:nvSpPr>
        <p:spPr>
          <a:xfrm>
            <a:off x="5559490" y="3896921"/>
            <a:ext cx="610222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BE" sz="2800" b="1" dirty="0"/>
              <a:t>🟢 </a:t>
            </a:r>
            <a:r>
              <a:rPr lang="en-GB" sz="2800" b="1" dirty="0"/>
              <a:t>Level 4 — Architectural Stewardship</a:t>
            </a:r>
          </a:p>
          <a:p>
            <a:pPr>
              <a:buNone/>
            </a:pPr>
            <a:r>
              <a:rPr lang="en-GB" sz="2800" dirty="0"/>
              <a:t>Architecture evolves intentionally: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Refactor proactively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Protect boundaries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Reduce coupling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Improve design over time</a:t>
            </a:r>
          </a:p>
          <a:p>
            <a:r>
              <a:rPr lang="en-GB" sz="2400" b="1" dirty="0"/>
              <a:t>Senior engineers and architects do in industry.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D293BE-284B-8205-059E-81234B4C56FC}"/>
              </a:ext>
            </a:extLst>
          </p:cNvPr>
          <p:cNvSpPr txBox="1"/>
          <p:nvPr/>
        </p:nvSpPr>
        <p:spPr>
          <a:xfrm>
            <a:off x="242603" y="1326304"/>
            <a:ext cx="50952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There are four levels of design maturity in software projects.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834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9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052F8-CD4F-2A70-3BEA-ECECD0B9B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AB4F0DC-65D4-AC10-56D2-F9E093900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76"/>
            <a:ext cx="10515600" cy="1026849"/>
          </a:xfrm>
        </p:spPr>
        <p:txBody>
          <a:bodyPr/>
          <a:lstStyle/>
          <a:p>
            <a:r>
              <a:rPr lang="en-GB" b="1" dirty="0"/>
              <a:t>From Diagram to Implementation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11D663-67F1-DF24-A477-7220DCE60808}"/>
              </a:ext>
            </a:extLst>
          </p:cNvPr>
          <p:cNvSpPr/>
          <p:nvPr/>
        </p:nvSpPr>
        <p:spPr>
          <a:xfrm>
            <a:off x="838200" y="1586204"/>
            <a:ext cx="3043335" cy="6904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Street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1CBE1A-6F49-90F5-8401-03039CE1768B}"/>
              </a:ext>
            </a:extLst>
          </p:cNvPr>
          <p:cNvSpPr/>
          <p:nvPr/>
        </p:nvSpPr>
        <p:spPr>
          <a:xfrm>
            <a:off x="838199" y="2501242"/>
            <a:ext cx="3043335" cy="6904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TrafficLight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669E0E-AF73-36EA-F1AC-ECCB3291CE41}"/>
              </a:ext>
            </a:extLst>
          </p:cNvPr>
          <p:cNvSpPr/>
          <p:nvPr/>
        </p:nvSpPr>
        <p:spPr>
          <a:xfrm>
            <a:off x="838199" y="3890867"/>
            <a:ext cx="3043335" cy="6904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ysClr val="windowText" lastClr="000000"/>
                </a:solidFill>
              </a:rPr>
              <a:t>Street.java</a:t>
            </a:r>
            <a:r>
              <a:rPr lang="en-US" sz="2000" dirty="0">
                <a:solidFill>
                  <a:sysClr val="windowText" lastClr="000000"/>
                </a:solidFill>
              </a:rPr>
              <a:t> (class Street)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6AD96C-D933-B5A1-5D35-205DF953A2E0}"/>
              </a:ext>
            </a:extLst>
          </p:cNvPr>
          <p:cNvSpPr/>
          <p:nvPr/>
        </p:nvSpPr>
        <p:spPr>
          <a:xfrm>
            <a:off x="838199" y="4926563"/>
            <a:ext cx="3043335" cy="6904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Traffic_light.java</a:t>
            </a:r>
            <a:r>
              <a:rPr lang="en-US" dirty="0">
                <a:solidFill>
                  <a:sysClr val="windowText" lastClr="000000"/>
                </a:solidFill>
              </a:rPr>
              <a:t> (class TrafficLight)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8702203F-FB6A-8AD2-3E16-EEE2A7C6E533}"/>
              </a:ext>
            </a:extLst>
          </p:cNvPr>
          <p:cNvSpPr/>
          <p:nvPr/>
        </p:nvSpPr>
        <p:spPr>
          <a:xfrm rot="5400000">
            <a:off x="1166486" y="3434464"/>
            <a:ext cx="634482" cy="20495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4EB32686-DD39-6131-F94B-5F18A36E309B}"/>
              </a:ext>
            </a:extLst>
          </p:cNvPr>
          <p:cNvSpPr/>
          <p:nvPr/>
        </p:nvSpPr>
        <p:spPr>
          <a:xfrm rot="5400000">
            <a:off x="2903691" y="3434146"/>
            <a:ext cx="634482" cy="20495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A33E20-9E61-39F2-CA3C-37AE43455627}"/>
              </a:ext>
            </a:extLst>
          </p:cNvPr>
          <p:cNvSpPr txBox="1"/>
          <p:nvPr/>
        </p:nvSpPr>
        <p:spPr>
          <a:xfrm>
            <a:off x="1820564" y="3369686"/>
            <a:ext cx="1382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becomes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C255B8-C59B-5CD2-8B82-4A5FEF305062}"/>
              </a:ext>
            </a:extLst>
          </p:cNvPr>
          <p:cNvSpPr txBox="1"/>
          <p:nvPr/>
        </p:nvSpPr>
        <p:spPr>
          <a:xfrm>
            <a:off x="343674" y="5766319"/>
            <a:ext cx="3939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Methods defined:</a:t>
            </a:r>
          </a:p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Street.updateTraffic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algn="ctr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TrafficLight.advanceState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5C4211-C198-BD0F-D4E4-643FB915DE68}"/>
              </a:ext>
            </a:extLst>
          </p:cNvPr>
          <p:cNvSpPr txBox="1"/>
          <p:nvPr/>
        </p:nvSpPr>
        <p:spPr>
          <a:xfrm>
            <a:off x="1381250" y="1130798"/>
            <a:ext cx="235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Class Diagram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6233022-3023-486E-7362-D43897920427}"/>
              </a:ext>
            </a:extLst>
          </p:cNvPr>
          <p:cNvSpPr/>
          <p:nvPr/>
        </p:nvSpPr>
        <p:spPr>
          <a:xfrm>
            <a:off x="6587412" y="1559527"/>
            <a:ext cx="4766388" cy="6904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Controller       Street      TrafficLight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3C6EBF-0E84-6D6A-6533-9250F0EA74C1}"/>
              </a:ext>
            </a:extLst>
          </p:cNvPr>
          <p:cNvSpPr txBox="1"/>
          <p:nvPr/>
        </p:nvSpPr>
        <p:spPr>
          <a:xfrm>
            <a:off x="7300628" y="1104121"/>
            <a:ext cx="354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Sequence Diagram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F8EEFB4-AB69-F306-11FE-AEAADEE3DBF2}"/>
              </a:ext>
            </a:extLst>
          </p:cNvPr>
          <p:cNvCxnSpPr>
            <a:cxnSpLocks/>
          </p:cNvCxnSpPr>
          <p:nvPr/>
        </p:nvCxnSpPr>
        <p:spPr>
          <a:xfrm>
            <a:off x="8266921" y="1932771"/>
            <a:ext cx="33590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2907836-DF5D-F8CF-4A54-E93363A78980}"/>
              </a:ext>
            </a:extLst>
          </p:cNvPr>
          <p:cNvCxnSpPr>
            <a:cxnSpLocks/>
          </p:cNvCxnSpPr>
          <p:nvPr/>
        </p:nvCxnSpPr>
        <p:spPr>
          <a:xfrm>
            <a:off x="9296398" y="1935883"/>
            <a:ext cx="33590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59E7B1C-961D-0CC8-143C-DCB819E88AE9}"/>
              </a:ext>
            </a:extLst>
          </p:cNvPr>
          <p:cNvCxnSpPr>
            <a:cxnSpLocks/>
          </p:cNvCxnSpPr>
          <p:nvPr/>
        </p:nvCxnSpPr>
        <p:spPr>
          <a:xfrm>
            <a:off x="7300628" y="2501242"/>
            <a:ext cx="0" cy="8684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66227FA-E2A2-1F09-B3B3-AAF43AFB783C}"/>
              </a:ext>
            </a:extLst>
          </p:cNvPr>
          <p:cNvCxnSpPr>
            <a:cxnSpLocks/>
          </p:cNvCxnSpPr>
          <p:nvPr/>
        </p:nvCxnSpPr>
        <p:spPr>
          <a:xfrm>
            <a:off x="10308196" y="2406921"/>
            <a:ext cx="0" cy="8684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40EA5E9-EC68-A74D-7C2E-14446AB068E5}"/>
              </a:ext>
            </a:extLst>
          </p:cNvPr>
          <p:cNvSpPr txBox="1"/>
          <p:nvPr/>
        </p:nvSpPr>
        <p:spPr>
          <a:xfrm>
            <a:off x="8012866" y="2896769"/>
            <a:ext cx="172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becomes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EAF62A1-E298-4A2B-BFF4-032CBCC582F5}"/>
              </a:ext>
            </a:extLst>
          </p:cNvPr>
          <p:cNvSpPr/>
          <p:nvPr/>
        </p:nvSpPr>
        <p:spPr>
          <a:xfrm>
            <a:off x="6587412" y="3713903"/>
            <a:ext cx="4766388" cy="6904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controller.updateTraffic</a:t>
            </a:r>
            <a:r>
              <a:rPr lang="en-US" sz="200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687974E-EB07-8420-8A44-3CB5B038DA68}"/>
              </a:ext>
            </a:extLst>
          </p:cNvPr>
          <p:cNvSpPr/>
          <p:nvPr/>
        </p:nvSpPr>
        <p:spPr>
          <a:xfrm>
            <a:off x="6587412" y="4664988"/>
            <a:ext cx="4766388" cy="6904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street.updateTraffic</a:t>
            </a:r>
            <a:r>
              <a:rPr lang="en-US" sz="200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56A684C-FC1C-9187-0F72-3B8756445E55}"/>
              </a:ext>
            </a:extLst>
          </p:cNvPr>
          <p:cNvSpPr/>
          <p:nvPr/>
        </p:nvSpPr>
        <p:spPr>
          <a:xfrm>
            <a:off x="6587412" y="5616073"/>
            <a:ext cx="4766388" cy="6904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trafficLight.advanceState</a:t>
            </a:r>
            <a:r>
              <a:rPr lang="en-US" sz="2000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326415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1CFE2-DD22-544B-7F8B-D4B163506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4628930-F454-2EF1-BD89-CC2D47C15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76"/>
            <a:ext cx="10515600" cy="1026849"/>
          </a:xfrm>
        </p:spPr>
        <p:txBody>
          <a:bodyPr/>
          <a:lstStyle/>
          <a:p>
            <a:r>
              <a:rPr lang="en-GB" b="1" dirty="0"/>
              <a:t>From Diagram to Implementation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1B6BEF9F-6CC6-14A8-9A3E-DBCD533447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73"/>
          <a:stretch>
            <a:fillRect/>
          </a:stretch>
        </p:blipFill>
        <p:spPr bwMode="auto">
          <a:xfrm>
            <a:off x="456996" y="1478794"/>
            <a:ext cx="6186400" cy="503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3E98611-1D3A-8DA8-7D59-2F0FA76D60E4}"/>
              </a:ext>
            </a:extLst>
          </p:cNvPr>
          <p:cNvGrpSpPr/>
          <p:nvPr/>
        </p:nvGrpSpPr>
        <p:grpSpPr>
          <a:xfrm>
            <a:off x="6997960" y="1064525"/>
            <a:ext cx="4355840" cy="1567964"/>
            <a:chOff x="6997960" y="1064525"/>
            <a:chExt cx="4355840" cy="156796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689482B-53D6-3A2A-1672-E72DC4341F58}"/>
                </a:ext>
              </a:extLst>
            </p:cNvPr>
            <p:cNvSpPr txBox="1"/>
            <p:nvPr/>
          </p:nvSpPr>
          <p:spPr>
            <a:xfrm>
              <a:off x="6997960" y="1064525"/>
              <a:ext cx="19407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class Controller</a:t>
              </a:r>
            </a:p>
          </p:txBody>
        </p:sp>
        <p:pic>
          <p:nvPicPr>
            <p:cNvPr id="5" name="Picture 4" descr="A black screen with white text&#10;&#10;AI-generated content may be incorrect.">
              <a:extLst>
                <a:ext uri="{FF2B5EF4-FFF2-40B4-BE49-F238E27FC236}">
                  <a16:creationId xmlns:a16="http://schemas.microsoft.com/office/drawing/2014/main" id="{6FDCBA7F-7D65-233B-A073-051FA5F41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21028" y="1427347"/>
              <a:ext cx="4332772" cy="1205142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C9BAF5C-FC32-AAAE-6148-DAD8D4239721}"/>
              </a:ext>
            </a:extLst>
          </p:cNvPr>
          <p:cNvGrpSpPr/>
          <p:nvPr/>
        </p:nvGrpSpPr>
        <p:grpSpPr>
          <a:xfrm>
            <a:off x="7021028" y="2627307"/>
            <a:ext cx="4332772" cy="2086145"/>
            <a:chOff x="7021028" y="2627307"/>
            <a:chExt cx="4332772" cy="208614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9F1680D-9345-6A49-299A-7DD80239258D}"/>
                </a:ext>
              </a:extLst>
            </p:cNvPr>
            <p:cNvSpPr txBox="1"/>
            <p:nvPr/>
          </p:nvSpPr>
          <p:spPr>
            <a:xfrm>
              <a:off x="7021028" y="2627307"/>
              <a:ext cx="19407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class Street</a:t>
              </a:r>
            </a:p>
          </p:txBody>
        </p:sp>
        <p:pic>
          <p:nvPicPr>
            <p:cNvPr id="8" name="Picture 7" descr="A screen shot of a computer code&#10;&#10;AI-generated content may be incorrect.">
              <a:extLst>
                <a:ext uri="{FF2B5EF4-FFF2-40B4-BE49-F238E27FC236}">
                  <a16:creationId xmlns:a16="http://schemas.microsoft.com/office/drawing/2014/main" id="{38A60C70-E9AA-054C-8CC3-A126BFDAF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21028" y="3008755"/>
              <a:ext cx="4332772" cy="1704697"/>
            </a:xfrm>
            <a:prstGeom prst="rect">
              <a:avLst/>
            </a:prstGeom>
          </p:spPr>
        </p:pic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86AEB19F-27CD-FE0E-9B6C-70C77BA11454}"/>
              </a:ext>
            </a:extLst>
          </p:cNvPr>
          <p:cNvSpPr/>
          <p:nvPr/>
        </p:nvSpPr>
        <p:spPr>
          <a:xfrm>
            <a:off x="1884784" y="2808514"/>
            <a:ext cx="447869" cy="438539"/>
          </a:xfrm>
          <a:prstGeom prst="ellipse">
            <a:avLst/>
          </a:prstGeom>
          <a:solidFill>
            <a:srgbClr val="00905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720274-5099-0C4E-99EA-4834E3005719}"/>
              </a:ext>
            </a:extLst>
          </p:cNvPr>
          <p:cNvSpPr/>
          <p:nvPr/>
        </p:nvSpPr>
        <p:spPr>
          <a:xfrm>
            <a:off x="4519126" y="3247053"/>
            <a:ext cx="447869" cy="438539"/>
          </a:xfrm>
          <a:prstGeom prst="ellipse">
            <a:avLst/>
          </a:prstGeom>
          <a:solidFill>
            <a:srgbClr val="00905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6498DBA-722B-C4FB-7C74-1D02BE28035E}"/>
              </a:ext>
            </a:extLst>
          </p:cNvPr>
          <p:cNvSpPr/>
          <p:nvPr/>
        </p:nvSpPr>
        <p:spPr>
          <a:xfrm>
            <a:off x="4371396" y="4588044"/>
            <a:ext cx="447869" cy="438539"/>
          </a:xfrm>
          <a:prstGeom prst="ellipse">
            <a:avLst/>
          </a:prstGeom>
          <a:solidFill>
            <a:srgbClr val="00905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ECF4610-4132-9215-56AC-67F4EB30183A}"/>
              </a:ext>
            </a:extLst>
          </p:cNvPr>
          <p:cNvGrpSpPr/>
          <p:nvPr/>
        </p:nvGrpSpPr>
        <p:grpSpPr>
          <a:xfrm>
            <a:off x="6892214" y="4713452"/>
            <a:ext cx="4438172" cy="1803410"/>
            <a:chOff x="6892214" y="4713452"/>
            <a:chExt cx="4438172" cy="18034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A03CD4-4CA2-C104-B395-98DC0A967178}"/>
                </a:ext>
              </a:extLst>
            </p:cNvPr>
            <p:cNvSpPr txBox="1"/>
            <p:nvPr/>
          </p:nvSpPr>
          <p:spPr>
            <a:xfrm>
              <a:off x="6892214" y="4713452"/>
              <a:ext cx="19407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class TrafficLight</a:t>
              </a:r>
            </a:p>
          </p:txBody>
        </p:sp>
        <p:pic>
          <p:nvPicPr>
            <p:cNvPr id="34" name="Picture 33" descr="A computer screen with text&#10;&#10;AI-generated content may be incorrect.">
              <a:extLst>
                <a:ext uri="{FF2B5EF4-FFF2-40B4-BE49-F238E27FC236}">
                  <a16:creationId xmlns:a16="http://schemas.microsoft.com/office/drawing/2014/main" id="{D38B89D4-7AEE-E827-B523-8E6A4D180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97959" y="5119305"/>
              <a:ext cx="4332427" cy="1397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422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2FB2F-5B3E-EE90-BBA0-2D512B78C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321C94B-B115-3CCA-BAC5-67FE42604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76"/>
            <a:ext cx="10515600" cy="1026849"/>
          </a:xfrm>
        </p:spPr>
        <p:txBody>
          <a:bodyPr/>
          <a:lstStyle/>
          <a:p>
            <a:r>
              <a:rPr lang="en-GB" dirty="0"/>
              <a:t>Implementation Must Realize the Design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E6303D-0F0B-AF81-2D21-552378B0211F}"/>
              </a:ext>
            </a:extLst>
          </p:cNvPr>
          <p:cNvSpPr txBox="1"/>
          <p:nvPr/>
        </p:nvSpPr>
        <p:spPr>
          <a:xfrm>
            <a:off x="3814665" y="1064525"/>
            <a:ext cx="4562670" cy="1631216"/>
          </a:xfrm>
          <a:prstGeom prst="rect">
            <a:avLst/>
          </a:prstGeom>
          <a:noFill/>
          <a:ln w="28575">
            <a:solidFill>
              <a:srgbClr val="0000EA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b="1" dirty="0"/>
              <a:t>In our </a:t>
            </a:r>
            <a:r>
              <a:rPr lang="en-GB" sz="2800" b="1" dirty="0" err="1"/>
              <a:t>TrafficLight</a:t>
            </a:r>
            <a:r>
              <a:rPr lang="en-GB" sz="2800" b="1" dirty="0"/>
              <a:t> example: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Controller only calls Street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Street owns the loop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TrafficLight</a:t>
            </a:r>
            <a:r>
              <a:rPr lang="en-GB" sz="2400" dirty="0"/>
              <a:t> changes its own state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83A2E5-D001-D31F-DC20-9FBF2F9899CF}"/>
              </a:ext>
            </a:extLst>
          </p:cNvPr>
          <p:cNvSpPr txBox="1"/>
          <p:nvPr/>
        </p:nvSpPr>
        <p:spPr>
          <a:xfrm>
            <a:off x="251927" y="2875002"/>
            <a:ext cx="4562670" cy="273921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b="1" dirty="0"/>
              <a:t>If Code Ignores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Responsibilities shift accidentally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Classes grow “God methods”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 scope expands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Review confusion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Tests don’t match architecture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CI failures increase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1BF53D-D025-C91A-565B-A6ED4D8E3C5A}"/>
              </a:ext>
            </a:extLst>
          </p:cNvPr>
          <p:cNvSpPr txBox="1"/>
          <p:nvPr/>
        </p:nvSpPr>
        <p:spPr>
          <a:xfrm>
            <a:off x="6096000" y="2875002"/>
            <a:ext cx="5604587" cy="2369880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b="1" dirty="0"/>
              <a:t>If Code Follows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Changes stay localized (Street owns loop)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Each class has one responsibility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 remains small and focused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Tests map cleanly to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CI remains stable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4486F4-BDF6-ACD1-309F-72E52D874D71}"/>
              </a:ext>
            </a:extLst>
          </p:cNvPr>
          <p:cNvSpPr txBox="1"/>
          <p:nvPr/>
        </p:nvSpPr>
        <p:spPr>
          <a:xfrm>
            <a:off x="2729204" y="5793475"/>
            <a:ext cx="6190861" cy="830997"/>
          </a:xfrm>
          <a:prstGeom prst="rect">
            <a:avLst/>
          </a:prstGeom>
          <a:noFill/>
          <a:ln w="28575">
            <a:solidFill>
              <a:srgbClr val="0000EA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Design → Code → Tests → CI → Stable 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Skipping design breaks the chain.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368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6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2B02A-6D2C-8593-D1D2-0F7F93D99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06" y="69699"/>
            <a:ext cx="10515600" cy="1325563"/>
          </a:xfrm>
        </p:spPr>
        <p:txBody>
          <a:bodyPr/>
          <a:lstStyle/>
          <a:p>
            <a:r>
              <a:rPr lang="en-BE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B13C0-2F22-7B03-F87C-066C9440C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7099"/>
            <a:ext cx="10515600" cy="4351338"/>
          </a:xfrm>
        </p:spPr>
        <p:txBody>
          <a:bodyPr/>
          <a:lstStyle/>
          <a:p>
            <a:r>
              <a:rPr lang="en-BE" dirty="0"/>
              <a:t>Grading Lab 1 </a:t>
            </a:r>
          </a:p>
          <a:p>
            <a:r>
              <a:rPr lang="en-BE" dirty="0"/>
              <a:t>Submit your DP I 02/20 on Canvas and pin the Google doc on Discord</a:t>
            </a:r>
          </a:p>
          <a:p>
            <a:r>
              <a:rPr lang="en-BE" dirty="0"/>
              <a:t>Focus on DP II and III – Its both team and individual</a:t>
            </a:r>
          </a:p>
          <a:p>
            <a:pPr lvl="1"/>
            <a:r>
              <a:rPr lang="en-BE" dirty="0"/>
              <a:t>Individual 60%</a:t>
            </a:r>
          </a:p>
          <a:p>
            <a:pPr lvl="1"/>
            <a:r>
              <a:rPr lang="en-BE" dirty="0"/>
              <a:t>Team 40%</a:t>
            </a:r>
          </a:p>
          <a:p>
            <a:r>
              <a:rPr lang="en-GB" dirty="0"/>
              <a:t>Navigating Client Challenges</a:t>
            </a:r>
            <a:endParaRPr lang="en-BE" dirty="0"/>
          </a:p>
          <a:p>
            <a:pPr marL="0" indent="0">
              <a:buNone/>
            </a:pP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C59AC-2B89-7EC9-1148-E29E8463B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44FA-978A-2F4D-B308-AF3FA2E1E6ED}" type="slidenum">
              <a:rPr lang="en-BE" smtClean="0"/>
              <a:t>2</a:t>
            </a:fld>
            <a:endParaRPr lang="en-BE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3CE81E4-9D9D-5461-5ACE-6C4430DF0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373" y="4024312"/>
            <a:ext cx="5540699" cy="261827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4B6F42F-F6EC-B399-95BE-7724D451F8F2}"/>
              </a:ext>
            </a:extLst>
          </p:cNvPr>
          <p:cNvCxnSpPr>
            <a:cxnSpLocks/>
          </p:cNvCxnSpPr>
          <p:nvPr/>
        </p:nvCxnSpPr>
        <p:spPr>
          <a:xfrm flipH="1">
            <a:off x="3928754" y="5407089"/>
            <a:ext cx="402870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9A590A8-C26E-7BBE-EAE5-FACE80C6E063}"/>
              </a:ext>
            </a:extLst>
          </p:cNvPr>
          <p:cNvSpPr txBox="1"/>
          <p:nvPr/>
        </p:nvSpPr>
        <p:spPr>
          <a:xfrm>
            <a:off x="7957585" y="5176256"/>
            <a:ext cx="3623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Reimbursement up to </a:t>
            </a:r>
            <a:r>
              <a:rPr lang="en-US" sz="2400" b="1" dirty="0"/>
              <a:t>$750 </a:t>
            </a:r>
          </a:p>
        </p:txBody>
      </p:sp>
    </p:spTree>
    <p:extLst>
      <p:ext uri="{BB962C8B-B14F-4D97-AF65-F5344CB8AC3E}">
        <p14:creationId xmlns:p14="http://schemas.microsoft.com/office/powerpoint/2010/main" val="249561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FF700-FB5D-EDD2-A3D9-B05F2EF38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466A313-F4B8-0C29-56D9-C068B8250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76"/>
            <a:ext cx="10515600" cy="1026849"/>
          </a:xfrm>
        </p:spPr>
        <p:txBody>
          <a:bodyPr/>
          <a:lstStyle/>
          <a:p>
            <a:r>
              <a:rPr lang="en-GB" dirty="0"/>
              <a:t>A Pull Request Is a Design Increment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B88B8B-B30C-E904-D50B-340CECFE663F}"/>
              </a:ext>
            </a:extLst>
          </p:cNvPr>
          <p:cNvSpPr txBox="1"/>
          <p:nvPr/>
        </p:nvSpPr>
        <p:spPr>
          <a:xfrm>
            <a:off x="1054358" y="803268"/>
            <a:ext cx="9321281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/>
              <a:t>A good PR includes: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Linked issue (clear requirement). What problem are we solving?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Clear PR Title (what change is being introduced)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PR Description explaining </a:t>
            </a:r>
            <a:r>
              <a:rPr lang="en-GB" sz="2200" i="1" dirty="0"/>
              <a:t>why</a:t>
            </a:r>
            <a:r>
              <a:rPr lang="en-GB" sz="2200" dirty="0"/>
              <a:t> the change is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Design Evidence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Updated Class Diagram (if structure changed)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Updated Sequence Diagram (if </a:t>
            </a:r>
            <a:r>
              <a:rPr lang="en-GB" dirty="0" err="1"/>
              <a:t>behavior</a:t>
            </a:r>
            <a:r>
              <a:rPr lang="en-GB" dirty="0"/>
              <a:t> changed)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Explanation of what part of the system is affected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Focused Implementation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Small, localized change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Only related files modified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No “drive-by” edits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Responsibilities respected (no God methods)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Verification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Tests added or updated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All tests passing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CI pipeline green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No coverage regression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B8EEBA-01F3-B9B3-8BF5-3284B357A702}"/>
              </a:ext>
            </a:extLst>
          </p:cNvPr>
          <p:cNvSpPr txBox="1"/>
          <p:nvPr/>
        </p:nvSpPr>
        <p:spPr>
          <a:xfrm>
            <a:off x="2211354" y="6305924"/>
            <a:ext cx="7884367" cy="461665"/>
          </a:xfrm>
          <a:prstGeom prst="rect">
            <a:avLst/>
          </a:prstGeom>
          <a:noFill/>
          <a:ln w="28575">
            <a:solidFill>
              <a:srgbClr val="0000EA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dirty="0"/>
              <a:t>PR = Requirement + Design + Implementation + Validation</a:t>
            </a:r>
          </a:p>
        </p:txBody>
      </p:sp>
    </p:spTree>
    <p:extLst>
      <p:ext uri="{BB962C8B-B14F-4D97-AF65-F5344CB8AC3E}">
        <p14:creationId xmlns:p14="http://schemas.microsoft.com/office/powerpoint/2010/main" val="178603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1193A-2122-9475-1354-70801FA9E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31E1359-5830-D046-5A10-55349744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76"/>
            <a:ext cx="10515600" cy="1026849"/>
          </a:xfrm>
        </p:spPr>
        <p:txBody>
          <a:bodyPr/>
          <a:lstStyle/>
          <a:p>
            <a:r>
              <a:rPr lang="en-GB" dirty="0"/>
              <a:t>CI Is Architecture Protection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EB53F3-19BD-2AF3-8BFF-86B5E488FF20}"/>
              </a:ext>
            </a:extLst>
          </p:cNvPr>
          <p:cNvSpPr txBox="1"/>
          <p:nvPr/>
        </p:nvSpPr>
        <p:spPr>
          <a:xfrm>
            <a:off x="1763486" y="1064525"/>
            <a:ext cx="610222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3200" b="1" dirty="0"/>
              <a:t>Small, well-designed PRs lead to:</a:t>
            </a:r>
          </a:p>
          <a:p>
            <a:pPr>
              <a:buNone/>
            </a:pPr>
            <a:r>
              <a:rPr lang="en-GB" sz="2800" dirty="0"/>
              <a:t>→ Easier review</a:t>
            </a:r>
            <a:br>
              <a:rPr lang="en-GB" sz="2800" dirty="0"/>
            </a:br>
            <a:r>
              <a:rPr lang="en-GB" sz="2800" dirty="0"/>
              <a:t>→ Faster CI feedback</a:t>
            </a:r>
            <a:br>
              <a:rPr lang="en-GB" sz="2800" dirty="0"/>
            </a:br>
            <a:r>
              <a:rPr lang="en-GB" sz="2800" dirty="0"/>
              <a:t>→ Fewer conflicts</a:t>
            </a:r>
            <a:br>
              <a:rPr lang="en-GB" sz="2800" dirty="0"/>
            </a:br>
            <a:r>
              <a:rPr lang="en-GB" sz="2800" dirty="0"/>
              <a:t>→ Stable main branch</a:t>
            </a:r>
          </a:p>
          <a:p>
            <a:pPr>
              <a:buNone/>
            </a:pPr>
            <a:endParaRPr lang="en-GB" sz="3200" b="1" dirty="0"/>
          </a:p>
          <a:p>
            <a:pPr>
              <a:buNone/>
            </a:pPr>
            <a:r>
              <a:rPr lang="en-GB" sz="3200" b="1" dirty="0"/>
              <a:t>Large, design-less PRs lead to:</a:t>
            </a:r>
          </a:p>
          <a:p>
            <a:pPr>
              <a:buNone/>
            </a:pPr>
            <a:r>
              <a:rPr lang="en-GB" sz="2800" dirty="0"/>
              <a:t>→ Review confusion</a:t>
            </a:r>
            <a:br>
              <a:rPr lang="en-GB" sz="2800" dirty="0"/>
            </a:br>
            <a:r>
              <a:rPr lang="en-GB" sz="2800" dirty="0"/>
              <a:t>→ CI failures</a:t>
            </a:r>
            <a:br>
              <a:rPr lang="en-GB" sz="2800" dirty="0"/>
            </a:br>
            <a:r>
              <a:rPr lang="en-GB" sz="2800" dirty="0"/>
              <a:t>→ Rework</a:t>
            </a:r>
            <a:br>
              <a:rPr lang="en-GB" sz="2800" dirty="0"/>
            </a:br>
            <a:r>
              <a:rPr lang="en-GB" sz="2800" dirty="0"/>
              <a:t>→ Architecture drift</a:t>
            </a:r>
          </a:p>
        </p:txBody>
      </p:sp>
    </p:spTree>
    <p:extLst>
      <p:ext uri="{BB962C8B-B14F-4D97-AF65-F5344CB8AC3E}">
        <p14:creationId xmlns:p14="http://schemas.microsoft.com/office/powerpoint/2010/main" val="2057761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4662C-FE4E-7564-5D04-BDEFC9C7A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/>
              <a:t>Design controls change.</a:t>
            </a:r>
          </a:p>
          <a:p>
            <a:r>
              <a:rPr lang="en-GB" sz="4000" dirty="0"/>
              <a:t>PRs implement design.</a:t>
            </a:r>
          </a:p>
          <a:p>
            <a:r>
              <a:rPr lang="en-GB" sz="4000" dirty="0"/>
              <a:t>CI protects architecture.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4000" dirty="0"/>
              <a:t>Senior Design goal: Intentional architecture evolution.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13599-49FA-BD8D-8889-4DF418D6A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44FA-978A-2F4D-B308-AF3FA2E1E6ED}" type="slidenum">
              <a:rPr lang="en-BE" smtClean="0"/>
              <a:t>22</a:t>
            </a:fld>
            <a:endParaRPr lang="en-B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4547B8-4486-695F-C887-D0CECFCA1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76"/>
            <a:ext cx="10515600" cy="1026849"/>
          </a:xfrm>
        </p:spPr>
        <p:txBody>
          <a:bodyPr/>
          <a:lstStyle/>
          <a:p>
            <a:r>
              <a:rPr lang="en-GB" b="1" dirty="0"/>
              <a:t>The Collaborative Engineering Control Loop</a:t>
            </a:r>
          </a:p>
        </p:txBody>
      </p:sp>
    </p:spTree>
    <p:extLst>
      <p:ext uri="{BB962C8B-B14F-4D97-AF65-F5344CB8AC3E}">
        <p14:creationId xmlns:p14="http://schemas.microsoft.com/office/powerpoint/2010/main" val="1350729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0973F-4AAC-6BBA-9B38-696F6C36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BE" dirty="0"/>
              <a:t>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2F6D2-1C9C-329F-0736-4BD87688D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r>
              <a:rPr lang="en-BE" dirty="0"/>
              <a:t>For Design Portfolio II and III</a:t>
            </a:r>
            <a:br>
              <a:rPr lang="en-GB" dirty="0"/>
            </a:b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ABE01-23A1-652A-CBB6-5FAA459A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44FA-978A-2F4D-B308-AF3FA2E1E6ED}" type="slidenum">
              <a:rPr lang="en-BE" smtClean="0"/>
              <a:t>23</a:t>
            </a:fld>
            <a:endParaRPr lang="en-BE"/>
          </a:p>
        </p:txBody>
      </p:sp>
      <p:pic>
        <p:nvPicPr>
          <p:cNvPr id="6" name="Picture 5" descr="A text on a white sheet&#10;&#10;AI-generated content may be incorrect.">
            <a:extLst>
              <a:ext uri="{FF2B5EF4-FFF2-40B4-BE49-F238E27FC236}">
                <a16:creationId xmlns:a16="http://schemas.microsoft.com/office/drawing/2014/main" id="{246DDC80-2E0E-D3CC-A643-9B480DE42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98924"/>
            <a:ext cx="10145697" cy="377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92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AEE8E-B599-79CB-38D2-EA0CB339B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B954B-88B6-8E29-35EE-68EF8AF6B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BE" sz="3600" dirty="0"/>
              <a:t>Announcements - </a:t>
            </a:r>
            <a:r>
              <a:rPr lang="en-GB" sz="3600" b="1" dirty="0"/>
              <a:t>Business Collaboration Opportunity</a:t>
            </a:r>
            <a:endParaRPr lang="en-BE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A1202-0582-C469-B55A-C06093DAE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027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Partner Course</a:t>
            </a:r>
          </a:p>
          <a:p>
            <a:r>
              <a:rPr lang="en-GB" dirty="0"/>
              <a:t>BGES 302: Growing Business Organizations</a:t>
            </a:r>
            <a:br>
              <a:rPr lang="en-GB" dirty="0"/>
            </a:br>
            <a:r>
              <a:rPr lang="en-GB" dirty="0"/>
              <a:t>Dr. Huston Pullen (College of Business)</a:t>
            </a:r>
          </a:p>
          <a:p>
            <a:pPr marL="0" indent="0">
              <a:buNone/>
            </a:pPr>
            <a:r>
              <a:rPr lang="en-GB" b="1" dirty="0"/>
              <a:t>What You Get</a:t>
            </a:r>
          </a:p>
          <a:p>
            <a:pPr marL="457200" lvl="1" indent="0">
              <a:buNone/>
            </a:pPr>
            <a:r>
              <a:rPr lang="en-GB" dirty="0"/>
              <a:t>• Business students as advisors</a:t>
            </a:r>
            <a:br>
              <a:rPr lang="en-GB" dirty="0"/>
            </a:br>
            <a:r>
              <a:rPr lang="en-GB" dirty="0"/>
              <a:t>• Market validation perspective</a:t>
            </a:r>
            <a:br>
              <a:rPr lang="en-GB" dirty="0"/>
            </a:br>
            <a:r>
              <a:rPr lang="en-GB" dirty="0"/>
              <a:t>• Help refining value proposition</a:t>
            </a:r>
            <a:br>
              <a:rPr lang="en-GB" dirty="0"/>
            </a:br>
            <a:r>
              <a:rPr lang="en-GB" dirty="0"/>
              <a:t>• Stronger final presentation</a:t>
            </a:r>
          </a:p>
          <a:p>
            <a:pPr marL="0" indent="0">
              <a:buNone/>
            </a:pPr>
            <a:r>
              <a:rPr lang="en-GB" b="1" dirty="0"/>
              <a:t>Your Commitment</a:t>
            </a:r>
          </a:p>
          <a:p>
            <a:pPr marL="457200" lvl="1" indent="0">
              <a:buNone/>
            </a:pPr>
            <a:r>
              <a:rPr lang="en-GB" dirty="0"/>
              <a:t>• ~2 meetings total this semester</a:t>
            </a:r>
            <a:br>
              <a:rPr lang="en-GB" dirty="0"/>
            </a:br>
            <a:r>
              <a:rPr lang="en-GB" dirty="0"/>
              <a:t>• 45–60 minutes each</a:t>
            </a:r>
            <a:br>
              <a:rPr lang="en-GB" dirty="0"/>
            </a:br>
            <a:r>
              <a:rPr lang="en-GB" dirty="0"/>
              <a:t>• Professional collaboration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88B4E-9B46-2908-6951-1644C59CE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44FA-978A-2F4D-B308-AF3FA2E1E6ED}" type="slidenum">
              <a:rPr lang="en-BE" smtClean="0"/>
              <a:t>3</a:t>
            </a:fld>
            <a:endParaRPr lang="en-B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86F0F0-C5FA-33D4-141F-C971A7B065FD}"/>
              </a:ext>
            </a:extLst>
          </p:cNvPr>
          <p:cNvSpPr txBox="1"/>
          <p:nvPr/>
        </p:nvSpPr>
        <p:spPr>
          <a:xfrm>
            <a:off x="1696616" y="6081067"/>
            <a:ext cx="6913984" cy="461665"/>
          </a:xfrm>
          <a:prstGeom prst="rect">
            <a:avLst/>
          </a:prstGeom>
          <a:noFill/>
          <a:ln w="28575">
            <a:solidFill>
              <a:srgbClr val="0000EA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/>
              <a:t>I will submit your team for pairing by 02/18/2026.</a:t>
            </a:r>
          </a:p>
        </p:txBody>
      </p:sp>
    </p:spTree>
    <p:extLst>
      <p:ext uri="{BB962C8B-B14F-4D97-AF65-F5344CB8AC3E}">
        <p14:creationId xmlns:p14="http://schemas.microsoft.com/office/powerpoint/2010/main" val="251678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5D8EA2-1643-5046-F213-B991145F5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76"/>
            <a:ext cx="10515600" cy="1325563"/>
          </a:xfrm>
        </p:spPr>
        <p:txBody>
          <a:bodyPr/>
          <a:lstStyle/>
          <a:p>
            <a:r>
              <a:rPr lang="en-GB" b="1" dirty="0"/>
              <a:t>From Requirements to Pull Requests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C097A6-1181-DC81-C48D-4CFC46B2C8CD}"/>
              </a:ext>
            </a:extLst>
          </p:cNvPr>
          <p:cNvGrpSpPr/>
          <p:nvPr/>
        </p:nvGrpSpPr>
        <p:grpSpPr>
          <a:xfrm>
            <a:off x="53742" y="1935400"/>
            <a:ext cx="1818213" cy="2173055"/>
            <a:chOff x="527523" y="2494436"/>
            <a:chExt cx="1818213" cy="2173055"/>
          </a:xfrm>
        </p:grpSpPr>
        <p:pic>
          <p:nvPicPr>
            <p:cNvPr id="3076" name="Picture 4" descr="Ecosystem icon | Premium Vector">
              <a:hlinkClick r:id="rId3"/>
              <a:extLst>
                <a:ext uri="{FF2B5EF4-FFF2-40B4-BE49-F238E27FC236}">
                  <a16:creationId xmlns:a16="http://schemas.microsoft.com/office/drawing/2014/main" id="{C7263368-9A28-C5A8-7E5F-050D62780F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523" y="2494436"/>
              <a:ext cx="1818213" cy="1818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DF6226-EACF-2D9A-F48C-0202D1E54C8C}"/>
                </a:ext>
              </a:extLst>
            </p:cNvPr>
            <p:cNvSpPr txBox="1"/>
            <p:nvPr/>
          </p:nvSpPr>
          <p:spPr>
            <a:xfrm>
              <a:off x="748948" y="4267381"/>
              <a:ext cx="15967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Real World</a:t>
              </a:r>
            </a:p>
          </p:txBody>
        </p:sp>
      </p:grp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64C6481-2B05-7438-8D78-53426A49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44FA-978A-2F4D-B308-AF3FA2E1E6ED}" type="slidenum">
              <a:rPr lang="en-BE" smtClean="0"/>
              <a:t>4</a:t>
            </a:fld>
            <a:endParaRPr lang="en-B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14FC33-E40C-763B-7BCB-91BA31DA2B76}"/>
              </a:ext>
            </a:extLst>
          </p:cNvPr>
          <p:cNvSpPr txBox="1"/>
          <p:nvPr/>
        </p:nvSpPr>
        <p:spPr>
          <a:xfrm>
            <a:off x="1007210" y="5356075"/>
            <a:ext cx="9749949" cy="1200329"/>
          </a:xfrm>
          <a:prstGeom prst="rect">
            <a:avLst/>
          </a:prstGeom>
          <a:noFill/>
          <a:ln w="28575">
            <a:solidFill>
              <a:srgbClr val="0000EA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real world is ambiguous. Software must bring structure to ambiguity.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Failure happens because you skip Domain clarity or Design clarity.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Design is the bridge between messy reality and stable collaboration.</a:t>
            </a:r>
            <a:endParaRPr lang="en-US" sz="24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D2A7C7E-80E6-4B17-31A9-48E2D3789668}"/>
              </a:ext>
            </a:extLst>
          </p:cNvPr>
          <p:cNvGrpSpPr/>
          <p:nvPr/>
        </p:nvGrpSpPr>
        <p:grpSpPr>
          <a:xfrm>
            <a:off x="1915569" y="1796478"/>
            <a:ext cx="3765861" cy="3134459"/>
            <a:chOff x="1915569" y="1796478"/>
            <a:chExt cx="3765861" cy="313445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0EEF904-73C0-6776-DA9F-A2440456B1E5}"/>
                </a:ext>
              </a:extLst>
            </p:cNvPr>
            <p:cNvGrpSpPr/>
            <p:nvPr/>
          </p:nvGrpSpPr>
          <p:grpSpPr>
            <a:xfrm>
              <a:off x="1915569" y="1796478"/>
              <a:ext cx="3190696" cy="2725778"/>
              <a:chOff x="1915569" y="2356313"/>
              <a:chExt cx="3190696" cy="2725778"/>
            </a:xfrm>
          </p:grpSpPr>
          <p:pic>
            <p:nvPicPr>
              <p:cNvPr id="6" name="Google Shape;195;p9" descr="hand drawn architectural sketch of a modern fantastic city with high  futuristic buildings and people in the streets Stock Vector Image &amp; Art -  Alamy">
                <a:extLst>
                  <a:ext uri="{FF2B5EF4-FFF2-40B4-BE49-F238E27FC236}">
                    <a16:creationId xmlns:a16="http://schemas.microsoft.com/office/drawing/2014/main" id="{59107E59-3D34-189C-1583-D25E4E71F925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b="11422"/>
              <a:stretch/>
            </p:blipFill>
            <p:spPr>
              <a:xfrm>
                <a:off x="2648394" y="2356313"/>
                <a:ext cx="2457871" cy="214537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926F67-4614-E81D-CF2B-FFA14D5FEDC2}"/>
                  </a:ext>
                </a:extLst>
              </p:cNvPr>
              <p:cNvSpPr txBox="1"/>
              <p:nvPr/>
            </p:nvSpPr>
            <p:spPr>
              <a:xfrm>
                <a:off x="2648394" y="4681981"/>
                <a:ext cx="23037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Domain Model - DPI</a:t>
                </a:r>
              </a:p>
            </p:txBody>
          </p:sp>
          <p:sp>
            <p:nvSpPr>
              <p:cNvPr id="13" name="Right Arrow 12">
                <a:extLst>
                  <a:ext uri="{FF2B5EF4-FFF2-40B4-BE49-F238E27FC236}">
                    <a16:creationId xmlns:a16="http://schemas.microsoft.com/office/drawing/2014/main" id="{92DCB4C4-E71D-95A1-C221-E0CB05DE8078}"/>
                  </a:ext>
                </a:extLst>
              </p:cNvPr>
              <p:cNvSpPr/>
              <p:nvPr/>
            </p:nvSpPr>
            <p:spPr>
              <a:xfrm>
                <a:off x="1915569" y="3261426"/>
                <a:ext cx="601230" cy="335146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D1ED6F0-192B-EB3A-2F41-0A1A6D9BFF17}"/>
                </a:ext>
              </a:extLst>
            </p:cNvPr>
            <p:cNvSpPr txBox="1"/>
            <p:nvPr/>
          </p:nvSpPr>
          <p:spPr>
            <a:xfrm>
              <a:off x="2516799" y="4561605"/>
              <a:ext cx="316463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/>
                <a:t>Reduces </a:t>
              </a:r>
              <a:r>
                <a:rPr lang="en-GB" b="1" dirty="0"/>
                <a:t>conceptual conflict</a:t>
              </a:r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043593-64C2-323A-3A29-D3F7EEABDF0E}"/>
              </a:ext>
            </a:extLst>
          </p:cNvPr>
          <p:cNvGrpSpPr/>
          <p:nvPr/>
        </p:nvGrpSpPr>
        <p:grpSpPr>
          <a:xfrm>
            <a:off x="5280955" y="1461338"/>
            <a:ext cx="3295053" cy="3370477"/>
            <a:chOff x="5280955" y="1461338"/>
            <a:chExt cx="3295053" cy="337047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3ABC0DF-5679-1ACA-4074-37CD6D23B14B}"/>
                </a:ext>
              </a:extLst>
            </p:cNvPr>
            <p:cNvGrpSpPr/>
            <p:nvPr/>
          </p:nvGrpSpPr>
          <p:grpSpPr>
            <a:xfrm>
              <a:off x="5280955" y="1461338"/>
              <a:ext cx="3018886" cy="2949410"/>
              <a:chOff x="5280955" y="2021173"/>
              <a:chExt cx="3018886" cy="2949410"/>
            </a:xfrm>
          </p:grpSpPr>
          <p:pic>
            <p:nvPicPr>
              <p:cNvPr id="3081" name="Picture 9" descr="it architecture analyst line icon vector illustration 33064252 Vector Art  at Vecteezy">
                <a:extLst>
                  <a:ext uri="{FF2B5EF4-FFF2-40B4-BE49-F238E27FC236}">
                    <a16:creationId xmlns:a16="http://schemas.microsoft.com/office/drawing/2014/main" id="{7A347320-CD02-E540-2335-FFBABE36D2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53" t="12936" r="12521" b="12836"/>
              <a:stretch>
                <a:fillRect/>
              </a:stretch>
            </p:blipFill>
            <p:spPr bwMode="auto">
              <a:xfrm>
                <a:off x="5996079" y="2021173"/>
                <a:ext cx="2303762" cy="22914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39F7CB-9092-4C7D-6694-A509B4E1868A}"/>
                  </a:ext>
                </a:extLst>
              </p:cNvPr>
              <p:cNvSpPr txBox="1"/>
              <p:nvPr/>
            </p:nvSpPr>
            <p:spPr>
              <a:xfrm>
                <a:off x="5973845" y="4570473"/>
                <a:ext cx="23037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Design Model - DPII</a:t>
                </a:r>
              </a:p>
            </p:txBody>
          </p:sp>
          <p:sp>
            <p:nvSpPr>
              <p:cNvPr id="14" name="Right Arrow 13">
                <a:extLst>
                  <a:ext uri="{FF2B5EF4-FFF2-40B4-BE49-F238E27FC236}">
                    <a16:creationId xmlns:a16="http://schemas.microsoft.com/office/drawing/2014/main" id="{07A6EF04-AA98-033D-E9B6-313975F54D2D}"/>
                  </a:ext>
                </a:extLst>
              </p:cNvPr>
              <p:cNvSpPr/>
              <p:nvPr/>
            </p:nvSpPr>
            <p:spPr>
              <a:xfrm>
                <a:off x="5280955" y="3261426"/>
                <a:ext cx="601230" cy="335146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FD73732-1299-7694-D591-A696C666582A}"/>
                </a:ext>
              </a:extLst>
            </p:cNvPr>
            <p:cNvSpPr txBox="1"/>
            <p:nvPr/>
          </p:nvSpPr>
          <p:spPr>
            <a:xfrm>
              <a:off x="5828524" y="4462483"/>
              <a:ext cx="27474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/>
                <a:t>Reduces </a:t>
              </a:r>
              <a:r>
                <a:rPr lang="en-GB" b="1" dirty="0"/>
                <a:t>structural conflict</a:t>
              </a:r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8E166D8-A7BF-A001-75A5-BE34A0CB933C}"/>
              </a:ext>
            </a:extLst>
          </p:cNvPr>
          <p:cNvGrpSpPr/>
          <p:nvPr/>
        </p:nvGrpSpPr>
        <p:grpSpPr>
          <a:xfrm>
            <a:off x="8576008" y="1634294"/>
            <a:ext cx="3447965" cy="2872573"/>
            <a:chOff x="8576008" y="1634294"/>
            <a:chExt cx="3447965" cy="287257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D82A67B-C371-3C20-782D-56281CBFD329}"/>
                </a:ext>
              </a:extLst>
            </p:cNvPr>
            <p:cNvGrpSpPr/>
            <p:nvPr/>
          </p:nvGrpSpPr>
          <p:grpSpPr>
            <a:xfrm>
              <a:off x="8576008" y="1634294"/>
              <a:ext cx="3158115" cy="2519429"/>
              <a:chOff x="8576008" y="2194129"/>
              <a:chExt cx="3158115" cy="2519429"/>
            </a:xfrm>
          </p:grpSpPr>
          <p:pic>
            <p:nvPicPr>
              <p:cNvPr id="3074" name="Picture 2" descr="Pull Request Icons - Free SVG &amp; PNG Pull Request Images - Noun Project">
                <a:extLst>
                  <a:ext uri="{FF2B5EF4-FFF2-40B4-BE49-F238E27FC236}">
                    <a16:creationId xmlns:a16="http://schemas.microsoft.com/office/drawing/2014/main" id="{77F94D26-A0AE-BE59-9311-3EA5BDC9BB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9184717" y="2085173"/>
                <a:ext cx="1925092" cy="21430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5B8A00F-85CD-0373-6208-77AB24E31BD7}"/>
                  </a:ext>
                </a:extLst>
              </p:cNvPr>
              <p:cNvSpPr txBox="1"/>
              <p:nvPr/>
            </p:nvSpPr>
            <p:spPr>
              <a:xfrm>
                <a:off x="8876623" y="4313448"/>
                <a:ext cx="2857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Implementation + PR + CI</a:t>
                </a:r>
              </a:p>
            </p:txBody>
          </p:sp>
          <p:sp>
            <p:nvSpPr>
              <p:cNvPr id="15" name="Right Arrow 14">
                <a:extLst>
                  <a:ext uri="{FF2B5EF4-FFF2-40B4-BE49-F238E27FC236}">
                    <a16:creationId xmlns:a16="http://schemas.microsoft.com/office/drawing/2014/main" id="{3251922D-FC0C-7809-F87F-C7087C1E5C10}"/>
                  </a:ext>
                </a:extLst>
              </p:cNvPr>
              <p:cNvSpPr/>
              <p:nvPr/>
            </p:nvSpPr>
            <p:spPr>
              <a:xfrm>
                <a:off x="8576008" y="3046473"/>
                <a:ext cx="601230" cy="335146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9EBA464-B239-E4B5-FA49-F3D3DFBB3F87}"/>
                </a:ext>
              </a:extLst>
            </p:cNvPr>
            <p:cNvSpPr txBox="1"/>
            <p:nvPr/>
          </p:nvSpPr>
          <p:spPr>
            <a:xfrm>
              <a:off x="8900450" y="4137535"/>
              <a:ext cx="312352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/>
                <a:t>CI reduces </a:t>
              </a:r>
              <a:r>
                <a:rPr lang="en-GB" b="1" dirty="0"/>
                <a:t>integration conflict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5420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DFE56-3E3A-F966-C6E5-C6850AE9B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76"/>
            <a:ext cx="10515600" cy="1325563"/>
          </a:xfrm>
        </p:spPr>
        <p:txBody>
          <a:bodyPr/>
          <a:lstStyle/>
          <a:p>
            <a:r>
              <a:rPr lang="en-GB" b="1" dirty="0"/>
              <a:t>From Requirements to Pull Requests</a:t>
            </a:r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1E4FC3E-C31E-6F4B-65F6-D703D1C01573}"/>
              </a:ext>
            </a:extLst>
          </p:cNvPr>
          <p:cNvGrpSpPr/>
          <p:nvPr/>
        </p:nvGrpSpPr>
        <p:grpSpPr>
          <a:xfrm>
            <a:off x="1765294" y="1333225"/>
            <a:ext cx="3930557" cy="5094991"/>
            <a:chOff x="477669" y="1283711"/>
            <a:chExt cx="3930557" cy="509499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2FC989-CDFF-A074-2D62-8292B470E86A}"/>
                </a:ext>
              </a:extLst>
            </p:cNvPr>
            <p:cNvSpPr txBox="1"/>
            <p:nvPr/>
          </p:nvSpPr>
          <p:spPr>
            <a:xfrm>
              <a:off x="818866" y="2647669"/>
              <a:ext cx="2893325" cy="461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Requirements</a:t>
              </a:r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D9547CB4-870D-96A3-1CFB-41ED8584CEF0}"/>
                </a:ext>
              </a:extLst>
            </p:cNvPr>
            <p:cNvSpPr/>
            <p:nvPr/>
          </p:nvSpPr>
          <p:spPr>
            <a:xfrm rot="5400000">
              <a:off x="1760562" y="3128626"/>
              <a:ext cx="354840" cy="316257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FA7356-7578-A2F6-2808-AE6E0390CB7D}"/>
                </a:ext>
              </a:extLst>
            </p:cNvPr>
            <p:cNvSpPr txBox="1"/>
            <p:nvPr/>
          </p:nvSpPr>
          <p:spPr>
            <a:xfrm>
              <a:off x="818866" y="3491471"/>
              <a:ext cx="2893325" cy="461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Use Cases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CBDBD85-66DC-903F-1663-80746EE79EAA}"/>
                </a:ext>
              </a:extLst>
            </p:cNvPr>
            <p:cNvSpPr txBox="1"/>
            <p:nvPr/>
          </p:nvSpPr>
          <p:spPr>
            <a:xfrm>
              <a:off x="818865" y="4297742"/>
              <a:ext cx="2893325" cy="461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Domain Model</a:t>
              </a:r>
            </a:p>
          </p:txBody>
        </p:sp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84C71E4F-2E9E-5054-0446-115E9C01A9FB}"/>
                </a:ext>
              </a:extLst>
            </p:cNvPr>
            <p:cNvSpPr/>
            <p:nvPr/>
          </p:nvSpPr>
          <p:spPr>
            <a:xfrm rot="5400000">
              <a:off x="1760561" y="3962194"/>
              <a:ext cx="354840" cy="316257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0778BCF-5BEB-A636-C74C-D760D11A5DDF}"/>
                </a:ext>
              </a:extLst>
            </p:cNvPr>
            <p:cNvSpPr txBox="1"/>
            <p:nvPr/>
          </p:nvSpPr>
          <p:spPr>
            <a:xfrm>
              <a:off x="477669" y="1283711"/>
              <a:ext cx="393055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b="1" dirty="0"/>
                <a:t>Architectural Baseline - DPI</a:t>
              </a:r>
              <a:endParaRPr lang="en-US" sz="2400" b="1" dirty="0"/>
            </a:p>
          </p:txBody>
        </p:sp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B83722B1-6B19-00D6-92E8-1E5888CDE7AE}"/>
                </a:ext>
              </a:extLst>
            </p:cNvPr>
            <p:cNvSpPr/>
            <p:nvPr/>
          </p:nvSpPr>
          <p:spPr>
            <a:xfrm rot="5400000">
              <a:off x="1779897" y="4778699"/>
              <a:ext cx="354840" cy="316257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FF6F2F0-A165-7998-68C2-EDEB517B3CE8}"/>
                </a:ext>
              </a:extLst>
            </p:cNvPr>
            <p:cNvSpPr txBox="1"/>
            <p:nvPr/>
          </p:nvSpPr>
          <p:spPr>
            <a:xfrm>
              <a:off x="838201" y="5141544"/>
              <a:ext cx="2893325" cy="461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Initial Class Diagrams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325002-4618-160D-E531-52105A94A514}"/>
                </a:ext>
              </a:extLst>
            </p:cNvPr>
            <p:cNvSpPr txBox="1"/>
            <p:nvPr/>
          </p:nvSpPr>
          <p:spPr>
            <a:xfrm>
              <a:off x="838200" y="5947815"/>
              <a:ext cx="2893325" cy="4308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High-level Architecture</a:t>
              </a:r>
            </a:p>
          </p:txBody>
        </p:sp>
        <p:sp>
          <p:nvSpPr>
            <p:cNvPr id="22" name="Right Arrow 21">
              <a:extLst>
                <a:ext uri="{FF2B5EF4-FFF2-40B4-BE49-F238E27FC236}">
                  <a16:creationId xmlns:a16="http://schemas.microsoft.com/office/drawing/2014/main" id="{A278F32E-CB81-CB9C-65AA-21B7CD087E15}"/>
                </a:ext>
              </a:extLst>
            </p:cNvPr>
            <p:cNvSpPr/>
            <p:nvPr/>
          </p:nvSpPr>
          <p:spPr>
            <a:xfrm rot="5400000">
              <a:off x="1779896" y="5612267"/>
              <a:ext cx="354840" cy="316257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BDB2533-1505-3BDF-2CBD-E7D3093AA736}"/>
                </a:ext>
              </a:extLst>
            </p:cNvPr>
            <p:cNvSpPr txBox="1"/>
            <p:nvPr/>
          </p:nvSpPr>
          <p:spPr>
            <a:xfrm>
              <a:off x="834789" y="1831071"/>
              <a:ext cx="2893325" cy="461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Problem</a:t>
              </a:r>
            </a:p>
          </p:txBody>
        </p:sp>
        <p:sp>
          <p:nvSpPr>
            <p:cNvPr id="34" name="Right Arrow 33">
              <a:extLst>
                <a:ext uri="{FF2B5EF4-FFF2-40B4-BE49-F238E27FC236}">
                  <a16:creationId xmlns:a16="http://schemas.microsoft.com/office/drawing/2014/main" id="{8D2F2D21-5AA5-8ADE-FF5B-555277C3C891}"/>
                </a:ext>
              </a:extLst>
            </p:cNvPr>
            <p:cNvSpPr/>
            <p:nvPr/>
          </p:nvSpPr>
          <p:spPr>
            <a:xfrm rot="5400000">
              <a:off x="1776485" y="2312028"/>
              <a:ext cx="354840" cy="316257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2F6DF61-B717-75CE-D048-FFD71ED969E4}"/>
              </a:ext>
            </a:extLst>
          </p:cNvPr>
          <p:cNvGrpSpPr/>
          <p:nvPr/>
        </p:nvGrpSpPr>
        <p:grpSpPr>
          <a:xfrm>
            <a:off x="7007335" y="1259780"/>
            <a:ext cx="3930557" cy="5096570"/>
            <a:chOff x="7783775" y="1250730"/>
            <a:chExt cx="3930557" cy="509657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843F92C-5D78-2A94-5EBD-5AD3100B84CD}"/>
                </a:ext>
              </a:extLst>
            </p:cNvPr>
            <p:cNvSpPr txBox="1"/>
            <p:nvPr/>
          </p:nvSpPr>
          <p:spPr>
            <a:xfrm>
              <a:off x="7783775" y="1250730"/>
              <a:ext cx="393055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b="1" dirty="0"/>
                <a:t>Controlled Evolution - DPII</a:t>
              </a:r>
              <a:endParaRPr lang="en-US" sz="2400" b="1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8E6DFFC-EF77-FE04-2C9A-F7269FCFD1F4}"/>
                </a:ext>
              </a:extLst>
            </p:cNvPr>
            <p:cNvSpPr txBox="1"/>
            <p:nvPr/>
          </p:nvSpPr>
          <p:spPr>
            <a:xfrm>
              <a:off x="7972568" y="1815150"/>
              <a:ext cx="2893325" cy="4308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Refined Class Diagrams</a:t>
              </a:r>
            </a:p>
          </p:txBody>
        </p:sp>
        <p:sp>
          <p:nvSpPr>
            <p:cNvPr id="25" name="Right Arrow 24">
              <a:extLst>
                <a:ext uri="{FF2B5EF4-FFF2-40B4-BE49-F238E27FC236}">
                  <a16:creationId xmlns:a16="http://schemas.microsoft.com/office/drawing/2014/main" id="{A446AE9B-7C89-38B2-5BBD-CC89C827ED71}"/>
                </a:ext>
              </a:extLst>
            </p:cNvPr>
            <p:cNvSpPr/>
            <p:nvPr/>
          </p:nvSpPr>
          <p:spPr>
            <a:xfrm rot="5400000">
              <a:off x="8914264" y="2296107"/>
              <a:ext cx="354840" cy="316257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08E0AD0-4D89-CC67-0D85-C4349E8305DE}"/>
                </a:ext>
              </a:extLst>
            </p:cNvPr>
            <p:cNvSpPr txBox="1"/>
            <p:nvPr/>
          </p:nvSpPr>
          <p:spPr>
            <a:xfrm>
              <a:off x="7972568" y="2658952"/>
              <a:ext cx="2893325" cy="461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Sequence Diagrams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62535C2-8FF4-F634-975E-B5071F9A6680}"/>
                </a:ext>
              </a:extLst>
            </p:cNvPr>
            <p:cNvSpPr txBox="1"/>
            <p:nvPr/>
          </p:nvSpPr>
          <p:spPr>
            <a:xfrm>
              <a:off x="7972567" y="3465223"/>
              <a:ext cx="2893325" cy="41549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/>
                <a:t>Feature Implementation</a:t>
              </a:r>
            </a:p>
          </p:txBody>
        </p:sp>
        <p:sp>
          <p:nvSpPr>
            <p:cNvPr id="28" name="Right Arrow 27">
              <a:extLst>
                <a:ext uri="{FF2B5EF4-FFF2-40B4-BE49-F238E27FC236}">
                  <a16:creationId xmlns:a16="http://schemas.microsoft.com/office/drawing/2014/main" id="{DD84C314-6D44-62E5-FEAA-D092BE064560}"/>
                </a:ext>
              </a:extLst>
            </p:cNvPr>
            <p:cNvSpPr/>
            <p:nvPr/>
          </p:nvSpPr>
          <p:spPr>
            <a:xfrm rot="5400000">
              <a:off x="8914263" y="3129675"/>
              <a:ext cx="354840" cy="316257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id="{77EB5A4F-5A56-A4D1-9AC4-77E7794E46EE}"/>
                </a:ext>
              </a:extLst>
            </p:cNvPr>
            <p:cNvSpPr/>
            <p:nvPr/>
          </p:nvSpPr>
          <p:spPr>
            <a:xfrm rot="5400000">
              <a:off x="8933599" y="3946180"/>
              <a:ext cx="354840" cy="316257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72C604D-BE96-2AE9-FB56-7DF36ABE2CFC}"/>
                </a:ext>
              </a:extLst>
            </p:cNvPr>
            <p:cNvSpPr txBox="1"/>
            <p:nvPr/>
          </p:nvSpPr>
          <p:spPr>
            <a:xfrm>
              <a:off x="7991903" y="4309025"/>
              <a:ext cx="2893325" cy="461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Pull Request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34D279A-6B7F-5D4F-DB8A-64638D20B449}"/>
                </a:ext>
              </a:extLst>
            </p:cNvPr>
            <p:cNvSpPr txBox="1"/>
            <p:nvPr/>
          </p:nvSpPr>
          <p:spPr>
            <a:xfrm>
              <a:off x="7991902" y="5115296"/>
              <a:ext cx="2893325" cy="4308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CI + Coverage</a:t>
              </a:r>
            </a:p>
          </p:txBody>
        </p:sp>
        <p:sp>
          <p:nvSpPr>
            <p:cNvPr id="32" name="Right Arrow 31">
              <a:extLst>
                <a:ext uri="{FF2B5EF4-FFF2-40B4-BE49-F238E27FC236}">
                  <a16:creationId xmlns:a16="http://schemas.microsoft.com/office/drawing/2014/main" id="{B2AD3583-4698-AB50-B12F-25301604D03D}"/>
                </a:ext>
              </a:extLst>
            </p:cNvPr>
            <p:cNvSpPr/>
            <p:nvPr/>
          </p:nvSpPr>
          <p:spPr>
            <a:xfrm rot="5400000">
              <a:off x="8933598" y="4779748"/>
              <a:ext cx="354840" cy="316257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DB7F37A-4DC6-3021-D813-33736489D025}"/>
                </a:ext>
              </a:extLst>
            </p:cNvPr>
            <p:cNvSpPr txBox="1"/>
            <p:nvPr/>
          </p:nvSpPr>
          <p:spPr>
            <a:xfrm>
              <a:off x="7991902" y="5916413"/>
              <a:ext cx="2893325" cy="4308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Merge</a:t>
              </a:r>
            </a:p>
          </p:txBody>
        </p:sp>
        <p:sp>
          <p:nvSpPr>
            <p:cNvPr id="36" name="Right Arrow 35">
              <a:extLst>
                <a:ext uri="{FF2B5EF4-FFF2-40B4-BE49-F238E27FC236}">
                  <a16:creationId xmlns:a16="http://schemas.microsoft.com/office/drawing/2014/main" id="{CAEA3049-B873-3933-E350-4877A7DFC226}"/>
                </a:ext>
              </a:extLst>
            </p:cNvPr>
            <p:cNvSpPr/>
            <p:nvPr/>
          </p:nvSpPr>
          <p:spPr>
            <a:xfrm rot="5400000">
              <a:off x="8933598" y="5580865"/>
              <a:ext cx="354840" cy="316257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EB3F8CD-CA6B-8A0D-1B2E-9936EDF79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44FA-978A-2F4D-B308-AF3FA2E1E6ED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45935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24FFCAC-EA38-1B9E-A257-9905C0AC1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76"/>
            <a:ext cx="10515600" cy="1026849"/>
          </a:xfrm>
        </p:spPr>
        <p:txBody>
          <a:bodyPr/>
          <a:lstStyle/>
          <a:p>
            <a:r>
              <a:rPr lang="en-GB" b="1" dirty="0"/>
              <a:t>Design Is About Controlling Change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B1BA17-02BE-27D8-C2B0-05AFEA1FA398}"/>
              </a:ext>
            </a:extLst>
          </p:cNvPr>
          <p:cNvSpPr txBox="1"/>
          <p:nvPr/>
        </p:nvSpPr>
        <p:spPr>
          <a:xfrm>
            <a:off x="736980" y="1061227"/>
            <a:ext cx="90348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GB" sz="2400" dirty="0"/>
              <a:t>What will change most often in this system?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If I add a new feature, how many classes must I modify?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Does this design make testing easy?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Can this system evolve through small pull requests?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C9A105-159C-1DAA-AD96-2E143E947D8A}"/>
              </a:ext>
            </a:extLst>
          </p:cNvPr>
          <p:cNvGrpSpPr/>
          <p:nvPr/>
        </p:nvGrpSpPr>
        <p:grpSpPr>
          <a:xfrm>
            <a:off x="375314" y="3010649"/>
            <a:ext cx="5815467" cy="1459732"/>
            <a:chOff x="375314" y="3010649"/>
            <a:chExt cx="5815467" cy="1459732"/>
          </a:xfrm>
        </p:grpSpPr>
        <p:pic>
          <p:nvPicPr>
            <p:cNvPr id="10" name="Picture 9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39FF7F00-D08E-6AB5-6E39-C7FE58066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314" y="3379981"/>
              <a:ext cx="5815467" cy="10904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9D3DEE-493A-BB9C-42FA-ECDDFD05F7A6}"/>
                </a:ext>
              </a:extLst>
            </p:cNvPr>
            <p:cNvSpPr txBox="1"/>
            <p:nvPr/>
          </p:nvSpPr>
          <p:spPr>
            <a:xfrm>
              <a:off x="959893" y="3010649"/>
              <a:ext cx="246569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="1" dirty="0"/>
                <a:t>BAD DESIGN (Tangled)</a:t>
              </a:r>
              <a:endParaRPr lang="en-US" b="1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C72F8D9-832F-2517-C381-C1925AC80A7A}"/>
              </a:ext>
            </a:extLst>
          </p:cNvPr>
          <p:cNvGrpSpPr/>
          <p:nvPr/>
        </p:nvGrpSpPr>
        <p:grpSpPr>
          <a:xfrm>
            <a:off x="7624927" y="2581651"/>
            <a:ext cx="3607180" cy="2699529"/>
            <a:chOff x="7624927" y="2581651"/>
            <a:chExt cx="3607180" cy="2699529"/>
          </a:xfrm>
        </p:grpSpPr>
        <p:pic>
          <p:nvPicPr>
            <p:cNvPr id="12" name="Picture 11" descr="A screenshot of a computer program&#10;&#10;AI-generated content may be incorrect.">
              <a:extLst>
                <a:ext uri="{FF2B5EF4-FFF2-40B4-BE49-F238E27FC236}">
                  <a16:creationId xmlns:a16="http://schemas.microsoft.com/office/drawing/2014/main" id="{CEB5E5E4-E427-0D98-EAD5-C714BD14F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4927" y="2917855"/>
              <a:ext cx="3607180" cy="236332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3B8118-19B1-BE9F-0A6E-F42D3C463E6D}"/>
                </a:ext>
              </a:extLst>
            </p:cNvPr>
            <p:cNvSpPr txBox="1"/>
            <p:nvPr/>
          </p:nvSpPr>
          <p:spPr>
            <a:xfrm>
              <a:off x="8045355" y="2581651"/>
              <a:ext cx="304572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="1" dirty="0"/>
                <a:t>GOOD DESIGN (Layered)</a:t>
              </a:r>
              <a:endParaRPr lang="en-US" b="1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2594BB5-AB55-7517-076E-FBF8ED7F30D4}"/>
              </a:ext>
            </a:extLst>
          </p:cNvPr>
          <p:cNvSpPr txBox="1"/>
          <p:nvPr/>
        </p:nvSpPr>
        <p:spPr>
          <a:xfrm>
            <a:off x="375314" y="4655047"/>
            <a:ext cx="430586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One change spreads everywhere.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Overdue feature changes 6 classes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E4A41F-65E6-E996-FDAD-385927EEE0F0}"/>
              </a:ext>
            </a:extLst>
          </p:cNvPr>
          <p:cNvSpPr txBox="1"/>
          <p:nvPr/>
        </p:nvSpPr>
        <p:spPr>
          <a:xfrm>
            <a:off x="7624927" y="5281180"/>
            <a:ext cx="39373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One Change stays local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Changes 1 or 2 classes</a:t>
            </a:r>
            <a:endParaRPr lang="en-US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A8DEA5-3276-08F7-B187-8B82B7F20309}"/>
              </a:ext>
            </a:extLst>
          </p:cNvPr>
          <p:cNvSpPr txBox="1"/>
          <p:nvPr/>
        </p:nvSpPr>
        <p:spPr>
          <a:xfrm>
            <a:off x="4922293" y="2803520"/>
            <a:ext cx="2461523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Book overdue feature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5E9FD2-FF1F-C3E6-0A1C-A55C551A12BA}"/>
              </a:ext>
            </a:extLst>
          </p:cNvPr>
          <p:cNvSpPr txBox="1"/>
          <p:nvPr/>
        </p:nvSpPr>
        <p:spPr>
          <a:xfrm>
            <a:off x="6520783" y="6096788"/>
            <a:ext cx="5295903" cy="461665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/>
              <a:t>Layered design → small PRs → stable CI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13C402-E884-97B0-657B-148F490B1DB9}"/>
              </a:ext>
            </a:extLst>
          </p:cNvPr>
          <p:cNvSpPr txBox="1"/>
          <p:nvPr/>
        </p:nvSpPr>
        <p:spPr>
          <a:xfrm>
            <a:off x="375314" y="5635123"/>
            <a:ext cx="5156957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/>
              <a:t>Tangled design → large PRs → fragile CI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E6F8046B-1E42-B271-7F5A-1EDDAF2B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44FA-978A-2F4D-B308-AF3FA2E1E6ED}" type="slidenum">
              <a:rPr lang="en-BE" smtClean="0"/>
              <a:t>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4560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78668-5C3C-410D-9F8E-0E6EDC14C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A96B6F-7A70-31FD-D3C8-4AB8C60C5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76"/>
            <a:ext cx="10515600" cy="1026849"/>
          </a:xfrm>
        </p:spPr>
        <p:txBody>
          <a:bodyPr/>
          <a:lstStyle/>
          <a:p>
            <a:r>
              <a:rPr lang="en-GB" b="1" dirty="0"/>
              <a:t>Design before You Code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3CB110-AE9B-4A0E-BF40-5232D5BC6F44}"/>
              </a:ext>
            </a:extLst>
          </p:cNvPr>
          <p:cNvSpPr txBox="1"/>
          <p:nvPr/>
        </p:nvSpPr>
        <p:spPr>
          <a:xfrm>
            <a:off x="838200" y="1280160"/>
            <a:ext cx="949452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Before Opening a Pull Request, Ask: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What requirement / issue does this PR address?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What type of PR is this?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/>
              <a:t>Feature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/>
              <a:t>Refactor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/>
              <a:t>Test-only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/>
              <a:t>CI / Config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/>
              <a:t>Documentation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Am I changing structure (classes, responsibilities)?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Am I changing </a:t>
            </a:r>
            <a:r>
              <a:rPr lang="en-GB" sz="2400" dirty="0" err="1"/>
              <a:t>behavior</a:t>
            </a:r>
            <a:r>
              <a:rPr lang="en-GB" sz="2400" dirty="0"/>
              <a:t> (interactions between objects)?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Is this change localized to a coherent part of the system?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Do I need to update a diagram or design artifact?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0EB41D7C-17F6-E41C-B0FE-960ABDDF5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44FA-978A-2F4D-B308-AF3FA2E1E6ED}" type="slidenum">
              <a:rPr lang="en-BE" smtClean="0"/>
              <a:t>7</a:t>
            </a:fld>
            <a:endParaRPr lang="en-B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5C500C-DE12-5A6C-9A1D-941B550E7F3A}"/>
              </a:ext>
            </a:extLst>
          </p:cNvPr>
          <p:cNvSpPr txBox="1"/>
          <p:nvPr/>
        </p:nvSpPr>
        <p:spPr>
          <a:xfrm>
            <a:off x="1367028" y="5954137"/>
            <a:ext cx="8965692" cy="584775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3200" b="1" dirty="0"/>
              <a:t>If architecture changes, the design must reflect it.</a:t>
            </a:r>
          </a:p>
        </p:txBody>
      </p:sp>
    </p:spTree>
    <p:extLst>
      <p:ext uri="{BB962C8B-B14F-4D97-AF65-F5344CB8AC3E}">
        <p14:creationId xmlns:p14="http://schemas.microsoft.com/office/powerpoint/2010/main" val="43720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0B5F5-A648-5D2C-99A2-7EB1F8663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E01EE0F-F268-0E91-149B-CCD24D6BB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76"/>
            <a:ext cx="10515600" cy="1026849"/>
          </a:xfrm>
        </p:spPr>
        <p:txBody>
          <a:bodyPr/>
          <a:lstStyle/>
          <a:p>
            <a:r>
              <a:rPr lang="en-GB" b="1" dirty="0"/>
              <a:t>Which Diagram Do I Need Before My PR?</a:t>
            </a:r>
            <a:endParaRPr lang="en-GB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3A25B946-270B-EA9D-B257-9C718EE09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44FA-978A-2F4D-B308-AF3FA2E1E6ED}" type="slidenum">
              <a:rPr lang="en-BE" smtClean="0"/>
              <a:t>8</a:t>
            </a:fld>
            <a:endParaRPr lang="en-B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3CECE0-78F5-FF83-B704-5E2B0D3BBEB0}"/>
              </a:ext>
            </a:extLst>
          </p:cNvPr>
          <p:cNvSpPr txBox="1"/>
          <p:nvPr/>
        </p:nvSpPr>
        <p:spPr>
          <a:xfrm>
            <a:off x="306324" y="1320557"/>
            <a:ext cx="5789676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b="1" dirty="0"/>
              <a:t>STRUCTURAL CHANGE</a:t>
            </a:r>
          </a:p>
          <a:p>
            <a:pPr>
              <a:buNone/>
            </a:pPr>
            <a:endParaRPr lang="en-GB" sz="2400" dirty="0"/>
          </a:p>
          <a:p>
            <a:pPr>
              <a:buNone/>
            </a:pPr>
            <a:r>
              <a:rPr lang="en-GB" sz="2400" dirty="0"/>
              <a:t>→ Update </a:t>
            </a:r>
            <a:r>
              <a:rPr lang="en-GB" sz="2400" b="1" dirty="0"/>
              <a:t>Class Diagram</a:t>
            </a:r>
            <a:endParaRPr lang="en-GB" sz="2400" dirty="0"/>
          </a:p>
          <a:p>
            <a:pPr>
              <a:buNone/>
            </a:pPr>
            <a:r>
              <a:rPr lang="en-GB" sz="2800" b="1" dirty="0"/>
              <a:t>Examples: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Add </a:t>
            </a:r>
            <a:r>
              <a:rPr lang="en-GB" sz="2400" dirty="0" err="1">
                <a:latin typeface="Courier New" panose="02070309020205020404" pitchFamily="49" charset="0"/>
              </a:rPr>
              <a:t>FinePolicy</a:t>
            </a:r>
            <a:endParaRPr lang="en-GB" sz="2400" dirty="0">
              <a:latin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Split </a:t>
            </a:r>
            <a:r>
              <a:rPr lang="en-GB" sz="2200" dirty="0" err="1">
                <a:latin typeface="Courier New" panose="02070309020205020404" pitchFamily="49" charset="0"/>
              </a:rPr>
              <a:t>LibraryService</a:t>
            </a:r>
            <a:r>
              <a:rPr lang="en-GB" sz="2200" dirty="0"/>
              <a:t> into two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Introduce new interface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Change relationships between classes</a:t>
            </a:r>
          </a:p>
          <a:p>
            <a:pPr>
              <a:buNone/>
            </a:pPr>
            <a:r>
              <a:rPr lang="en-GB" sz="2800" b="1" i="1" dirty="0"/>
              <a:t>Question to ask:</a:t>
            </a:r>
          </a:p>
          <a:p>
            <a:pPr lvl="1"/>
            <a:r>
              <a:rPr lang="en-GB" sz="2200" dirty="0"/>
              <a:t>Am I changing the structure of the system?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9DDE72-B32C-BFD1-230D-9BA0444C0EFB}"/>
              </a:ext>
            </a:extLst>
          </p:cNvPr>
          <p:cNvSpPr txBox="1"/>
          <p:nvPr/>
        </p:nvSpPr>
        <p:spPr>
          <a:xfrm>
            <a:off x="6092952" y="1320557"/>
            <a:ext cx="6099048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BEHAVIORAL CHANGE</a:t>
            </a:r>
          </a:p>
          <a:p>
            <a:endParaRPr lang="en-GB" sz="2400" dirty="0"/>
          </a:p>
          <a:p>
            <a:r>
              <a:rPr lang="en-GB" sz="2400" dirty="0"/>
              <a:t>→ Draw / Update </a:t>
            </a:r>
            <a:r>
              <a:rPr lang="en-GB" sz="2400" b="1" dirty="0"/>
              <a:t>Sequence Diagram</a:t>
            </a:r>
            <a:endParaRPr lang="en-GB" sz="2400" dirty="0"/>
          </a:p>
          <a:p>
            <a:r>
              <a:rPr lang="en-GB" sz="2800" b="1" dirty="0"/>
              <a:t>Examples: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Add new borrow flow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Add return-with-fine flow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Add reservation approval process</a:t>
            </a:r>
          </a:p>
          <a:p>
            <a:r>
              <a:rPr lang="en-GB" sz="2800" b="1" i="1" dirty="0"/>
              <a:t>Question to ask:</a:t>
            </a:r>
            <a:endParaRPr lang="en-GB" sz="2800" b="1" dirty="0"/>
          </a:p>
          <a:p>
            <a:pPr lvl="1"/>
            <a:r>
              <a:rPr lang="en-GB" sz="2800" dirty="0"/>
              <a:t>Am I changing how objects interact?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D328E6-AC29-0678-20AB-0B7899D7E0BC}"/>
              </a:ext>
            </a:extLst>
          </p:cNvPr>
          <p:cNvCxnSpPr>
            <a:cxnSpLocks/>
          </p:cNvCxnSpPr>
          <p:nvPr/>
        </p:nvCxnSpPr>
        <p:spPr>
          <a:xfrm>
            <a:off x="5852160" y="1320557"/>
            <a:ext cx="0" cy="40726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8C958F4-A7D2-53B2-9AC0-F63992D626B8}"/>
              </a:ext>
            </a:extLst>
          </p:cNvPr>
          <p:cNvSpPr txBox="1"/>
          <p:nvPr/>
        </p:nvSpPr>
        <p:spPr>
          <a:xfrm>
            <a:off x="1862330" y="5833130"/>
            <a:ext cx="8214358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dirty="0"/>
              <a:t>Major architectural change → Update both diagrams</a:t>
            </a:r>
          </a:p>
        </p:txBody>
      </p:sp>
    </p:spTree>
    <p:extLst>
      <p:ext uri="{BB962C8B-B14F-4D97-AF65-F5344CB8AC3E}">
        <p14:creationId xmlns:p14="http://schemas.microsoft.com/office/powerpoint/2010/main" val="80404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6C33A-C7CB-C25F-DB78-B6B098F23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8132782-3A35-AB57-0DD7-F1A997333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76"/>
            <a:ext cx="10515600" cy="1026849"/>
          </a:xfrm>
        </p:spPr>
        <p:txBody>
          <a:bodyPr/>
          <a:lstStyle/>
          <a:p>
            <a:r>
              <a:rPr lang="en-GB" b="1" dirty="0"/>
              <a:t>Which Diagram Do I Need Before My PR?</a:t>
            </a:r>
            <a:endParaRPr lang="en-GB" dirty="0"/>
          </a:p>
        </p:txBody>
      </p:sp>
      <p:pic>
        <p:nvPicPr>
          <p:cNvPr id="6" name="Picture 5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FAA755C5-5F5F-203C-A2ED-8558233EC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511" y="1064524"/>
            <a:ext cx="6093885" cy="4847409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2096AF5A-2021-706D-6D02-74CE855D7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6" y="1064525"/>
            <a:ext cx="3176016" cy="578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C27DE0-0DE0-7FA5-D742-E2F686F2ED28}"/>
              </a:ext>
            </a:extLst>
          </p:cNvPr>
          <p:cNvSpPr txBox="1"/>
          <p:nvPr/>
        </p:nvSpPr>
        <p:spPr>
          <a:xfrm>
            <a:off x="4519625" y="6085504"/>
            <a:ext cx="6834175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/>
              <a:t>Design changes must be visible before code changes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196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13014</TotalTime>
  <Words>1801</Words>
  <Application>Microsoft Macintosh PowerPoint</Application>
  <PresentationFormat>Widescreen</PresentationFormat>
  <Paragraphs>318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Office Theme</vt:lpstr>
      <vt:lpstr>Designing Software Systems for Collaborative Development</vt:lpstr>
      <vt:lpstr>Announcements</vt:lpstr>
      <vt:lpstr>Announcements - Business Collaboration Opportunity</vt:lpstr>
      <vt:lpstr>From Requirements to Pull Requests</vt:lpstr>
      <vt:lpstr>From Requirements to Pull Requests</vt:lpstr>
      <vt:lpstr>Design Is About Controlling Change</vt:lpstr>
      <vt:lpstr>Design before You Code</vt:lpstr>
      <vt:lpstr>Which Diagram Do I Need Before My PR?</vt:lpstr>
      <vt:lpstr>Which Diagram Do I Need Before My PR?</vt:lpstr>
      <vt:lpstr>Think of Google Maps</vt:lpstr>
      <vt:lpstr>Example PR: Add Traffic Light Support</vt:lpstr>
      <vt:lpstr>Example PR: Add Traffic Light Support</vt:lpstr>
      <vt:lpstr>Anatomy of a Well-Designed PR</vt:lpstr>
      <vt:lpstr>Example PR: Add Traffic Lights to a Street</vt:lpstr>
      <vt:lpstr>What Happens When You Skip Design?</vt:lpstr>
      <vt:lpstr>Design Maturity in Senior Projects</vt:lpstr>
      <vt:lpstr>From Diagram to Implementation</vt:lpstr>
      <vt:lpstr>From Diagram to Implementation</vt:lpstr>
      <vt:lpstr>Implementation Must Realize the Design</vt:lpstr>
      <vt:lpstr>A Pull Request Is a Design Increment</vt:lpstr>
      <vt:lpstr>CI Is Architecture Protection</vt:lpstr>
      <vt:lpstr>The Collaborative Engineering Control Loop</vt:lpstr>
      <vt:lpstr>Project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with Unified Modeling Language</dc:title>
  <dc:creator>John Businge</dc:creator>
  <cp:lastModifiedBy>John Businge</cp:lastModifiedBy>
  <cp:revision>62</cp:revision>
  <dcterms:created xsi:type="dcterms:W3CDTF">2023-10-02T17:24:10Z</dcterms:created>
  <dcterms:modified xsi:type="dcterms:W3CDTF">2026-02-18T00:03:30Z</dcterms:modified>
</cp:coreProperties>
</file>