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99" r:id="rId3"/>
    <p:sldId id="257" r:id="rId4"/>
    <p:sldId id="259" r:id="rId5"/>
    <p:sldId id="258" r:id="rId6"/>
    <p:sldId id="260" r:id="rId7"/>
    <p:sldId id="261" r:id="rId8"/>
    <p:sldId id="262" r:id="rId9"/>
    <p:sldId id="263" r:id="rId10"/>
    <p:sldId id="264" r:id="rId11"/>
    <p:sldId id="267" r:id="rId12"/>
    <p:sldId id="266" r:id="rId13"/>
    <p:sldId id="268" r:id="rId14"/>
    <p:sldId id="283" r:id="rId15"/>
    <p:sldId id="285" r:id="rId16"/>
    <p:sldId id="286" r:id="rId17"/>
    <p:sldId id="289" r:id="rId18"/>
    <p:sldId id="293" r:id="rId19"/>
    <p:sldId id="292" r:id="rId20"/>
    <p:sldId id="290" r:id="rId21"/>
    <p:sldId id="294" r:id="rId22"/>
    <p:sldId id="295" r:id="rId23"/>
    <p:sldId id="296" r:id="rId24"/>
    <p:sldId id="297" r:id="rId25"/>
    <p:sldId id="298"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47"/>
    <p:restoredTop sz="62734"/>
  </p:normalViewPr>
  <p:slideViewPr>
    <p:cSldViewPr snapToGrid="0">
      <p:cViewPr varScale="1">
        <p:scale>
          <a:sx n="97" d="100"/>
          <a:sy n="97" d="100"/>
        </p:scale>
        <p:origin x="10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E55DE-105F-464D-A525-5FB2947DCF32}" type="datetimeFigureOut">
              <a:rPr lang="en-US" smtClean="0"/>
              <a:t>2/21/26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B9370-C436-6841-A601-5F0552D59EBC}" type="slidenum">
              <a:rPr lang="en-US" smtClean="0"/>
              <a:t>‹#›</a:t>
            </a:fld>
            <a:endParaRPr lang="en-US"/>
          </a:p>
        </p:txBody>
      </p:sp>
    </p:spTree>
    <p:extLst>
      <p:ext uri="{BB962C8B-B14F-4D97-AF65-F5344CB8AC3E}">
        <p14:creationId xmlns:p14="http://schemas.microsoft.com/office/powerpoint/2010/main" val="148867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Generative AI is no longer experimental in software engineering.</a:t>
            </a:r>
          </a:p>
          <a:p>
            <a:r>
              <a:rPr lang="en-GB" dirty="0"/>
              <a:t>Tools like ChatGPT and GitHub Copilot are already embedded in professional workflows.</a:t>
            </a:r>
          </a:p>
          <a:p>
            <a:r>
              <a:rPr lang="en-GB" dirty="0"/>
              <a:t>Recent industry surveys show that the majority of developers rely on GenAI tools in some capacity.</a:t>
            </a:r>
          </a:p>
          <a:p>
            <a:r>
              <a:rPr lang="en-GB" dirty="0"/>
              <a:t>So the question is not whether you will encounter AI in your career.</a:t>
            </a:r>
          </a:p>
          <a:p>
            <a:r>
              <a:rPr lang="en-GB" dirty="0"/>
              <a:t>You already are — or will very soon.</a:t>
            </a:r>
          </a:p>
        </p:txBody>
      </p:sp>
      <p:sp>
        <p:nvSpPr>
          <p:cNvPr id="4" name="Slide Number Placeholder 3"/>
          <p:cNvSpPr>
            <a:spLocks noGrp="1"/>
          </p:cNvSpPr>
          <p:nvPr>
            <p:ph type="sldNum" sz="quarter" idx="5"/>
          </p:nvPr>
        </p:nvSpPr>
        <p:spPr/>
        <p:txBody>
          <a:bodyPr/>
          <a:lstStyle/>
          <a:p>
            <a:fld id="{E8DB9370-C436-6841-A601-5F0552D59EBC}" type="slidenum">
              <a:rPr lang="en-US" smtClean="0"/>
              <a:t>3</a:t>
            </a:fld>
            <a:endParaRPr lang="en-US"/>
          </a:p>
        </p:txBody>
      </p:sp>
    </p:spTree>
    <p:extLst>
      <p:ext uri="{BB962C8B-B14F-4D97-AF65-F5344CB8AC3E}">
        <p14:creationId xmlns:p14="http://schemas.microsoft.com/office/powerpoint/2010/main" val="179415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example shows a documentation task. The developer asked ChatGPT to summarize a Bash release script.</a:t>
            </a:r>
          </a:p>
          <a:p>
            <a:pPr marL="171450" indent="-171450">
              <a:buFont typeface="Arial" panose="020B0604020202020204" pitchFamily="34" charset="0"/>
              <a:buChar char="•"/>
            </a:pPr>
            <a:r>
              <a:rPr lang="en-GB" dirty="0"/>
              <a:t>The generated documentation was integrated with minimal modification.</a:t>
            </a:r>
          </a:p>
          <a:p>
            <a:pPr marL="171450" indent="-171450">
              <a:buFont typeface="Arial" panose="020B0604020202020204" pitchFamily="34" charset="0"/>
              <a:buChar char="•"/>
            </a:pPr>
            <a:r>
              <a:rPr lang="en-GB" dirty="0"/>
              <a:t>This contrasts with refactoring cases, where structural changes are more extensive.</a:t>
            </a:r>
          </a:p>
          <a:p>
            <a:pPr marL="171450" indent="-171450">
              <a:buFont typeface="Arial" panose="020B0604020202020204" pitchFamily="34" charset="0"/>
              <a:buChar char="•"/>
            </a:pPr>
            <a:r>
              <a:rPr lang="en-GB" dirty="0"/>
              <a:t>It reminds us that AI adoption varies by task type — complexity matters.</a:t>
            </a:r>
          </a:p>
          <a:p>
            <a:endParaRPr lang="en-US" dirty="0"/>
          </a:p>
        </p:txBody>
      </p:sp>
      <p:sp>
        <p:nvSpPr>
          <p:cNvPr id="4" name="Slide Number Placeholder 3"/>
          <p:cNvSpPr>
            <a:spLocks noGrp="1"/>
          </p:cNvSpPr>
          <p:nvPr>
            <p:ph type="sldNum" sz="quarter" idx="5"/>
          </p:nvPr>
        </p:nvSpPr>
        <p:spPr/>
        <p:txBody>
          <a:bodyPr/>
          <a:lstStyle/>
          <a:p>
            <a:fld id="{83E35761-B443-A74D-9BA5-3B6258AF7342}" type="slidenum">
              <a:rPr lang="en-US" smtClean="0"/>
              <a:t>12</a:t>
            </a:fld>
            <a:endParaRPr lang="en-US"/>
          </a:p>
        </p:txBody>
      </p:sp>
    </p:spTree>
    <p:extLst>
      <p:ext uri="{BB962C8B-B14F-4D97-AF65-F5344CB8AC3E}">
        <p14:creationId xmlns:p14="http://schemas.microsoft.com/office/powerpoint/2010/main" val="395317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46E52-CFF9-4464-CF46-8DECC013E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C8887-4424-F5C7-D7DB-E219A430C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5DFD4-8CE9-3D8D-5908-FEF145237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2BA940-8AD5-2719-9188-2944028C2F01}"/>
              </a:ext>
            </a:extLst>
          </p:cNvPr>
          <p:cNvSpPr>
            <a:spLocks noGrp="1"/>
          </p:cNvSpPr>
          <p:nvPr>
            <p:ph type="sldNum" sz="quarter" idx="5"/>
          </p:nvPr>
        </p:nvSpPr>
        <p:spPr/>
        <p:txBody>
          <a:bodyPr/>
          <a:lstStyle/>
          <a:p>
            <a:fld id="{83E35761-B443-A74D-9BA5-3B6258AF7342}" type="slidenum">
              <a:rPr lang="en-US" smtClean="0"/>
              <a:t>13</a:t>
            </a:fld>
            <a:endParaRPr lang="en-US"/>
          </a:p>
        </p:txBody>
      </p:sp>
    </p:spTree>
    <p:extLst>
      <p:ext uri="{BB962C8B-B14F-4D97-AF65-F5344CB8AC3E}">
        <p14:creationId xmlns:p14="http://schemas.microsoft.com/office/powerpoint/2010/main" val="899764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Let’s now examine Patch Not Applied (PN) cases. In these situations, the AI provided an executable patch, but when we compared it to the final merged code, the suggested patch did not structurally appear.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Importantly, PN does not mean the pull request was closed. The PR may still have been merged — but the AI-generated patch itself was not integrated.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most common theme was Adaptation and Tailored Solutions. Developers used the AI suggestion as inspiration, but reworked the implementation to better fit project constraints.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second common pattern involved Methodological Guidance. The AI influenced the approach or strategy, but not the final code 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Another recurring theme was Validation and Refinement. Developers used the AI to confirm, improve, or verify an existing implementation rather than directly applying the patch.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US" dirty="0"/>
          </a:p>
        </p:txBody>
      </p:sp>
      <p:sp>
        <p:nvSpPr>
          <p:cNvPr id="4" name="Slide Number Placeholder 3"/>
          <p:cNvSpPr>
            <a:spLocks noGrp="1"/>
          </p:cNvSpPr>
          <p:nvPr>
            <p:ph type="sldNum" sz="quarter" idx="5"/>
          </p:nvPr>
        </p:nvSpPr>
        <p:spPr/>
        <p:txBody>
          <a:bodyPr/>
          <a:lstStyle/>
          <a:p>
            <a:fld id="{E8DB9370-C436-6841-A601-5F0552D59EBC}" type="slidenum">
              <a:rPr lang="en-US" smtClean="0"/>
              <a:t>14</a:t>
            </a:fld>
            <a:endParaRPr lang="en-US"/>
          </a:p>
        </p:txBody>
      </p:sp>
    </p:spTree>
    <p:extLst>
      <p:ext uri="{BB962C8B-B14F-4D97-AF65-F5344CB8AC3E}">
        <p14:creationId xmlns:p14="http://schemas.microsoft.com/office/powerpoint/2010/main" val="127278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this case, ChatGPT suggested a regular expression for ULID validation.</a:t>
            </a:r>
          </a:p>
          <a:p>
            <a:pPr marL="171450" indent="-171450">
              <a:buFont typeface="Arial" panose="020B0604020202020204" pitchFamily="34" charset="0"/>
              <a:buChar char="•"/>
            </a:pPr>
            <a:r>
              <a:rPr lang="en-GB" dirty="0"/>
              <a:t>During review, the maintainer suggested aligning with Laravel’s conventions.</a:t>
            </a:r>
          </a:p>
          <a:p>
            <a:pPr marL="171450" indent="-171450">
              <a:buFont typeface="Arial" panose="020B0604020202020204" pitchFamily="34" charset="0"/>
              <a:buChar char="•"/>
            </a:pPr>
            <a:r>
              <a:rPr lang="en-GB" dirty="0"/>
              <a:t>The developer adjusted the solution accordingly.</a:t>
            </a:r>
          </a:p>
          <a:p>
            <a:pPr marL="171450" indent="-171450">
              <a:buFont typeface="Arial" panose="020B0604020202020204" pitchFamily="34" charset="0"/>
              <a:buChar char="•"/>
            </a:pPr>
            <a:r>
              <a:rPr lang="en-GB" dirty="0"/>
              <a:t>The final merged code differs structurally from the AI suggestion.</a:t>
            </a:r>
          </a:p>
          <a:p>
            <a:pPr marL="171450" indent="-171450">
              <a:buFont typeface="Arial" panose="020B0604020202020204" pitchFamily="34" charset="0"/>
              <a:buChar char="•"/>
            </a:pPr>
            <a:r>
              <a:rPr lang="en-GB" dirty="0"/>
              <a:t>This is classified as PN because the AI patch itself is not preserved — even though it influenced the final solution.</a:t>
            </a:r>
          </a:p>
          <a:p>
            <a:endParaRPr lang="en-US" dirty="0"/>
          </a:p>
        </p:txBody>
      </p:sp>
      <p:sp>
        <p:nvSpPr>
          <p:cNvPr id="4" name="Slide Number Placeholder 3"/>
          <p:cNvSpPr>
            <a:spLocks noGrp="1"/>
          </p:cNvSpPr>
          <p:nvPr>
            <p:ph type="sldNum" sz="quarter" idx="5"/>
          </p:nvPr>
        </p:nvSpPr>
        <p:spPr/>
        <p:txBody>
          <a:bodyPr/>
          <a:lstStyle/>
          <a:p>
            <a:fld id="{83E35761-B443-A74D-9BA5-3B6258AF7342}" type="slidenum">
              <a:rPr lang="en-US" smtClean="0"/>
              <a:t>15</a:t>
            </a:fld>
            <a:endParaRPr lang="en-US"/>
          </a:p>
        </p:txBody>
      </p:sp>
    </p:spTree>
    <p:extLst>
      <p:ext uri="{BB962C8B-B14F-4D97-AF65-F5344CB8AC3E}">
        <p14:creationId xmlns:p14="http://schemas.microsoft.com/office/powerpoint/2010/main" val="2809233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this example, the reviewer asked ChatGPT about converting a character to its ASCII code in .NET. ChatGPT suggested using </a:t>
            </a:r>
            <a:r>
              <a:rPr lang="en-GB" sz="1200" kern="1200" dirty="0">
                <a:solidFill>
                  <a:schemeClr val="tx1"/>
                </a:solidFill>
                <a:latin typeface="Courier New" panose="02070309020205020404" pitchFamily="49" charset="0"/>
                <a:ea typeface="+mn-ea"/>
                <a:cs typeface="Courier New" panose="02070309020205020404" pitchFamily="49" charset="0"/>
              </a:rPr>
              <a:t>System.Char.ConvertToUtf32</a:t>
            </a:r>
            <a:r>
              <a:rPr lang="en-GB" dirty="0">
                <a:latin typeface="Courier New" panose="02070309020205020404" pitchFamily="49" charset="0"/>
                <a:cs typeface="Courier New" panose="02070309020205020404" pitchFamily="49" charset="0"/>
              </a:rPr>
              <a:t> </a:t>
            </a:r>
            <a:r>
              <a:rPr lang="en-GB" dirty="0"/>
              <a:t>as a cleaner way to handle the conversion.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original implementation used a more manual or verbose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During code review, feedback indicated that the existing logic was overly complex, and the AI-suggested method provided a simpler and more efficient alternative.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However, the maintainer did not merge the AI snippet directly. Instead, they rewrote the implementation using the improved approach, integrating it properly into the existing 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Because the AI-generated patch itself does not appear structurally in the final merged code, this is classified as PN.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this case, ChatGPT functioned as a methodological advisor. It influenced how the problem was solved, but the final implementation was written and adapted by the developer.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example shows how AI can streamline thinking, even when its patch is not directly integrated.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indent="-171450">
              <a:buFont typeface="Arial" panose="020B0604020202020204" pitchFamily="34" charset="0"/>
              <a:buChar char="•"/>
            </a:pPr>
            <a:endParaRPr lang="en-GB" dirty="0"/>
          </a:p>
          <a:p>
            <a:endParaRPr lang="en-US" dirty="0"/>
          </a:p>
        </p:txBody>
      </p:sp>
      <p:sp>
        <p:nvSpPr>
          <p:cNvPr id="4" name="Slide Number Placeholder 3"/>
          <p:cNvSpPr>
            <a:spLocks noGrp="1"/>
          </p:cNvSpPr>
          <p:nvPr>
            <p:ph type="sldNum" sz="quarter" idx="5"/>
          </p:nvPr>
        </p:nvSpPr>
        <p:spPr/>
        <p:txBody>
          <a:bodyPr/>
          <a:lstStyle/>
          <a:p>
            <a:fld id="{83E35761-B443-A74D-9BA5-3B6258AF7342}" type="slidenum">
              <a:rPr lang="en-US" smtClean="0"/>
              <a:t>16</a:t>
            </a:fld>
            <a:endParaRPr lang="en-US"/>
          </a:p>
        </p:txBody>
      </p:sp>
    </p:spTree>
    <p:extLst>
      <p:ext uri="{BB962C8B-B14F-4D97-AF65-F5344CB8AC3E}">
        <p14:creationId xmlns:p14="http://schemas.microsoft.com/office/powerpoint/2010/main" val="217493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We’ve now looked at PN cases, where the AI provided a patch but it was not structurally integrated. Let’s contrast that with </a:t>
            </a:r>
            <a:r>
              <a:rPr lang="en-GB" b="1" dirty="0"/>
              <a:t>NE — No Executable Patch</a:t>
            </a:r>
            <a:r>
              <a:rPr lang="en-GB" dirty="0"/>
              <a:t> cases. In NE cases, the AI does not provide a concrete patch at all.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This graph summarizes the thematic distribution of NE interactions. Each bar represents a category of conversations where developers used ChatGPT, but the interaction did not result in a specific code patch. Instead, these exchanges were guidance-oriented.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dominant theme is </a:t>
            </a:r>
            <a:r>
              <a:rPr lang="en-GB" b="1" dirty="0"/>
              <a:t>Conceptual Guidance &amp; Theoretical Advice</a:t>
            </a:r>
            <a:r>
              <a:rPr lang="en-GB" dirty="0"/>
              <a:t>. These are conversations about programming concepts, design principles, optimization strategies, or best practices — without a concrete patch being proposed.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83E35761-B443-A74D-9BA5-3B6258AF7342}" type="slidenum">
              <a:rPr lang="en-US" smtClean="0"/>
              <a:t>17</a:t>
            </a:fld>
            <a:endParaRPr lang="en-US"/>
          </a:p>
        </p:txBody>
      </p:sp>
    </p:spTree>
    <p:extLst>
      <p:ext uri="{BB962C8B-B14F-4D97-AF65-F5344CB8AC3E}">
        <p14:creationId xmlns:p14="http://schemas.microsoft.com/office/powerpoint/2010/main" val="2734964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this pull request, the developer asked ChatGPT whether a variable name was appropriate and how it could be improved.</a:t>
            </a:r>
          </a:p>
          <a:p>
            <a:pPr marL="171450" indent="-171450">
              <a:buFont typeface="Arial" panose="020B0604020202020204" pitchFamily="34" charset="0"/>
              <a:buChar char="•"/>
            </a:pPr>
            <a:r>
              <a:rPr lang="en-GB" dirty="0"/>
              <a:t>ChatGPT did not generate a code diff intended for direct integration. Instead, it suggested alternative naming options and explained why they might improve readability and clarity.</a:t>
            </a:r>
          </a:p>
          <a:p>
            <a:pPr marL="171450" indent="-171450">
              <a:buFont typeface="Arial" panose="020B0604020202020204" pitchFamily="34" charset="0"/>
              <a:buChar char="•"/>
            </a:pPr>
            <a:r>
              <a:rPr lang="en-GB" dirty="0"/>
              <a:t>The developer then manually renamed the variable in their local code.</a:t>
            </a:r>
          </a:p>
          <a:p>
            <a:pPr marL="171450" indent="-171450">
              <a:buFont typeface="Arial" panose="020B0604020202020204" pitchFamily="34" charset="0"/>
              <a:buChar char="•"/>
            </a:pPr>
            <a:r>
              <a:rPr lang="en-GB" dirty="0"/>
              <a:t>There was no executable patch produced by ChatGPT that could be structurally compared to the final merged version.</a:t>
            </a:r>
          </a:p>
          <a:p>
            <a:pPr marL="171450" indent="-171450">
              <a:buFont typeface="Arial" panose="020B0604020202020204" pitchFamily="34" charset="0"/>
              <a:buChar char="•"/>
            </a:pPr>
            <a:r>
              <a:rPr lang="en-GB" dirty="0"/>
              <a:t>Because there was no concrete AI-generated patch to evaluate using clone detection, this case is classified as NE — No Existing Patch.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influence here is cognitive — ChatGPT shaped the developer’s reasoning — but not structural in terms of mergeable code.</a:t>
            </a:r>
          </a:p>
          <a:p>
            <a:endParaRPr lang="en-GB" dirty="0"/>
          </a:p>
          <a:p>
            <a:endParaRPr lang="en-US" dirty="0"/>
          </a:p>
        </p:txBody>
      </p:sp>
      <p:sp>
        <p:nvSpPr>
          <p:cNvPr id="4" name="Slide Number Placeholder 3"/>
          <p:cNvSpPr>
            <a:spLocks noGrp="1"/>
          </p:cNvSpPr>
          <p:nvPr>
            <p:ph type="sldNum" sz="quarter" idx="5"/>
          </p:nvPr>
        </p:nvSpPr>
        <p:spPr/>
        <p:txBody>
          <a:bodyPr/>
          <a:lstStyle/>
          <a:p>
            <a:fld id="{83E35761-B443-A74D-9BA5-3B6258AF7342}" type="slidenum">
              <a:rPr lang="en-US" smtClean="0"/>
              <a:t>18</a:t>
            </a:fld>
            <a:endParaRPr lang="en-US"/>
          </a:p>
        </p:txBody>
      </p:sp>
    </p:spTree>
    <p:extLst>
      <p:ext uri="{BB962C8B-B14F-4D97-AF65-F5344CB8AC3E}">
        <p14:creationId xmlns:p14="http://schemas.microsoft.com/office/powerpoint/2010/main" val="153293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2273-EA37-1BB6-631C-C2DE8BEF2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CF23C-A9A8-0542-E26E-D47F204CF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2F96A-AD73-36E8-4F89-96E562F2066F}"/>
              </a:ext>
            </a:extLst>
          </p:cNvPr>
          <p:cNvSpPr>
            <a:spLocks noGrp="1"/>
          </p:cNvSpPr>
          <p:nvPr>
            <p:ph type="body" idx="1"/>
          </p:nvPr>
        </p:nvSpPr>
        <p:spPr/>
        <p:txBody>
          <a:bodyPr/>
          <a:lstStyle/>
          <a:p>
            <a:pPr marL="171450" indent="-171450">
              <a:buFont typeface="Arial" panose="020B0604020202020204" pitchFamily="34" charset="0"/>
              <a:buChar char="•"/>
            </a:pPr>
            <a:r>
              <a:rPr lang="en-GB" dirty="0"/>
              <a:t>In this case, the developer asked about Homebrew </a:t>
            </a:r>
            <a:r>
              <a:rPr lang="en-GB" dirty="0" err="1"/>
              <a:t>behavior</a:t>
            </a:r>
            <a:r>
              <a:rPr lang="en-GB" dirty="0"/>
              <a:t> across architectures.</a:t>
            </a:r>
          </a:p>
          <a:p>
            <a:pPr marL="171450" indent="-171450">
              <a:buFont typeface="Arial" panose="020B0604020202020204" pitchFamily="34" charset="0"/>
              <a:buChar char="•"/>
            </a:pPr>
            <a:r>
              <a:rPr lang="en-GB" dirty="0"/>
              <a:t>ChatGPT explained how arm64 and x86_64 differ on Mac M1 systems.</a:t>
            </a:r>
          </a:p>
          <a:p>
            <a:pPr marL="171450" indent="-171450">
              <a:buFont typeface="Arial" panose="020B0604020202020204" pitchFamily="34" charset="0"/>
              <a:buChar char="•"/>
            </a:pPr>
            <a:r>
              <a:rPr lang="en-GB" dirty="0"/>
              <a:t>No patch was generated.</a:t>
            </a:r>
          </a:p>
          <a:p>
            <a:pPr marL="171450" indent="-171450">
              <a:buFont typeface="Arial" panose="020B0604020202020204" pitchFamily="34" charset="0"/>
              <a:buChar char="•"/>
            </a:pPr>
            <a:r>
              <a:rPr lang="en-GB" dirty="0"/>
              <a:t>The AI helped the developer understand environment configuration.</a:t>
            </a:r>
          </a:p>
          <a:p>
            <a:pPr marL="171450" indent="-171450">
              <a:buFont typeface="Arial" panose="020B0604020202020204" pitchFamily="34" charset="0"/>
              <a:buChar char="•"/>
            </a:pPr>
            <a:r>
              <a:rPr lang="en-GB" dirty="0"/>
              <a:t>Again — this is learning support, not patch contribution.</a:t>
            </a:r>
          </a:p>
          <a:p>
            <a:endParaRPr lang="en-US" dirty="0"/>
          </a:p>
        </p:txBody>
      </p:sp>
      <p:sp>
        <p:nvSpPr>
          <p:cNvPr id="4" name="Slide Number Placeholder 3">
            <a:extLst>
              <a:ext uri="{FF2B5EF4-FFF2-40B4-BE49-F238E27FC236}">
                <a16:creationId xmlns:a16="http://schemas.microsoft.com/office/drawing/2014/main" id="{D94D2120-4853-0982-A41E-9D748E9A7E17}"/>
              </a:ext>
            </a:extLst>
          </p:cNvPr>
          <p:cNvSpPr>
            <a:spLocks noGrp="1"/>
          </p:cNvSpPr>
          <p:nvPr>
            <p:ph type="sldNum" sz="quarter" idx="5"/>
          </p:nvPr>
        </p:nvSpPr>
        <p:spPr/>
        <p:txBody>
          <a:bodyPr/>
          <a:lstStyle/>
          <a:p>
            <a:fld id="{83E35761-B443-A74D-9BA5-3B6258AF7342}" type="slidenum">
              <a:rPr lang="en-US" smtClean="0"/>
              <a:t>19</a:t>
            </a:fld>
            <a:endParaRPr lang="en-US"/>
          </a:p>
        </p:txBody>
      </p:sp>
    </p:spTree>
    <p:extLst>
      <p:ext uri="{BB962C8B-B14F-4D97-AF65-F5344CB8AC3E}">
        <p14:creationId xmlns:p14="http://schemas.microsoft.com/office/powerpoint/2010/main" val="2392065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8E263-9CA8-3B20-4E1F-F9A1394CE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5990E-9EB6-B32E-3BAC-E2BF4E66A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896B3-FABC-BAA1-DDEC-C9C9B8DD76E6}"/>
              </a:ext>
            </a:extLst>
          </p:cNvPr>
          <p:cNvSpPr>
            <a:spLocks noGrp="1"/>
          </p:cNvSpPr>
          <p:nvPr>
            <p:ph type="body" idx="1"/>
          </p:nvPr>
        </p:nvSpPr>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In many CL cases, the AI-generated solution technically works — but it expands beyond the original issue or diverges from project expectations. Reviewers may comment that the solution is out of scope. The PR is closed not because the code is wrong — but because it doesn’t match the intended contribution. </a:t>
            </a:r>
            <a:r>
              <a:rPr lang="en-GB" b="1" dirty="0">
                <a:latin typeface="Arial" panose="020B0604020202020204" pitchFamily="34" charset="0"/>
                <a:cs typeface="Arial" panose="020B0604020202020204" pitchFamily="34" charset="0"/>
              </a:rPr>
              <a:t>Solving the problem is not enough. You must solve the right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other cases, the patch fails CI checks, lacks tests, breaks formatting rules, or conflicts with architectural guidelines. The issue isn’t correctness — it’s workflow discipline. The PR stalls and eventually gets closed. </a:t>
            </a:r>
            <a:r>
              <a:rPr lang="en-GB" b="1" dirty="0"/>
              <a:t>Code must satisfy process constraints — testing, CI, contribution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CL cases show that mergeability depends on context, scope, and process — not just technical validity.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b="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A5BD29A-A2A8-3571-5BF5-A1B691176489}"/>
              </a:ext>
            </a:extLst>
          </p:cNvPr>
          <p:cNvSpPr>
            <a:spLocks noGrp="1"/>
          </p:cNvSpPr>
          <p:nvPr>
            <p:ph type="sldNum" sz="quarter" idx="5"/>
          </p:nvPr>
        </p:nvSpPr>
        <p:spPr/>
        <p:txBody>
          <a:bodyPr/>
          <a:lstStyle/>
          <a:p>
            <a:fld id="{83E35761-B443-A74D-9BA5-3B6258AF7342}" type="slidenum">
              <a:rPr lang="en-US" smtClean="0"/>
              <a:t>20</a:t>
            </a:fld>
            <a:endParaRPr lang="en-US"/>
          </a:p>
        </p:txBody>
      </p:sp>
    </p:spTree>
    <p:extLst>
      <p:ext uri="{BB962C8B-B14F-4D97-AF65-F5344CB8AC3E}">
        <p14:creationId xmlns:p14="http://schemas.microsoft.com/office/powerpoint/2010/main" val="3140379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97B9E-992E-6ECE-C105-2F62D6242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89F62-D6C3-77C8-19EB-A20D7D0C7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F84E4-B794-D820-3ACF-5CD694995313}"/>
              </a:ext>
            </a:extLst>
          </p:cNvPr>
          <p:cNvSpPr>
            <a:spLocks noGrp="1"/>
          </p:cNvSpPr>
          <p:nvPr>
            <p:ph type="body" idx="1"/>
          </p:nvPr>
        </p:nvSpPr>
        <p:spPr/>
        <p:txBody>
          <a:bodyPr/>
          <a:lstStyle/>
          <a:p>
            <a:pPr marL="171450" indent="-171450">
              <a:buFont typeface="Arial" panose="020B0604020202020204" pitchFamily="34" charset="0"/>
              <a:buChar char="•"/>
            </a:pPr>
            <a:r>
              <a:rPr lang="en-GB" dirty="0"/>
              <a:t>This is the core change that triggered the review discussion. The PR changes this to compare IDs instead (</a:t>
            </a:r>
            <a:r>
              <a:rPr lang="en-GB" sz="1200" kern="1200" dirty="0" err="1">
                <a:solidFill>
                  <a:schemeClr val="tx1"/>
                </a:solidFill>
                <a:latin typeface="Courier New" panose="02070309020205020404" pitchFamily="49" charset="0"/>
                <a:ea typeface="+mn-ea"/>
                <a:cs typeface="Courier New" panose="02070309020205020404" pitchFamily="49" charset="0"/>
              </a:rPr>
              <a:t>resource.id</a:t>
            </a:r>
            <a:r>
              <a:rPr lang="en-GB" sz="1200" kern="1200" dirty="0">
                <a:solidFill>
                  <a:schemeClr val="tx1"/>
                </a:solidFill>
                <a:latin typeface="Courier New" panose="02070309020205020404" pitchFamily="49" charset="0"/>
                <a:ea typeface="+mn-ea"/>
                <a:cs typeface="Courier New" panose="02070309020205020404" pitchFamily="49" charset="0"/>
              </a:rPr>
              <a:t> in [</a:t>
            </a:r>
            <a:r>
              <a:rPr lang="en-GB" sz="1200" kern="1200" dirty="0" err="1">
                <a:solidFill>
                  <a:schemeClr val="tx1"/>
                </a:solidFill>
                <a:latin typeface="Courier New" panose="02070309020205020404" pitchFamily="49" charset="0"/>
                <a:ea typeface="+mn-ea"/>
                <a:cs typeface="Courier New" panose="02070309020205020404" pitchFamily="49" charset="0"/>
              </a:rPr>
              <a:t>r.id</a:t>
            </a:r>
            <a:r>
              <a:rPr lang="en-GB" sz="1200" kern="1200" dirty="0">
                <a:solidFill>
                  <a:schemeClr val="tx1"/>
                </a:solidFill>
                <a:latin typeface="Courier New" panose="02070309020205020404" pitchFamily="49" charset="0"/>
                <a:ea typeface="+mn-ea"/>
                <a:cs typeface="Courier New" panose="02070309020205020404" pitchFamily="49" charset="0"/>
              </a:rPr>
              <a:t> for r in resources]</a:t>
            </a:r>
            <a:r>
              <a:rPr lang="en-GB" dirty="0"/>
              <a:t>), which works around equality issues. This looks like a fix — but it shifts from object identity to string comparison.</a:t>
            </a:r>
          </a:p>
          <a:p>
            <a:pPr marL="171450" indent="-171450">
              <a:buFont typeface="Arial" panose="020B0604020202020204" pitchFamily="34" charset="0"/>
              <a:buChar char="•"/>
            </a:pPr>
            <a:r>
              <a:rPr lang="en-GB" dirty="0"/>
              <a:t>Now we see the reviewer, @</a:t>
            </a:r>
            <a:r>
              <a:rPr lang="en-GB" dirty="0" err="1"/>
              <a:t>sraaphorst</a:t>
            </a:r>
            <a:r>
              <a:rPr lang="en-GB" dirty="0"/>
              <a:t>, stepping in. He immediately says this needs to be “properly fixed instead of band-aid fixed.”</a:t>
            </a:r>
          </a:p>
          <a:p>
            <a:pPr marL="171450" indent="-171450">
              <a:buFont typeface="Arial" panose="020B0604020202020204" pitchFamily="34" charset="0"/>
              <a:buChar char="•"/>
            </a:pPr>
            <a:r>
              <a:rPr lang="en-GB" dirty="0"/>
              <a:t>At this point, the reviewer references ChatGPT. He asks whether the list </a:t>
            </a:r>
            <a:r>
              <a:rPr lang="en-GB" sz="1200" kern="1200" dirty="0">
                <a:solidFill>
                  <a:schemeClr val="tx1"/>
                </a:solidFill>
                <a:latin typeface="+mn-lt"/>
                <a:ea typeface="+mn-ea"/>
                <a:cs typeface="+mn-cs"/>
              </a:rPr>
              <a:t>[</a:t>
            </a:r>
            <a:r>
              <a:rPr lang="en-GB" sz="1200" kern="1200" dirty="0" err="1">
                <a:solidFill>
                  <a:schemeClr val="tx1"/>
                </a:solidFill>
                <a:latin typeface="+mn-lt"/>
                <a:ea typeface="+mn-ea"/>
                <a:cs typeface="+mn-cs"/>
              </a:rPr>
              <a:t>r.id</a:t>
            </a:r>
            <a:r>
              <a:rPr lang="en-GB" sz="1200" kern="1200" dirty="0">
                <a:solidFill>
                  <a:schemeClr val="tx1"/>
                </a:solidFill>
                <a:latin typeface="+mn-lt"/>
                <a:ea typeface="+mn-ea"/>
                <a:cs typeface="+mn-cs"/>
              </a:rPr>
              <a:t> for r in resources]</a:t>
            </a:r>
            <a:r>
              <a:rPr lang="en-GB" dirty="0"/>
              <a:t> is recreated on every check. ChatGPT confirms that it is inefficient and suggests precomputing a set. So AI is helping validate performance concerns — and even aligns with the reviewer’s thinking.</a:t>
            </a:r>
          </a:p>
          <a:p>
            <a:pPr marL="171450" indent="-171450">
              <a:buFont typeface="Arial" panose="020B0604020202020204" pitchFamily="34" charset="0"/>
              <a:buChar char="•"/>
            </a:pPr>
            <a:r>
              <a:rPr lang="en-GB" dirty="0"/>
              <a:t>Notice that the reviewer actually links the ChatGPT conversation directly in the PR. This shows AI being used transparently in the review process.</a:t>
            </a:r>
          </a:p>
          <a:p>
            <a:pPr marL="171450" indent="-171450">
              <a:buFont typeface="Arial" panose="020B0604020202020204" pitchFamily="34" charset="0"/>
              <a:buChar char="•"/>
            </a:pPr>
            <a:r>
              <a:rPr lang="en-GB" dirty="0"/>
              <a:t>The reviewer encounters uncertainty about unpickling and resource identity. They go to ChatGPT to understand why a pickled and unpickled </a:t>
            </a:r>
            <a:r>
              <a:rPr lang="en-GB" sz="1200" kern="1200" dirty="0">
                <a:solidFill>
                  <a:schemeClr val="tx1"/>
                </a:solidFill>
                <a:latin typeface="+mn-lt"/>
                <a:ea typeface="+mn-ea"/>
                <a:cs typeface="+mn-cs"/>
              </a:rPr>
              <a:t>Resource</a:t>
            </a:r>
            <a:r>
              <a:rPr lang="en-GB" dirty="0"/>
              <a:t> breaks flyweight identity. AI explains that unpickling creates a new instance and suggests routing reconstruction through </a:t>
            </a:r>
            <a:r>
              <a:rPr lang="en-GB" sz="1200" kern="1200" dirty="0" err="1">
                <a:solidFill>
                  <a:schemeClr val="tx1"/>
                </a:solidFill>
                <a:latin typeface="+mn-lt"/>
                <a:ea typeface="+mn-ea"/>
                <a:cs typeface="+mn-cs"/>
              </a:rPr>
              <a:t>ResourceManager</a:t>
            </a:r>
            <a:r>
              <a:rPr lang="en-GB" dirty="0"/>
              <a:t>.</a:t>
            </a:r>
          </a:p>
          <a:p>
            <a:pPr marL="171450" indent="-171450">
              <a:buFont typeface="Arial" panose="020B0604020202020204" pitchFamily="34" charset="0"/>
              <a:buChar char="•"/>
            </a:pPr>
            <a:r>
              <a:rPr lang="en-GB" dirty="0"/>
              <a:t>The reviewer shares the ChatGPT conversation in the PR, bringing the AI reasoning directly into the review. The discussion shifts from a local membership fix to preserving the flyweight invariant by customizing unpickling through </a:t>
            </a:r>
            <a:r>
              <a:rPr lang="en-GB" sz="1200" kern="1200" dirty="0" err="1">
                <a:solidFill>
                  <a:schemeClr val="tx1"/>
                </a:solidFill>
                <a:latin typeface="+mn-lt"/>
                <a:ea typeface="+mn-ea"/>
                <a:cs typeface="+mn-cs"/>
              </a:rPr>
              <a:t>ResourceManager</a:t>
            </a:r>
            <a:r>
              <a:rPr lang="en-GB" dirty="0"/>
              <a:t>. Shift from local fix → architectural consistency.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After this architectural discussion, the PR author closes the PR unmerged. This suggests that the proposed patch did not implement the deeper structural change discussed. The issue required a broader redesign rather than a localized fix.</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original issue was that membership checks were failing after pickling and unpickling Resource objects.</a:t>
            </a:r>
          </a:p>
          <a:p>
            <a:pPr marL="171450" indent="-171450">
              <a:buFont typeface="Arial" panose="020B0604020202020204" pitchFamily="34" charset="0"/>
              <a:buChar char="•"/>
            </a:pPr>
            <a:r>
              <a:rPr lang="en-GB" dirty="0"/>
              <a:t>The PR author fixed it by comparing IDs instead of objects.</a:t>
            </a:r>
          </a:p>
          <a:p>
            <a:pPr marL="171450" indent="-171450">
              <a:buFont typeface="Arial" panose="020B0604020202020204" pitchFamily="34" charset="0"/>
              <a:buChar char="•"/>
            </a:pPr>
            <a:r>
              <a:rPr lang="en-GB" dirty="0"/>
              <a:t>ChatGPT even suggested optimizing the ID check using a set.</a:t>
            </a:r>
          </a:p>
          <a:p>
            <a:pPr marL="171450" indent="-171450">
              <a:buFont typeface="Arial" panose="020B0604020202020204" pitchFamily="34" charset="0"/>
              <a:buChar char="•"/>
            </a:pPr>
            <a:r>
              <a:rPr lang="en-GB" dirty="0"/>
              <a:t>But the reviewer identified the real issue: the flyweight pattern was being violated during unpickling.</a:t>
            </a:r>
          </a:p>
          <a:p>
            <a:pPr marL="171450" indent="-171450">
              <a:buFont typeface="Arial" panose="020B0604020202020204" pitchFamily="34" charset="0"/>
              <a:buChar char="•"/>
            </a:pPr>
            <a:r>
              <a:rPr lang="en-GB" dirty="0"/>
              <a:t>Instead of patching comparisons, the system should guarantee canonical Resource identity through </a:t>
            </a:r>
            <a:r>
              <a:rPr lang="en-GB" dirty="0" err="1"/>
              <a:t>ResourceManager</a:t>
            </a:r>
            <a:r>
              <a:rPr lang="en-GB" dirty="0"/>
              <a:t>.</a:t>
            </a:r>
          </a:p>
          <a:p>
            <a:pPr marL="171450" indent="-171450">
              <a:buFont typeface="Arial" panose="020B0604020202020204" pitchFamily="34" charset="0"/>
              <a:buChar char="•"/>
            </a:pPr>
            <a:r>
              <a:rPr lang="en-GB" dirty="0"/>
              <a:t>Because the solution addressed the symptom rather than the architectural cause, the PR was closed unmerged.</a:t>
            </a:r>
          </a:p>
          <a:p>
            <a:pPr marL="171450" indent="-171450">
              <a:buFont typeface="Arial" panose="020B0604020202020204" pitchFamily="34" charset="0"/>
              <a:buChar char="•"/>
            </a:pPr>
            <a:r>
              <a:rPr lang="en-GB" dirty="0"/>
              <a:t>This is a perfect example of AI providing locally correct advice that doesn’t align with long-term architectural constraints.</a:t>
            </a:r>
          </a:p>
        </p:txBody>
      </p:sp>
      <p:sp>
        <p:nvSpPr>
          <p:cNvPr id="4" name="Slide Number Placeholder 3">
            <a:extLst>
              <a:ext uri="{FF2B5EF4-FFF2-40B4-BE49-F238E27FC236}">
                <a16:creationId xmlns:a16="http://schemas.microsoft.com/office/drawing/2014/main" id="{57CF2103-83C3-FAB8-C4FF-D09E2E993010}"/>
              </a:ext>
            </a:extLst>
          </p:cNvPr>
          <p:cNvSpPr>
            <a:spLocks noGrp="1"/>
          </p:cNvSpPr>
          <p:nvPr>
            <p:ph type="sldNum" sz="quarter" idx="5"/>
          </p:nvPr>
        </p:nvSpPr>
        <p:spPr/>
        <p:txBody>
          <a:bodyPr/>
          <a:lstStyle/>
          <a:p>
            <a:fld id="{83E35761-B443-A74D-9BA5-3B6258AF7342}" type="slidenum">
              <a:rPr lang="en-US" smtClean="0"/>
              <a:t>21</a:t>
            </a:fld>
            <a:endParaRPr lang="en-US"/>
          </a:p>
        </p:txBody>
      </p:sp>
    </p:spTree>
    <p:extLst>
      <p:ext uri="{BB962C8B-B14F-4D97-AF65-F5344CB8AC3E}">
        <p14:creationId xmlns:p14="http://schemas.microsoft.com/office/powerpoint/2010/main" val="399838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D0079-7FC6-20B2-44B9-03F6A3FDE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3580A-2B1B-FB18-08FD-9E6B5EF9B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FA256-E7CB-BB73-6C5F-BA94E8BEE7F6}"/>
              </a:ext>
            </a:extLst>
          </p:cNvPr>
          <p:cNvSpPr>
            <a:spLocks noGrp="1"/>
          </p:cNvSpPr>
          <p:nvPr>
            <p:ph type="body" idx="1"/>
          </p:nvPr>
        </p:nvSpPr>
        <p:spPr/>
        <p:txBody>
          <a:bodyPr/>
          <a:lstStyle/>
          <a:p>
            <a:pPr marL="171450" indent="-171450">
              <a:buFontTx/>
              <a:buChar char="-"/>
            </a:pPr>
            <a:r>
              <a:rPr lang="en-GB" dirty="0"/>
              <a:t>What you’re looking at here is a real pull request. A reviewer asked ChatGPT for a regex to match ULIDs. ChatGPT provided something that looked correct.</a:t>
            </a:r>
          </a:p>
          <a:p>
            <a:pPr marL="171450" indent="-171450">
              <a:buFontTx/>
              <a:buChar char="-"/>
            </a:pPr>
            <a:r>
              <a:rPr lang="en-GB" dirty="0"/>
              <a:t>Walk Through - What Actually Happened</a:t>
            </a:r>
          </a:p>
          <a:p>
            <a:pPr marL="628650" lvl="1" indent="-171450">
              <a:buFontTx/>
              <a:buChar char="-"/>
            </a:pPr>
            <a:r>
              <a:rPr lang="en-GB" dirty="0"/>
              <a:t>1) ChatGPT conversation and suggestion, 2) Maintainer checks official docs, 3) They refine the regex. 4) Code is updated. 5) Tests pass. 6) PR is approved and merged.</a:t>
            </a:r>
          </a:p>
          <a:p>
            <a:pPr marL="171450" indent="-171450">
              <a:buFontTx/>
              <a:buChar char="-"/>
            </a:pPr>
            <a:r>
              <a:rPr lang="en-GB" dirty="0"/>
              <a:t>Verification., Justification, Collaborative refinement, Traceability. That is professional AI use.</a:t>
            </a:r>
          </a:p>
          <a:p>
            <a:pPr marL="171450" indent="-171450">
              <a:buFontTx/>
              <a:buChar char="-"/>
            </a:pPr>
            <a:r>
              <a:rPr lang="en-GB" dirty="0"/>
              <a:t>In this course, GenAI use only counts if it leaves evidence. If I cannot see verification, justification, refinement, and traceability in your PR — then you are not using AI professionally.</a:t>
            </a:r>
          </a:p>
        </p:txBody>
      </p:sp>
      <p:sp>
        <p:nvSpPr>
          <p:cNvPr id="4" name="Slide Number Placeholder 3">
            <a:extLst>
              <a:ext uri="{FF2B5EF4-FFF2-40B4-BE49-F238E27FC236}">
                <a16:creationId xmlns:a16="http://schemas.microsoft.com/office/drawing/2014/main" id="{C5BBCCBC-28FE-4AD3-AE0F-1E66A5E3DC73}"/>
              </a:ext>
            </a:extLst>
          </p:cNvPr>
          <p:cNvSpPr>
            <a:spLocks noGrp="1"/>
          </p:cNvSpPr>
          <p:nvPr>
            <p:ph type="sldNum" sz="quarter" idx="5"/>
          </p:nvPr>
        </p:nvSpPr>
        <p:spPr/>
        <p:txBody>
          <a:bodyPr/>
          <a:lstStyle/>
          <a:p>
            <a:fld id="{E8DB9370-C436-6841-A601-5F0552D59EBC}" type="slidenum">
              <a:rPr lang="en-US" smtClean="0"/>
              <a:t>4</a:t>
            </a:fld>
            <a:endParaRPr lang="en-US"/>
          </a:p>
        </p:txBody>
      </p:sp>
    </p:spTree>
    <p:extLst>
      <p:ext uri="{BB962C8B-B14F-4D97-AF65-F5344CB8AC3E}">
        <p14:creationId xmlns:p14="http://schemas.microsoft.com/office/powerpoint/2010/main" val="3883821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DDB5-E1CA-C226-39FF-6D885594D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A5F65-BEF6-F69F-1D85-F13F04372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8017F-2F4B-0648-9B64-FA3B90A4F8B4}"/>
              </a:ext>
            </a:extLst>
          </p:cNvPr>
          <p:cNvSpPr>
            <a:spLocks noGrp="1"/>
          </p:cNvSpPr>
          <p:nvPr>
            <p:ph type="body" idx="1"/>
          </p:nvPr>
        </p:nvSpPr>
        <p:spPr/>
        <p:txBody>
          <a:bodyPr/>
          <a:lstStyle/>
          <a:p>
            <a:pPr marL="171450" indent="-171450">
              <a:buFont typeface="Arial" panose="020B0604020202020204" pitchFamily="34" charset="0"/>
              <a:buChar char="•"/>
            </a:pPr>
            <a:r>
              <a:rPr lang="en-GB" dirty="0"/>
              <a:t>PA - Here we see cases where AI-generated code is directly integrated — either verbatim or slightly adapted. In these cases, AI functions as a code contributor.</a:t>
            </a:r>
          </a:p>
          <a:p>
            <a:pPr marL="171450" indent="-171450">
              <a:buFont typeface="Arial" panose="020B0604020202020204" pitchFamily="34" charset="0"/>
              <a:buChar char="•"/>
            </a:pPr>
            <a:r>
              <a:rPr lang="en-GB" dirty="0"/>
              <a:t>PN - Here the AI suggestion influences the developer’s reasoning, but the final code is reworked. The idea is adopted, but the structure is not preserved.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NE  - In these cases, AI does not produce executable code. Instead, it provides clarification, explanation, or system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CL  - Here AI-informed review surfaces deeper architectural issues. The proposed patch addresses a symptom, but architectural consistency governs the outcome.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AI plays multiple roles in PR workflows—used by both authors and reviewers—and its integration is governed by engineering judgment rather than technical correctness alone.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AI enters pull request workflows as a collaborative reasoning partner — but integration is ultimately governed by architectural discipline. That is what shapes outcomes.</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0C4A4FAC-B5DE-8CF8-4B35-EB6F5101C204}"/>
              </a:ext>
            </a:extLst>
          </p:cNvPr>
          <p:cNvSpPr>
            <a:spLocks noGrp="1"/>
          </p:cNvSpPr>
          <p:nvPr>
            <p:ph type="sldNum" sz="quarter" idx="5"/>
          </p:nvPr>
        </p:nvSpPr>
        <p:spPr/>
        <p:txBody>
          <a:bodyPr/>
          <a:lstStyle/>
          <a:p>
            <a:fld id="{83E35761-B443-A74D-9BA5-3B6258AF7342}" type="slidenum">
              <a:rPr lang="en-US" smtClean="0"/>
              <a:t>22</a:t>
            </a:fld>
            <a:endParaRPr lang="en-US"/>
          </a:p>
        </p:txBody>
      </p:sp>
    </p:spTree>
    <p:extLst>
      <p:ext uri="{BB962C8B-B14F-4D97-AF65-F5344CB8AC3E}">
        <p14:creationId xmlns:p14="http://schemas.microsoft.com/office/powerpoint/2010/main" val="402114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0330E-DE9B-20A6-AB4D-1A9D3B12B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3DADA-B788-8E8E-307C-1C1B431D5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0C32E-DCE9-7401-8397-84119456FA72}"/>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2D31F1C6-ECE0-442C-2E7D-24533DB7A807}"/>
              </a:ext>
            </a:extLst>
          </p:cNvPr>
          <p:cNvSpPr>
            <a:spLocks noGrp="1"/>
          </p:cNvSpPr>
          <p:nvPr>
            <p:ph type="sldNum" sz="quarter" idx="5"/>
          </p:nvPr>
        </p:nvSpPr>
        <p:spPr/>
        <p:txBody>
          <a:bodyPr/>
          <a:lstStyle/>
          <a:p>
            <a:fld id="{83E35761-B443-A74D-9BA5-3B6258AF7342}" type="slidenum">
              <a:rPr lang="en-US" smtClean="0"/>
              <a:t>23</a:t>
            </a:fld>
            <a:endParaRPr lang="en-US"/>
          </a:p>
        </p:txBody>
      </p:sp>
    </p:spTree>
    <p:extLst>
      <p:ext uri="{BB962C8B-B14F-4D97-AF65-F5344CB8AC3E}">
        <p14:creationId xmlns:p14="http://schemas.microsoft.com/office/powerpoint/2010/main" val="311290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27DC0-0CAC-8138-A9DC-6EA099733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09C36-7C46-C244-5336-62743D5AC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C7A42-333D-9B81-AB5D-6CC6AE30C87C}"/>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A0D109E2-AB13-92EE-28D5-76BF6405A48A}"/>
              </a:ext>
            </a:extLst>
          </p:cNvPr>
          <p:cNvSpPr>
            <a:spLocks noGrp="1"/>
          </p:cNvSpPr>
          <p:nvPr>
            <p:ph type="sldNum" sz="quarter" idx="5"/>
          </p:nvPr>
        </p:nvSpPr>
        <p:spPr/>
        <p:txBody>
          <a:bodyPr/>
          <a:lstStyle/>
          <a:p>
            <a:fld id="{83E35761-B443-A74D-9BA5-3B6258AF7342}" type="slidenum">
              <a:rPr lang="en-US" smtClean="0"/>
              <a:t>24</a:t>
            </a:fld>
            <a:endParaRPr lang="en-US"/>
          </a:p>
        </p:txBody>
      </p:sp>
    </p:spTree>
    <p:extLst>
      <p:ext uri="{BB962C8B-B14F-4D97-AF65-F5344CB8AC3E}">
        <p14:creationId xmlns:p14="http://schemas.microsoft.com/office/powerpoint/2010/main" val="73553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5595D-B37B-B033-AE66-F2BECABBF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58DA8-9381-FABE-43A3-911D1C4D58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0118A-377A-DA3C-84D2-D12EB2CB590D}"/>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EFAA914F-5E18-C161-6723-586A987B4A12}"/>
              </a:ext>
            </a:extLst>
          </p:cNvPr>
          <p:cNvSpPr>
            <a:spLocks noGrp="1"/>
          </p:cNvSpPr>
          <p:nvPr>
            <p:ph type="sldNum" sz="quarter" idx="5"/>
          </p:nvPr>
        </p:nvSpPr>
        <p:spPr/>
        <p:txBody>
          <a:bodyPr/>
          <a:lstStyle/>
          <a:p>
            <a:fld id="{83E35761-B443-A74D-9BA5-3B6258AF7342}" type="slidenum">
              <a:rPr lang="en-US" smtClean="0"/>
              <a:t>25</a:t>
            </a:fld>
            <a:endParaRPr lang="en-US"/>
          </a:p>
        </p:txBody>
      </p:sp>
    </p:spTree>
    <p:extLst>
      <p:ext uri="{BB962C8B-B14F-4D97-AF65-F5344CB8AC3E}">
        <p14:creationId xmlns:p14="http://schemas.microsoft.com/office/powerpoint/2010/main" val="167092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1A348-9251-1177-2B12-3B77C2F5A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7BFB5-4853-D753-34AA-A8FE4DA61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80184-9330-AC79-6DAF-F4C033C58839}"/>
              </a:ext>
            </a:extLst>
          </p:cNvPr>
          <p:cNvSpPr>
            <a:spLocks noGrp="1"/>
          </p:cNvSpPr>
          <p:nvPr>
            <p:ph type="body" idx="1"/>
          </p:nvPr>
        </p:nvSpPr>
        <p:spPr/>
        <p:txBody>
          <a:bodyPr/>
          <a:lstStyle/>
          <a:p>
            <a:pPr marL="171450" indent="-171450">
              <a:buFontTx/>
              <a:buChar char="-"/>
            </a:pPr>
            <a:r>
              <a:rPr lang="en-GB" dirty="0"/>
              <a:t>This example shows what professional AI-assisted development looks like in practice. Let’s extract the principles behind why this patch was mergeable.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Verification - In this case, the maintainer did not assume the ChatGPT suggestion was correct. They checked the official Laravel documentation.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Justification - Notice the developer explains the reasoning and updates the code accordingly. They do not say: “ChatGPT told me this.” They say: “I checked Laravel directly. Change made.” – That’s shows ownership. AI assists. Humans decide.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Collaborative Refinement - This was not a one-shot merge. There was back-and-forth discussion. The maintainer questioned. The developer refined. The solution improved.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Traceability - The AI usage is visible. The reasoning is auditable. Future maintainers can reconstruct context. The refined change appears in commit history.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indent="-171450">
              <a:buFontTx/>
              <a:buChar char="-"/>
            </a:pPr>
            <a:endParaRPr lang="en-GB" dirty="0"/>
          </a:p>
        </p:txBody>
      </p:sp>
      <p:sp>
        <p:nvSpPr>
          <p:cNvPr id="4" name="Slide Number Placeholder 3">
            <a:extLst>
              <a:ext uri="{FF2B5EF4-FFF2-40B4-BE49-F238E27FC236}">
                <a16:creationId xmlns:a16="http://schemas.microsoft.com/office/drawing/2014/main" id="{42272124-44FC-D95C-5BF1-3F60F9E62C35}"/>
              </a:ext>
            </a:extLst>
          </p:cNvPr>
          <p:cNvSpPr>
            <a:spLocks noGrp="1"/>
          </p:cNvSpPr>
          <p:nvPr>
            <p:ph type="sldNum" sz="quarter" idx="5"/>
          </p:nvPr>
        </p:nvSpPr>
        <p:spPr/>
        <p:txBody>
          <a:bodyPr/>
          <a:lstStyle/>
          <a:p>
            <a:fld id="{E8DB9370-C436-6841-A601-5F0552D59EBC}" type="slidenum">
              <a:rPr lang="en-US" smtClean="0"/>
              <a:t>5</a:t>
            </a:fld>
            <a:endParaRPr lang="en-US"/>
          </a:p>
        </p:txBody>
      </p:sp>
    </p:spTree>
    <p:extLst>
      <p:ext uri="{BB962C8B-B14F-4D97-AF65-F5344CB8AC3E}">
        <p14:creationId xmlns:p14="http://schemas.microsoft.com/office/powerpoint/2010/main" val="315038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A2EA7-E169-9D44-2E4C-21F1C6BD6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7940F-211E-27D6-0C9E-A8F0C1330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71445-8703-FDA8-0F3D-739776BE0C4C}"/>
              </a:ext>
            </a:extLst>
          </p:cNvPr>
          <p:cNvSpPr>
            <a:spLocks noGrp="1"/>
          </p:cNvSpPr>
          <p:nvPr>
            <p:ph type="body" idx="1"/>
          </p:nvPr>
        </p:nvSpPr>
        <p:spPr/>
        <p:txBody>
          <a:bodyPr/>
          <a:lstStyle/>
          <a:p>
            <a:pPr marL="171450" indent="-171450">
              <a:buFontTx/>
              <a:buChar char="-"/>
            </a:pPr>
            <a:r>
              <a:rPr lang="en-GB" dirty="0"/>
              <a:t>What we just saw in the example is not unique.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It follows a pattern.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When AI is used in development, it enters a control loop.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It starts with a prompt.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That produces a suggestion — sometimes code, sometimes guidance.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That suggestion enters a pull request.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From there, the team evaluates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Reviewers question it. Tests validate it. CI enforces constraints.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And then one of two things happens:</a:t>
            </a:r>
          </a:p>
          <a:p>
            <a:pPr marL="628650" lvl="1" indent="-171450">
              <a:buFontTx/>
              <a:buChar char="-"/>
            </a:pPr>
            <a:r>
              <a:rPr lang="en-GB" dirty="0"/>
              <a:t>It is merged.</a:t>
            </a:r>
          </a:p>
          <a:p>
            <a:pPr marL="628650" lvl="1" indent="-171450">
              <a:buFontTx/>
              <a:buChar char="-"/>
            </a:pPr>
            <a:r>
              <a:rPr lang="en-GB" dirty="0"/>
              <a:t>Or it is closed.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indent="-171450">
              <a:buFontTx/>
              <a:buChar char="-"/>
            </a:pPr>
            <a:endParaRPr lang="en-GB" dirty="0"/>
          </a:p>
        </p:txBody>
      </p:sp>
      <p:sp>
        <p:nvSpPr>
          <p:cNvPr id="4" name="Slide Number Placeholder 3">
            <a:extLst>
              <a:ext uri="{FF2B5EF4-FFF2-40B4-BE49-F238E27FC236}">
                <a16:creationId xmlns:a16="http://schemas.microsoft.com/office/drawing/2014/main" id="{5DB15077-167D-3551-51A0-523AEA4672B1}"/>
              </a:ext>
            </a:extLst>
          </p:cNvPr>
          <p:cNvSpPr>
            <a:spLocks noGrp="1"/>
          </p:cNvSpPr>
          <p:nvPr>
            <p:ph type="sldNum" sz="quarter" idx="5"/>
          </p:nvPr>
        </p:nvSpPr>
        <p:spPr/>
        <p:txBody>
          <a:bodyPr/>
          <a:lstStyle/>
          <a:p>
            <a:fld id="{E8DB9370-C436-6841-A601-5F0552D59EBC}" type="slidenum">
              <a:rPr lang="en-US" smtClean="0"/>
              <a:t>6</a:t>
            </a:fld>
            <a:endParaRPr lang="en-US"/>
          </a:p>
        </p:txBody>
      </p:sp>
    </p:spTree>
    <p:extLst>
      <p:ext uri="{BB962C8B-B14F-4D97-AF65-F5344CB8AC3E}">
        <p14:creationId xmlns:p14="http://schemas.microsoft.com/office/powerpoint/2010/main" val="133645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98C78-971C-AA4F-4F87-4161B930E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29D60-C256-D570-CADF-F8BB7CC234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C0EA8-E1C6-CE83-733D-BBD866D469B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Importantly, these categories reflect In our empirical study of AI-assisted pull requests, we observed four distinct integration outcomes.</a:t>
            </a:r>
            <a:br>
              <a:rPr lang="en-GB" dirty="0"/>
            </a:br>
            <a:r>
              <a:rPr lang="en-GB" dirty="0"/>
              <a:t>These outcomes emerged after what we call a feedback-controlled PR evaluation process — meaning the AI suggestion goes through normal GitHub review, discussion, and refinement before a final decision is made.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integration </a:t>
            </a:r>
            <a:r>
              <a:rPr lang="en-GB" dirty="0" err="1"/>
              <a:t>behavior</a:t>
            </a:r>
            <a:r>
              <a:rPr lang="en-GB" dirty="0"/>
              <a:t> — not correctness in isolation.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first category is </a:t>
            </a:r>
            <a:r>
              <a:rPr lang="en-GB" b="1" dirty="0"/>
              <a:t>PA — Patch Adopted</a:t>
            </a:r>
            <a:r>
              <a:rPr lang="en-GB" dirty="0"/>
              <a:t>. This means the AI-generated code was integrated into the final merged version. This tells us something important: AI suggestions are rarely merged verbatim — human judgment dominates integration.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second category is </a:t>
            </a:r>
            <a:r>
              <a:rPr lang="en-GB" b="1" dirty="0"/>
              <a:t>PN — Patch Not Adopted</a:t>
            </a:r>
            <a:r>
              <a:rPr lang="en-GB" dirty="0"/>
              <a:t>. In these cases, the AI provided executable code, and the pull request continued through normal review. However, when we compared the AI suggestion to the final merged code, we found that the suggested patch did not structurally appear in the integrated version.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third category is </a:t>
            </a:r>
            <a:r>
              <a:rPr lang="en-GB" b="1" dirty="0"/>
              <a:t>NE — No Executable Patch</a:t>
            </a:r>
            <a:r>
              <a:rPr lang="en-GB" dirty="0"/>
              <a:t>. In these cases, the AI did not provide code but instead offered guidance, explanations, or design suggestions. These interactions still influenced development decisions, but no concrete patch could be structurally compared to the final code.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final category is </a:t>
            </a:r>
            <a:r>
              <a:rPr lang="en-GB" b="1" dirty="0"/>
              <a:t>CL — Closed</a:t>
            </a:r>
            <a:r>
              <a:rPr lang="en-GB" dirty="0"/>
              <a:t>. These pull requests were closed without merging, often due to process or contextual misalignment.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Now that we’ve defined these four outcome classes, the next important question is: How did we determine whether a patch was actually adopted or not?</a:t>
            </a:r>
          </a:p>
          <a:p>
            <a:pPr marL="171450" indent="-171450">
              <a:buFontTx/>
              <a:buChar char="-"/>
            </a:pPr>
            <a:endParaRPr lang="en-GB" dirty="0"/>
          </a:p>
        </p:txBody>
      </p:sp>
      <p:sp>
        <p:nvSpPr>
          <p:cNvPr id="4" name="Slide Number Placeholder 3">
            <a:extLst>
              <a:ext uri="{FF2B5EF4-FFF2-40B4-BE49-F238E27FC236}">
                <a16:creationId xmlns:a16="http://schemas.microsoft.com/office/drawing/2014/main" id="{9ADD0DD0-489A-0AF9-ABCB-F1D1F3929091}"/>
              </a:ext>
            </a:extLst>
          </p:cNvPr>
          <p:cNvSpPr>
            <a:spLocks noGrp="1"/>
          </p:cNvSpPr>
          <p:nvPr>
            <p:ph type="sldNum" sz="quarter" idx="5"/>
          </p:nvPr>
        </p:nvSpPr>
        <p:spPr/>
        <p:txBody>
          <a:bodyPr/>
          <a:lstStyle/>
          <a:p>
            <a:fld id="{E8DB9370-C436-6841-A601-5F0552D59EBC}" type="slidenum">
              <a:rPr lang="en-US" smtClean="0"/>
              <a:t>7</a:t>
            </a:fld>
            <a:endParaRPr lang="en-US"/>
          </a:p>
        </p:txBody>
      </p:sp>
    </p:spTree>
    <p:extLst>
      <p:ext uri="{BB962C8B-B14F-4D97-AF65-F5344CB8AC3E}">
        <p14:creationId xmlns:p14="http://schemas.microsoft.com/office/powerpoint/2010/main" val="87635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12882-6847-9009-BA4A-ADCCACD5E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0A004-CE21-281C-DD15-B08A7873A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DD838-A25B-B7F5-8573-0B15788D611C}"/>
              </a:ext>
            </a:extLst>
          </p:cNvPr>
          <p:cNvSpPr>
            <a:spLocks noGrp="1"/>
          </p:cNvSpPr>
          <p:nvPr>
            <p:ph type="body" idx="1"/>
          </p:nvPr>
        </p:nvSpPr>
        <p:spPr/>
        <p:txBody>
          <a:bodyPr/>
          <a:lstStyle/>
          <a:p>
            <a:r>
              <a:rPr lang="en-GB" dirty="0"/>
              <a:t>- First, we extract the AI-generated patch from the PR discussion.</a:t>
            </a:r>
          </a:p>
          <a:p>
            <a:r>
              <a:rPr lang="en-GB" dirty="0"/>
              <a:t>- Next, we compare it to the final merged code.</a:t>
            </a:r>
          </a:p>
          <a:p>
            <a:r>
              <a:rPr lang="en-GB" dirty="0"/>
              <a:t>- We use clone detection to identify structural similarity.</a:t>
            </a:r>
          </a:p>
          <a:p>
            <a:r>
              <a:rPr lang="en-GB" dirty="0"/>
              <a:t>- If the suggested patch — fully or partially — appears in the final code, we classify it as PA.</a:t>
            </a:r>
          </a:p>
          <a:p>
            <a:r>
              <a:rPr lang="en-GB" dirty="0"/>
              <a:t>- If no structural similarity exists, it becomes PN.</a:t>
            </a:r>
          </a:p>
          <a:p>
            <a:pPr marL="171450" indent="-171450">
              <a:buFontTx/>
              <a:buChar char="-"/>
            </a:pPr>
            <a:r>
              <a:rPr lang="en-GB" dirty="0"/>
              <a:t>If no executable patch was suggested, it is NE.</a:t>
            </a:r>
          </a:p>
          <a:p>
            <a:pPr marL="171450" indent="-171450">
              <a:buFontTx/>
              <a:buChar char="-"/>
            </a:pPr>
            <a:r>
              <a:rPr lang="en-GB" dirty="0"/>
              <a:t>If the PR was closed without being merged, then we classify it as CL </a:t>
            </a:r>
          </a:p>
        </p:txBody>
      </p:sp>
      <p:sp>
        <p:nvSpPr>
          <p:cNvPr id="4" name="Slide Number Placeholder 3">
            <a:extLst>
              <a:ext uri="{FF2B5EF4-FFF2-40B4-BE49-F238E27FC236}">
                <a16:creationId xmlns:a16="http://schemas.microsoft.com/office/drawing/2014/main" id="{308D462F-8491-2528-9718-C9E1B2BEFDFD}"/>
              </a:ext>
            </a:extLst>
          </p:cNvPr>
          <p:cNvSpPr>
            <a:spLocks noGrp="1"/>
          </p:cNvSpPr>
          <p:nvPr>
            <p:ph type="sldNum" sz="quarter" idx="5"/>
          </p:nvPr>
        </p:nvSpPr>
        <p:spPr/>
        <p:txBody>
          <a:bodyPr/>
          <a:lstStyle/>
          <a:p>
            <a:fld id="{E8DB9370-C436-6841-A601-5F0552D59EBC}" type="slidenum">
              <a:rPr lang="en-US" smtClean="0"/>
              <a:t>8</a:t>
            </a:fld>
            <a:endParaRPr lang="en-US"/>
          </a:p>
        </p:txBody>
      </p:sp>
    </p:spTree>
    <p:extLst>
      <p:ext uri="{BB962C8B-B14F-4D97-AF65-F5344CB8AC3E}">
        <p14:creationId xmlns:p14="http://schemas.microsoft.com/office/powerpoint/2010/main" val="148098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0BCA3-7390-3296-6533-F5AD88990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56291-8DCC-8D4E-4BDB-8CD09BCB5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50FF0-F9DA-2D07-7176-2C08CA1ADEF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This slide gives an empirical snapshot of real-world PRs where developers explicitly shared ChatGPT conversation links. We </a:t>
            </a:r>
            <a:r>
              <a:rPr lang="en-GB" dirty="0" err="1"/>
              <a:t>analyzed</a:t>
            </a:r>
            <a:r>
              <a:rPr lang="en-GB" dirty="0"/>
              <a:t> 338 PRs across 255 GitHub repositories, including both merged and closed PRs.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important takeaway here is that AI assistance does not produce a single predictable result.</a:t>
            </a:r>
            <a:br>
              <a:rPr lang="en-GB" dirty="0"/>
            </a:br>
            <a:r>
              <a:rPr lang="en-GB" dirty="0"/>
              <a:t>Some suggestions are adopted, some are not integrated, some interactions are guidance-only, and some PRs are closed due to contextual or process factors.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In other words, AI participation in PR workflows produces multiple distinct integration outcomes — and each one reflects a different type of developer interaction.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indent="-171450">
              <a:buFontTx/>
              <a:buChar char="-"/>
            </a:pPr>
            <a:endParaRPr lang="en-GB" dirty="0"/>
          </a:p>
        </p:txBody>
      </p:sp>
      <p:sp>
        <p:nvSpPr>
          <p:cNvPr id="4" name="Slide Number Placeholder 3">
            <a:extLst>
              <a:ext uri="{FF2B5EF4-FFF2-40B4-BE49-F238E27FC236}">
                <a16:creationId xmlns:a16="http://schemas.microsoft.com/office/drawing/2014/main" id="{60C4ECEB-4B69-6061-41E4-E155DCC78C2F}"/>
              </a:ext>
            </a:extLst>
          </p:cNvPr>
          <p:cNvSpPr>
            <a:spLocks noGrp="1"/>
          </p:cNvSpPr>
          <p:nvPr>
            <p:ph type="sldNum" sz="quarter" idx="5"/>
          </p:nvPr>
        </p:nvSpPr>
        <p:spPr/>
        <p:txBody>
          <a:bodyPr/>
          <a:lstStyle/>
          <a:p>
            <a:fld id="{E8DB9370-C436-6841-A601-5F0552D59EBC}" type="slidenum">
              <a:rPr lang="en-US" smtClean="0"/>
              <a:t>9</a:t>
            </a:fld>
            <a:endParaRPr lang="en-US"/>
          </a:p>
        </p:txBody>
      </p:sp>
    </p:spTree>
    <p:extLst>
      <p:ext uri="{BB962C8B-B14F-4D97-AF65-F5344CB8AC3E}">
        <p14:creationId xmlns:p14="http://schemas.microsoft.com/office/powerpoint/2010/main" val="198800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F3154-3C11-6FF4-C8B6-208894F4F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8A015-AC92-9D59-4F36-720AC7431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82587-5552-5067-9AEC-D83CE7F79194}"/>
              </a:ext>
            </a:extLst>
          </p:cNvPr>
          <p:cNvSpPr>
            <a:spLocks noGrp="1"/>
          </p:cNvSpPr>
          <p:nvPr>
            <p:ph type="body" idx="1"/>
          </p:nvPr>
        </p:nvSpPr>
        <p:spPr/>
        <p:txBody>
          <a:bodyPr/>
          <a:lstStyle/>
          <a:p>
            <a:pPr marL="171450" indent="-171450">
              <a:buFontTx/>
              <a:buChar char="-"/>
            </a:pPr>
            <a:r>
              <a:rPr lang="en-GB" dirty="0"/>
              <a:t>This analysis focuses only on PA cases — situations where the AI-generated patch is structurally present in the final merged code.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For each adopted patch, we compute the percentage of AI-generated lines preserved.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median preservation rate is about 25%.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This means that even when AI patches are adopted, they are rarely merged verbatim. They are typically adapted to fit architecture, style conventions, and project constraints.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Now let’s look more closely at what Patch Adopted actually looks like in practice.</a:t>
            </a:r>
          </a:p>
          <a:p>
            <a:pPr marL="171450" indent="-171450">
              <a:buFontTx/>
              <a:buChar char="-"/>
            </a:pPr>
            <a:endParaRPr lang="en-GB" dirty="0"/>
          </a:p>
        </p:txBody>
      </p:sp>
      <p:sp>
        <p:nvSpPr>
          <p:cNvPr id="4" name="Slide Number Placeholder 3">
            <a:extLst>
              <a:ext uri="{FF2B5EF4-FFF2-40B4-BE49-F238E27FC236}">
                <a16:creationId xmlns:a16="http://schemas.microsoft.com/office/drawing/2014/main" id="{355FAAF9-E5E7-0C72-8184-12BE405E6B01}"/>
              </a:ext>
            </a:extLst>
          </p:cNvPr>
          <p:cNvSpPr>
            <a:spLocks noGrp="1"/>
          </p:cNvSpPr>
          <p:nvPr>
            <p:ph type="sldNum" sz="quarter" idx="5"/>
          </p:nvPr>
        </p:nvSpPr>
        <p:spPr/>
        <p:txBody>
          <a:bodyPr/>
          <a:lstStyle/>
          <a:p>
            <a:fld id="{E8DB9370-C436-6841-A601-5F0552D59EBC}" type="slidenum">
              <a:rPr lang="en-US" smtClean="0"/>
              <a:t>10</a:t>
            </a:fld>
            <a:endParaRPr lang="en-US"/>
          </a:p>
        </p:txBody>
      </p:sp>
    </p:spTree>
    <p:extLst>
      <p:ext uri="{BB962C8B-B14F-4D97-AF65-F5344CB8AC3E}">
        <p14:creationId xmlns:p14="http://schemas.microsoft.com/office/powerpoint/2010/main" val="320810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a PA case involving refactoring to reduce duplication. The AI suggested restructuring the type definitions using a discriminated union pattern.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When we compare the AI suggestion to the final merged code, we see structural similarity — but not verbatim integration.</a:t>
            </a:r>
          </a:p>
          <a:p>
            <a:pPr marL="171450" indent="-171450">
              <a:buFont typeface="Arial" panose="020B0604020202020204" pitchFamily="34" charset="0"/>
              <a:buChar char="•"/>
            </a:pPr>
            <a:r>
              <a:rPr lang="en-GB" dirty="0"/>
              <a:t>Variable names were adjusted. The structure was cleaned. The final implementation aligns with project conventions.</a:t>
            </a:r>
            <a:endParaRPr lang="en-US" dirty="0"/>
          </a:p>
        </p:txBody>
      </p:sp>
      <p:sp>
        <p:nvSpPr>
          <p:cNvPr id="4" name="Slide Number Placeholder 3"/>
          <p:cNvSpPr>
            <a:spLocks noGrp="1"/>
          </p:cNvSpPr>
          <p:nvPr>
            <p:ph type="sldNum" sz="quarter" idx="5"/>
          </p:nvPr>
        </p:nvSpPr>
        <p:spPr/>
        <p:txBody>
          <a:bodyPr/>
          <a:lstStyle/>
          <a:p>
            <a:fld id="{E8DB9370-C436-6841-A601-5F0552D59EBC}" type="slidenum">
              <a:rPr lang="en-US" smtClean="0"/>
              <a:t>11</a:t>
            </a:fld>
            <a:endParaRPr lang="en-US"/>
          </a:p>
        </p:txBody>
      </p:sp>
    </p:spTree>
    <p:extLst>
      <p:ext uri="{BB962C8B-B14F-4D97-AF65-F5344CB8AC3E}">
        <p14:creationId xmlns:p14="http://schemas.microsoft.com/office/powerpoint/2010/main" val="141039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F179-F993-DA7D-CA85-15D7350A8F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1AC0A3F-70FF-7117-E861-89F01886D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3456D3F-6BC1-5A65-9F62-61F726D5C14E}"/>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5" name="Footer Placeholder 4">
            <a:extLst>
              <a:ext uri="{FF2B5EF4-FFF2-40B4-BE49-F238E27FC236}">
                <a16:creationId xmlns:a16="http://schemas.microsoft.com/office/drawing/2014/main" id="{166F7CA9-97A7-F218-8C1E-2F2E1DB2D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E3173-7726-B725-D207-EDB345FA8449}"/>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43281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9462-B971-A110-C9D6-B979079339D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40C1BA-ECA8-F8BE-1598-BE02439FD0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4AFE99-3873-B418-9B15-3A02DB5CF28E}"/>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5" name="Footer Placeholder 4">
            <a:extLst>
              <a:ext uri="{FF2B5EF4-FFF2-40B4-BE49-F238E27FC236}">
                <a16:creationId xmlns:a16="http://schemas.microsoft.com/office/drawing/2014/main" id="{DAD12AD4-C711-F056-F760-6885FAA17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0CE29-9F66-513A-1549-7D72112E0B0D}"/>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67486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686633-E28F-9C4A-D8FD-F35B070134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952DA8F-B70E-CF91-F1E0-3241119C4F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FA8983-E148-EE15-CE75-CEF96B2E563B}"/>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5" name="Footer Placeholder 4">
            <a:extLst>
              <a:ext uri="{FF2B5EF4-FFF2-40B4-BE49-F238E27FC236}">
                <a16:creationId xmlns:a16="http://schemas.microsoft.com/office/drawing/2014/main" id="{EB54AEA1-4B7E-BF8B-79C9-9FE56338B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04F3D-33AD-9571-49B9-2BB4AB75DA38}"/>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100295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AFBC-CAB3-670D-7808-698A021F13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D3E327-0D2C-FF93-E2EF-706BA8BED6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D6E40D-BB38-1051-B1BF-A3DB377F005F}"/>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5" name="Footer Placeholder 4">
            <a:extLst>
              <a:ext uri="{FF2B5EF4-FFF2-40B4-BE49-F238E27FC236}">
                <a16:creationId xmlns:a16="http://schemas.microsoft.com/office/drawing/2014/main" id="{52228C63-DD75-9D21-CEE3-53D376043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C3602-FC00-44C0-1C6C-3088B360EB8A}"/>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91935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9E3A-E2F0-B7B4-BA47-0F9C5C3CBED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72BE5DB-A698-0C7A-AF7B-CD3F8D9896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A649813-9ACF-ECC4-A6F0-72068629A5D4}"/>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5" name="Footer Placeholder 4">
            <a:extLst>
              <a:ext uri="{FF2B5EF4-FFF2-40B4-BE49-F238E27FC236}">
                <a16:creationId xmlns:a16="http://schemas.microsoft.com/office/drawing/2014/main" id="{F1056F99-8A99-AEE9-6620-44665DC8E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53E4A-54AF-D111-36C6-1AEC871864E4}"/>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348685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E880-09F3-B4E2-618E-1256F1940A5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C9C70F-3DC6-646F-5BC4-4F0A2C60CA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BFBE29B-AA78-DB52-278A-71E35F7F00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CE64630-B6CA-6081-EE74-0697EC1DC9CE}"/>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6" name="Footer Placeholder 5">
            <a:extLst>
              <a:ext uri="{FF2B5EF4-FFF2-40B4-BE49-F238E27FC236}">
                <a16:creationId xmlns:a16="http://schemas.microsoft.com/office/drawing/2014/main" id="{500DA147-0447-7B68-62BA-E591E393A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F049E-43F2-DB5F-C8FC-096B9D639911}"/>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145068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DC37-2BB2-9002-3942-CE8CFB82D91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57876B-AAD6-F41E-5C49-C48C7CC53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694F4F-C87F-C742-FF5A-CBFC0ECE63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799A61-7608-B503-D496-3D1D06392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FFCEA1-1540-13C2-A6AC-7A2CAD5B363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D1B2445-8B3F-1321-026A-6E28E793FDA2}"/>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8" name="Footer Placeholder 7">
            <a:extLst>
              <a:ext uri="{FF2B5EF4-FFF2-40B4-BE49-F238E27FC236}">
                <a16:creationId xmlns:a16="http://schemas.microsoft.com/office/drawing/2014/main" id="{D63B6DEE-CC53-7B24-9484-9CE61557D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B5C6B3-4B5F-29EE-B304-E965D11E3D25}"/>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263627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E397-4A0F-56B8-AFD7-7D51053E288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A8351BD-27E3-3838-D9C2-12E5650C9DB1}"/>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4" name="Footer Placeholder 3">
            <a:extLst>
              <a:ext uri="{FF2B5EF4-FFF2-40B4-BE49-F238E27FC236}">
                <a16:creationId xmlns:a16="http://schemas.microsoft.com/office/drawing/2014/main" id="{DE8E39ED-F699-F71D-8AD1-4B016D6B45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02D0CC-3448-FB86-69ED-40C3BA10DC2B}"/>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69810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C82C3-B07A-2BA4-B535-AF6AD3689FF8}"/>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3" name="Footer Placeholder 2">
            <a:extLst>
              <a:ext uri="{FF2B5EF4-FFF2-40B4-BE49-F238E27FC236}">
                <a16:creationId xmlns:a16="http://schemas.microsoft.com/office/drawing/2014/main" id="{977E2D43-53AB-753D-646A-1CA0673D28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CE2A07-4B9A-E2A6-2E19-27B278485D4C}"/>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160234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94E8-CB97-F44E-D350-172EB1F1BF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31D7B4B-09EE-D78B-CA04-71A1A1365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002F159-85E0-4C9E-C761-74D92451C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39EDA7-9DD5-7AEE-8746-AB92C6ACE50C}"/>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6" name="Footer Placeholder 5">
            <a:extLst>
              <a:ext uri="{FF2B5EF4-FFF2-40B4-BE49-F238E27FC236}">
                <a16:creationId xmlns:a16="http://schemas.microsoft.com/office/drawing/2014/main" id="{3F9CA7C2-CBC5-9F8D-965B-F953B9287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07661-E1A4-E62F-5F39-B765B6D2A28C}"/>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157821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94E0-90E2-11FA-752D-64774C9D91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DA116C2-A73E-69BE-11D3-83C7AB436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FE272-AD3A-1F69-3CBE-656D8CE51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ABD76A-85DA-EF84-6B45-B9C4A33B8CA2}"/>
              </a:ext>
            </a:extLst>
          </p:cNvPr>
          <p:cNvSpPr>
            <a:spLocks noGrp="1"/>
          </p:cNvSpPr>
          <p:nvPr>
            <p:ph type="dt" sz="half" idx="10"/>
          </p:nvPr>
        </p:nvSpPr>
        <p:spPr/>
        <p:txBody>
          <a:bodyPr/>
          <a:lstStyle/>
          <a:p>
            <a:fld id="{A691FD98-DFDE-9E40-94F8-4BB163640B05}" type="datetimeFigureOut">
              <a:rPr lang="en-US" smtClean="0"/>
              <a:t>2/21/26</a:t>
            </a:fld>
            <a:endParaRPr lang="en-US"/>
          </a:p>
        </p:txBody>
      </p:sp>
      <p:sp>
        <p:nvSpPr>
          <p:cNvPr id="6" name="Footer Placeholder 5">
            <a:extLst>
              <a:ext uri="{FF2B5EF4-FFF2-40B4-BE49-F238E27FC236}">
                <a16:creationId xmlns:a16="http://schemas.microsoft.com/office/drawing/2014/main" id="{1072CE27-628B-95A9-93C1-8710D57815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F54B5-A26A-88ED-769E-F44B5185BDA0}"/>
              </a:ext>
            </a:extLst>
          </p:cNvPr>
          <p:cNvSpPr>
            <a:spLocks noGrp="1"/>
          </p:cNvSpPr>
          <p:nvPr>
            <p:ph type="sldNum" sz="quarter" idx="12"/>
          </p:nvPr>
        </p:nvSpPr>
        <p:spPr/>
        <p:txBody>
          <a:bodyPr/>
          <a:lstStyle/>
          <a:p>
            <a:fld id="{D909172D-0E81-884F-A264-349FC0F0DA14}" type="slidenum">
              <a:rPr lang="en-US" smtClean="0"/>
              <a:t>‹#›</a:t>
            </a:fld>
            <a:endParaRPr lang="en-US"/>
          </a:p>
        </p:txBody>
      </p:sp>
    </p:spTree>
    <p:extLst>
      <p:ext uri="{BB962C8B-B14F-4D97-AF65-F5344CB8AC3E}">
        <p14:creationId xmlns:p14="http://schemas.microsoft.com/office/powerpoint/2010/main" val="27472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A6DE8-6D04-A137-4E40-F637B238E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BF7BA1-1F2E-5BA2-6C39-94D5611DA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8FA1E-30E9-1BA7-97A8-2F9614FFD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91FD98-DFDE-9E40-94F8-4BB163640B05}" type="datetimeFigureOut">
              <a:rPr lang="en-US" smtClean="0"/>
              <a:t>2/21/26</a:t>
            </a:fld>
            <a:endParaRPr lang="en-US"/>
          </a:p>
        </p:txBody>
      </p:sp>
      <p:sp>
        <p:nvSpPr>
          <p:cNvPr id="5" name="Footer Placeholder 4">
            <a:extLst>
              <a:ext uri="{FF2B5EF4-FFF2-40B4-BE49-F238E27FC236}">
                <a16:creationId xmlns:a16="http://schemas.microsoft.com/office/drawing/2014/main" id="{7592798B-692B-E6B8-5B7D-A1C0F46D4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AA919B-CC1F-C055-11A2-86E2467F3A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09172D-0E81-884F-A264-349FC0F0DA14}" type="slidenum">
              <a:rPr lang="en-US" smtClean="0"/>
              <a:t>‹#›</a:t>
            </a:fld>
            <a:endParaRPr lang="en-US"/>
          </a:p>
        </p:txBody>
      </p:sp>
    </p:spTree>
    <p:extLst>
      <p:ext uri="{BB962C8B-B14F-4D97-AF65-F5344CB8AC3E}">
        <p14:creationId xmlns:p14="http://schemas.microsoft.com/office/powerpoint/2010/main" val="63869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github.com/darklang/dark/pull/5063" TargetMode="External"/><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31.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hyperlink" Target="https://github.com/codecrafters-io/frontend/pull/106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png"/><Relationship Id="rId5" Type="http://schemas.openxmlformats.org/officeDocument/2006/relationships/image" Target="../media/image3.pn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image" Target="../media/image5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0F49-A80D-D2BD-14DA-62E4A831DE38}"/>
              </a:ext>
            </a:extLst>
          </p:cNvPr>
          <p:cNvSpPr>
            <a:spLocks noGrp="1"/>
          </p:cNvSpPr>
          <p:nvPr>
            <p:ph type="ctrTitle"/>
          </p:nvPr>
        </p:nvSpPr>
        <p:spPr/>
        <p:txBody>
          <a:bodyPr>
            <a:normAutofit/>
          </a:bodyPr>
          <a:lstStyle/>
          <a:p>
            <a:r>
              <a:rPr lang="en-GB" sz="4400" dirty="0"/>
              <a:t>LLMs in Pull Request Workflows: Outcomes, Integration, and Professional Discipline</a:t>
            </a:r>
            <a:endParaRPr lang="en-US" sz="4400" dirty="0"/>
          </a:p>
        </p:txBody>
      </p:sp>
      <p:sp>
        <p:nvSpPr>
          <p:cNvPr id="3" name="Subtitle 2">
            <a:extLst>
              <a:ext uri="{FF2B5EF4-FFF2-40B4-BE49-F238E27FC236}">
                <a16:creationId xmlns:a16="http://schemas.microsoft.com/office/drawing/2014/main" id="{839A9622-70EB-7B29-E64E-C6BF11EB1A68}"/>
              </a:ext>
            </a:extLst>
          </p:cNvPr>
          <p:cNvSpPr>
            <a:spLocks noGrp="1"/>
          </p:cNvSpPr>
          <p:nvPr>
            <p:ph type="subTitle" idx="1"/>
          </p:nvPr>
        </p:nvSpPr>
        <p:spPr>
          <a:xfrm>
            <a:off x="1524000" y="4079875"/>
            <a:ext cx="9144000" cy="1655762"/>
          </a:xfrm>
        </p:spPr>
        <p:txBody>
          <a:bodyPr/>
          <a:lstStyle/>
          <a:p>
            <a:pPr algn="l"/>
            <a:r>
              <a:rPr lang="en-BE" dirty="0"/>
              <a:t>Prepared by: John Businge</a:t>
            </a:r>
          </a:p>
          <a:p>
            <a:pPr algn="l"/>
            <a:r>
              <a:rPr lang="en-BE" dirty="0"/>
              <a:t>john.businge@unlv.edu</a:t>
            </a:r>
          </a:p>
        </p:txBody>
      </p:sp>
    </p:spTree>
    <p:extLst>
      <p:ext uri="{BB962C8B-B14F-4D97-AF65-F5344CB8AC3E}">
        <p14:creationId xmlns:p14="http://schemas.microsoft.com/office/powerpoint/2010/main" val="301747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164E1-BDF8-D139-8FEF-A3F7949D8243}"/>
            </a:ext>
          </a:extLst>
        </p:cNvPr>
        <p:cNvGrpSpPr/>
        <p:nvPr/>
      </p:nvGrpSpPr>
      <p:grpSpPr>
        <a:xfrm>
          <a:off x="0" y="0"/>
          <a:ext cx="0" cy="0"/>
          <a:chOff x="0" y="0"/>
          <a:chExt cx="0" cy="0"/>
        </a:xfrm>
      </p:grpSpPr>
      <p:sp>
        <p:nvSpPr>
          <p:cNvPr id="58" name="Title 1">
            <a:extLst>
              <a:ext uri="{FF2B5EF4-FFF2-40B4-BE49-F238E27FC236}">
                <a16:creationId xmlns:a16="http://schemas.microsoft.com/office/drawing/2014/main" id="{628A35E4-D725-58BE-4228-6AB0BD228576}"/>
              </a:ext>
            </a:extLst>
          </p:cNvPr>
          <p:cNvSpPr>
            <a:spLocks noGrp="1"/>
          </p:cNvSpPr>
          <p:nvPr>
            <p:ph type="title"/>
          </p:nvPr>
        </p:nvSpPr>
        <p:spPr>
          <a:xfrm>
            <a:off x="838200" y="18255"/>
            <a:ext cx="10515600" cy="1325563"/>
          </a:xfrm>
        </p:spPr>
        <p:txBody>
          <a:bodyPr>
            <a:normAutofit/>
          </a:bodyPr>
          <a:lstStyle/>
          <a:p>
            <a:r>
              <a:rPr lang="en-GB" sz="3200" b="1" dirty="0">
                <a:latin typeface="Arial" panose="020B0604020202020204" pitchFamily="34" charset="0"/>
                <a:cs typeface="Arial" panose="020B0604020202020204" pitchFamily="34" charset="0"/>
              </a:rPr>
              <a:t>How Much of an Adopted AI Patch Is Preserved?</a:t>
            </a:r>
            <a:endParaRPr lang="en-GB" sz="3200" dirty="0">
              <a:latin typeface="Arial" panose="020B0604020202020204" pitchFamily="34" charset="0"/>
              <a:cs typeface="Arial" panose="020B0604020202020204" pitchFamily="34" charset="0"/>
            </a:endParaRPr>
          </a:p>
        </p:txBody>
      </p:sp>
      <p:sp>
        <p:nvSpPr>
          <p:cNvPr id="2" name="AutoShape 2" descr="Output image">
            <a:extLst>
              <a:ext uri="{FF2B5EF4-FFF2-40B4-BE49-F238E27FC236}">
                <a16:creationId xmlns:a16="http://schemas.microsoft.com/office/drawing/2014/main" id="{86C46D95-0FEB-CC41-6E5B-83DB6E48DA67}"/>
              </a:ext>
            </a:extLst>
          </p:cNvPr>
          <p:cNvSpPr>
            <a:spLocks noChangeAspect="1" noChangeArrowheads="1"/>
          </p:cNvSpPr>
          <p:nvPr/>
        </p:nvSpPr>
        <p:spPr bwMode="auto">
          <a:xfrm>
            <a:off x="480527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3A72BC87-CB52-C12A-3021-AB3B1A815C6E}"/>
              </a:ext>
            </a:extLst>
          </p:cNvPr>
          <p:cNvSpPr txBox="1"/>
          <p:nvPr/>
        </p:nvSpPr>
        <p:spPr>
          <a:xfrm>
            <a:off x="241894" y="1343818"/>
            <a:ext cx="6565491" cy="2677656"/>
          </a:xfrm>
          <a:prstGeom prst="rect">
            <a:avLst/>
          </a:prstGeom>
          <a:noFill/>
        </p:spPr>
        <p:txBody>
          <a:bodyPr wrap="square">
            <a:spAutoFit/>
          </a:bodyPr>
          <a:lstStyle/>
          <a:p>
            <a:r>
              <a:rPr lang="en-GB" sz="2800" b="1" dirty="0"/>
              <a:t>PA Cases only (n=116)</a:t>
            </a:r>
            <a:endParaRPr lang="en-GB" sz="2800" dirty="0"/>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 of AI-generated lines preserved in the final merged code</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PN cases excluded (no structural preservation)</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Median </a:t>
            </a:r>
            <a:r>
              <a:rPr lang="en-GB" sz="2800" dirty="0"/>
              <a:t>preservation ≈ </a:t>
            </a:r>
            <a:r>
              <a:rPr lang="en-GB" sz="2800" b="1" dirty="0"/>
              <a:t>25%</a:t>
            </a:r>
            <a:endParaRPr lang="en-GB" sz="2800" dirty="0"/>
          </a:p>
        </p:txBody>
      </p:sp>
      <p:sp>
        <p:nvSpPr>
          <p:cNvPr id="3" name="AutoShape 2" descr="Uploaded image">
            <a:extLst>
              <a:ext uri="{FF2B5EF4-FFF2-40B4-BE49-F238E27FC236}">
                <a16:creationId xmlns:a16="http://schemas.microsoft.com/office/drawing/2014/main" id="{04DB776E-7778-6C39-3F04-8221F4533DAF}"/>
              </a:ext>
            </a:extLst>
          </p:cNvPr>
          <p:cNvSpPr>
            <a:spLocks noChangeAspect="1" noChangeArrowheads="1"/>
          </p:cNvSpPr>
          <p:nvPr/>
        </p:nvSpPr>
        <p:spPr bwMode="auto">
          <a:xfrm>
            <a:off x="495767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a:extLst>
              <a:ext uri="{FF2B5EF4-FFF2-40B4-BE49-F238E27FC236}">
                <a16:creationId xmlns:a16="http://schemas.microsoft.com/office/drawing/2014/main" id="{C7990408-0864-B2D7-A44F-DE1DD9DBF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95" y="4214719"/>
            <a:ext cx="8912149" cy="1739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5A8C454-445E-51C2-E281-28ED6F7AF3E9}"/>
              </a:ext>
            </a:extLst>
          </p:cNvPr>
          <p:cNvSpPr txBox="1"/>
          <p:nvPr/>
        </p:nvSpPr>
        <p:spPr>
          <a:xfrm>
            <a:off x="723551" y="5954256"/>
            <a:ext cx="8773038" cy="400110"/>
          </a:xfrm>
          <a:prstGeom prst="rect">
            <a:avLst/>
          </a:prstGeom>
          <a:noFill/>
        </p:spPr>
        <p:txBody>
          <a:bodyPr wrap="square">
            <a:spAutoFit/>
          </a:bodyPr>
          <a:lstStyle/>
          <a:p>
            <a:r>
              <a:rPr lang="en-GB" sz="2000" dirty="0"/>
              <a:t>Percentage of AI-generated lines preserved in PA (Patch Adopted) pull requests</a:t>
            </a:r>
            <a:endParaRPr lang="en-GB"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8DCF11B-3A71-8BB9-9E19-F9C29A62537F}"/>
              </a:ext>
            </a:extLst>
          </p:cNvPr>
          <p:cNvSpPr txBox="1"/>
          <p:nvPr/>
        </p:nvSpPr>
        <p:spPr>
          <a:xfrm>
            <a:off x="7066916" y="2144621"/>
            <a:ext cx="4859346" cy="1200329"/>
          </a:xfrm>
          <a:prstGeom prst="rect">
            <a:avLst/>
          </a:prstGeom>
          <a:noFill/>
          <a:ln w="28575">
            <a:solidFill>
              <a:srgbClr val="0432FF"/>
            </a:solidFill>
          </a:ln>
        </p:spPr>
        <p:txBody>
          <a:bodyPr wrap="square">
            <a:spAutoFit/>
          </a:bodyPr>
          <a:lstStyle/>
          <a:p>
            <a:pPr>
              <a:buNone/>
            </a:pPr>
            <a:r>
              <a:rPr lang="en-GB" sz="2400" dirty="0"/>
              <a:t>Adoption ≠ Verbatim Integration</a:t>
            </a:r>
            <a:br>
              <a:rPr lang="en-GB" sz="2400" dirty="0"/>
            </a:br>
            <a:r>
              <a:rPr lang="en-GB" sz="2400" dirty="0"/>
              <a:t>Most AI patches are substantially revised before merge.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4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44E48F-9DEB-BC58-4F67-E272DD7FD280}"/>
              </a:ext>
            </a:extLst>
          </p:cNvPr>
          <p:cNvPicPr>
            <a:picLocks noChangeAspect="1"/>
          </p:cNvPicPr>
          <p:nvPr/>
        </p:nvPicPr>
        <p:blipFill>
          <a:blip r:embed="rId3"/>
          <a:stretch>
            <a:fillRect/>
          </a:stretch>
        </p:blipFill>
        <p:spPr>
          <a:xfrm>
            <a:off x="1099586" y="522581"/>
            <a:ext cx="8056719" cy="880694"/>
          </a:xfrm>
          <a:prstGeom prst="rect">
            <a:avLst/>
          </a:prstGeom>
        </p:spPr>
      </p:pic>
      <p:pic>
        <p:nvPicPr>
          <p:cNvPr id="2" name="Picture 2" descr="ShareChatGPTConversations">
            <a:extLst>
              <a:ext uri="{FF2B5EF4-FFF2-40B4-BE49-F238E27FC236}">
                <a16:creationId xmlns:a16="http://schemas.microsoft.com/office/drawing/2014/main" id="{E10D5A26-877E-C87A-6016-9F2370BED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586" y="1554436"/>
            <a:ext cx="10138601" cy="41663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hareChatGPTConversations">
            <a:extLst>
              <a:ext uri="{FF2B5EF4-FFF2-40B4-BE49-F238E27FC236}">
                <a16:creationId xmlns:a16="http://schemas.microsoft.com/office/drawing/2014/main" id="{4B755522-E6AB-CD3B-DDBE-029A4379E5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813" y="3572012"/>
            <a:ext cx="3896483" cy="305495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5DE329A-A18B-9E6F-29EA-B9DD434002CE}"/>
              </a:ext>
            </a:extLst>
          </p:cNvPr>
          <p:cNvGrpSpPr/>
          <p:nvPr/>
        </p:nvGrpSpPr>
        <p:grpSpPr>
          <a:xfrm>
            <a:off x="4727369" y="2292622"/>
            <a:ext cx="4545838" cy="2845234"/>
            <a:chOff x="4727369" y="1934817"/>
            <a:chExt cx="4545838" cy="2845234"/>
          </a:xfrm>
        </p:grpSpPr>
        <p:sp>
          <p:nvSpPr>
            <p:cNvPr id="7" name="Rounded Rectangle 6">
              <a:extLst>
                <a:ext uri="{FF2B5EF4-FFF2-40B4-BE49-F238E27FC236}">
                  <a16:creationId xmlns:a16="http://schemas.microsoft.com/office/drawing/2014/main" id="{3049501B-5A04-2013-DCF3-8AD7D5BEFF15}"/>
                </a:ext>
              </a:extLst>
            </p:cNvPr>
            <p:cNvSpPr/>
            <p:nvPr/>
          </p:nvSpPr>
          <p:spPr>
            <a:xfrm>
              <a:off x="6215270" y="1934817"/>
              <a:ext cx="3057937" cy="2845234"/>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a:extLst>
                <a:ext uri="{FF2B5EF4-FFF2-40B4-BE49-F238E27FC236}">
                  <a16:creationId xmlns:a16="http://schemas.microsoft.com/office/drawing/2014/main" id="{A92BCE7C-8FC1-4424-2CA2-A321863A6BC3}"/>
                </a:ext>
              </a:extLst>
            </p:cNvPr>
            <p:cNvSpPr/>
            <p:nvPr/>
          </p:nvSpPr>
          <p:spPr>
            <a:xfrm>
              <a:off x="4727369" y="3891241"/>
              <a:ext cx="1249361" cy="382955"/>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ounded Rectangle 9">
            <a:extLst>
              <a:ext uri="{FF2B5EF4-FFF2-40B4-BE49-F238E27FC236}">
                <a16:creationId xmlns:a16="http://schemas.microsoft.com/office/drawing/2014/main" id="{4F13B296-233F-673D-EBBC-93647DF3419B}"/>
              </a:ext>
            </a:extLst>
          </p:cNvPr>
          <p:cNvSpPr/>
          <p:nvPr/>
        </p:nvSpPr>
        <p:spPr>
          <a:xfrm>
            <a:off x="2160104" y="821636"/>
            <a:ext cx="861392" cy="30480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EACA729-C5A9-D8EF-C5B0-9FDE4CA436BC}"/>
              </a:ext>
            </a:extLst>
          </p:cNvPr>
          <p:cNvGrpSpPr/>
          <p:nvPr/>
        </p:nvGrpSpPr>
        <p:grpSpPr>
          <a:xfrm>
            <a:off x="1901952" y="1377099"/>
            <a:ext cx="4992624" cy="2966301"/>
            <a:chOff x="1901952" y="1377099"/>
            <a:chExt cx="4992624" cy="2966301"/>
          </a:xfrm>
        </p:grpSpPr>
        <p:cxnSp>
          <p:nvCxnSpPr>
            <p:cNvPr id="20" name="Straight Arrow Connector 19">
              <a:extLst>
                <a:ext uri="{FF2B5EF4-FFF2-40B4-BE49-F238E27FC236}">
                  <a16:creationId xmlns:a16="http://schemas.microsoft.com/office/drawing/2014/main" id="{A391772F-971C-B630-02F2-78E7C76F07A8}"/>
                </a:ext>
              </a:extLst>
            </p:cNvPr>
            <p:cNvCxnSpPr/>
            <p:nvPr/>
          </p:nvCxnSpPr>
          <p:spPr>
            <a:xfrm flipH="1">
              <a:off x="1901952" y="1709928"/>
              <a:ext cx="3941064" cy="26334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6CB86E-668F-D423-1D90-F7C56CEA0E5F}"/>
                </a:ext>
              </a:extLst>
            </p:cNvPr>
            <p:cNvCxnSpPr/>
            <p:nvPr/>
          </p:nvCxnSpPr>
          <p:spPr>
            <a:xfrm>
              <a:off x="5833872" y="1728216"/>
              <a:ext cx="1060704" cy="6583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4B43BAD-E9A2-4062-B947-700C1F1A5616}"/>
                </a:ext>
              </a:extLst>
            </p:cNvPr>
            <p:cNvSpPr txBox="1"/>
            <p:nvPr/>
          </p:nvSpPr>
          <p:spPr>
            <a:xfrm>
              <a:off x="4945473" y="1377099"/>
              <a:ext cx="1795086" cy="307777"/>
            </a:xfrm>
            <a:prstGeom prst="rect">
              <a:avLst/>
            </a:prstGeom>
            <a:noFill/>
            <a:ln w="28575">
              <a:solidFill>
                <a:srgbClr val="C00000"/>
              </a:solidFill>
            </a:ln>
          </p:spPr>
          <p:txBody>
            <a:bodyPr wrap="square" rtlCol="0">
              <a:spAutoFit/>
            </a:bodyPr>
            <a:lstStyle/>
            <a:p>
              <a:r>
                <a:rPr lang="en-US" sz="1400" dirty="0"/>
                <a:t>PrefixMap != Prefixes</a:t>
              </a:r>
            </a:p>
          </p:txBody>
        </p:sp>
      </p:grpSp>
      <p:sp>
        <p:nvSpPr>
          <p:cNvPr id="11" name="TextBox 10">
            <a:extLst>
              <a:ext uri="{FF2B5EF4-FFF2-40B4-BE49-F238E27FC236}">
                <a16:creationId xmlns:a16="http://schemas.microsoft.com/office/drawing/2014/main" id="{FBEF84E7-2D86-1AB1-8365-C783C68B3016}"/>
              </a:ext>
            </a:extLst>
          </p:cNvPr>
          <p:cNvSpPr txBox="1"/>
          <p:nvPr/>
        </p:nvSpPr>
        <p:spPr>
          <a:xfrm>
            <a:off x="4945473" y="5851919"/>
            <a:ext cx="6441665" cy="707886"/>
          </a:xfrm>
          <a:prstGeom prst="rect">
            <a:avLst/>
          </a:prstGeom>
          <a:noFill/>
          <a:ln w="28575">
            <a:solidFill>
              <a:srgbClr val="0432FF"/>
            </a:solidFill>
          </a:ln>
        </p:spPr>
        <p:txBody>
          <a:bodyPr wrap="square">
            <a:spAutoFit/>
          </a:bodyPr>
          <a:lstStyle/>
          <a:p>
            <a:r>
              <a:rPr lang="en-GB" sz="2000" dirty="0">
                <a:latin typeface="Arial" panose="020B0604020202020204" pitchFamily="34" charset="0"/>
                <a:cs typeface="Arial" panose="020B0604020202020204" pitchFamily="34" charset="0"/>
              </a:rPr>
              <a:t>AI suggestion was integrated, but variable names and structure were adjusted to fit project conventions.</a:t>
            </a:r>
            <a:endParaRPr lang="en-US"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251B95E-367F-3574-1DCB-9C4B50B45527}"/>
              </a:ext>
            </a:extLst>
          </p:cNvPr>
          <p:cNvSpPr txBox="1"/>
          <p:nvPr/>
        </p:nvSpPr>
        <p:spPr>
          <a:xfrm>
            <a:off x="3021496" y="147142"/>
            <a:ext cx="6096000" cy="523220"/>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PA Example: Code Refactoring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98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2E5F27-CD1D-D0BC-9B2C-E46FB3189F03}"/>
              </a:ext>
            </a:extLst>
          </p:cNvPr>
          <p:cNvSpPr>
            <a:spLocks noGrp="1"/>
          </p:cNvSpPr>
          <p:nvPr>
            <p:ph type="title"/>
          </p:nvPr>
        </p:nvSpPr>
        <p:spPr>
          <a:xfrm>
            <a:off x="639418" y="140171"/>
            <a:ext cx="8075374" cy="967409"/>
          </a:xfrm>
        </p:spPr>
        <p:txBody>
          <a:bodyPr>
            <a:normAutofit fontScale="90000"/>
          </a:bodyPr>
          <a:lstStyle/>
          <a:p>
            <a:r>
              <a:rPr lang="en-GB" sz="3600" dirty="0"/>
              <a:t>PA Example: Documentation Enhancement</a:t>
            </a:r>
          </a:p>
        </p:txBody>
      </p:sp>
      <p:grpSp>
        <p:nvGrpSpPr>
          <p:cNvPr id="14" name="Group 13">
            <a:extLst>
              <a:ext uri="{FF2B5EF4-FFF2-40B4-BE49-F238E27FC236}">
                <a16:creationId xmlns:a16="http://schemas.microsoft.com/office/drawing/2014/main" id="{8C177D02-3B04-D7EB-8544-FE94E32520BA}"/>
              </a:ext>
            </a:extLst>
          </p:cNvPr>
          <p:cNvGrpSpPr/>
          <p:nvPr/>
        </p:nvGrpSpPr>
        <p:grpSpPr>
          <a:xfrm>
            <a:off x="347472" y="1696647"/>
            <a:ext cx="6172200" cy="3847520"/>
            <a:chOff x="347472" y="1296593"/>
            <a:chExt cx="6172200" cy="3847520"/>
          </a:xfrm>
        </p:grpSpPr>
        <p:pic>
          <p:nvPicPr>
            <p:cNvPr id="3" name="Picture 2" descr="A close-up of a message&#10;&#10;Description automatically generated">
              <a:extLst>
                <a:ext uri="{FF2B5EF4-FFF2-40B4-BE49-F238E27FC236}">
                  <a16:creationId xmlns:a16="http://schemas.microsoft.com/office/drawing/2014/main" id="{B2701607-EFF3-4EE6-E2C3-8691DC7C5F26}"/>
                </a:ext>
              </a:extLst>
            </p:cNvPr>
            <p:cNvPicPr>
              <a:picLocks noChangeAspect="1"/>
            </p:cNvPicPr>
            <p:nvPr/>
          </p:nvPicPr>
          <p:blipFill>
            <a:blip r:embed="rId3"/>
            <a:stretch>
              <a:fillRect/>
            </a:stretch>
          </p:blipFill>
          <p:spPr>
            <a:xfrm>
              <a:off x="347472" y="1296593"/>
              <a:ext cx="6172200" cy="853271"/>
            </a:xfrm>
            <a:prstGeom prst="rect">
              <a:avLst/>
            </a:prstGeom>
          </p:spPr>
        </p:pic>
        <p:pic>
          <p:nvPicPr>
            <p:cNvPr id="1026" name="Picture 2" descr="ShareChatGPTConversations">
              <a:extLst>
                <a:ext uri="{FF2B5EF4-FFF2-40B4-BE49-F238E27FC236}">
                  <a16:creationId xmlns:a16="http://schemas.microsoft.com/office/drawing/2014/main" id="{50E4F823-C1AA-502B-1218-4D1C7B600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18" y="2233554"/>
              <a:ext cx="4210878" cy="291055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ShareChatGPTConversations">
            <a:extLst>
              <a:ext uri="{FF2B5EF4-FFF2-40B4-BE49-F238E27FC236}">
                <a16:creationId xmlns:a16="http://schemas.microsoft.com/office/drawing/2014/main" id="{89232016-44D1-24C4-9A5B-3A7081063B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092" y="2633608"/>
            <a:ext cx="4262040" cy="25170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itHub Logo and symbol, meaning, history, PNG, brand">
            <a:extLst>
              <a:ext uri="{FF2B5EF4-FFF2-40B4-BE49-F238E27FC236}">
                <a16:creationId xmlns:a16="http://schemas.microsoft.com/office/drawing/2014/main" id="{971CB55D-8F65-8403-E31D-5382B85BD43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805" r="14462"/>
          <a:stretch/>
        </p:blipFill>
        <p:spPr bwMode="auto">
          <a:xfrm>
            <a:off x="8897112" y="1149425"/>
            <a:ext cx="1088136" cy="8532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atgpt logo open ai logotype chatbot chat Vector Image">
            <a:extLst>
              <a:ext uri="{FF2B5EF4-FFF2-40B4-BE49-F238E27FC236}">
                <a16:creationId xmlns:a16="http://schemas.microsoft.com/office/drawing/2014/main" id="{0532792B-7C2F-CECC-6767-35B4C69B51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8271"/>
          <a:stretch/>
        </p:blipFill>
        <p:spPr bwMode="auto">
          <a:xfrm>
            <a:off x="3170299" y="1319941"/>
            <a:ext cx="526546" cy="5355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27C73CF-2438-27DC-5141-7AF6E178D9D6}"/>
              </a:ext>
            </a:extLst>
          </p:cNvPr>
          <p:cNvSpPr txBox="1"/>
          <p:nvPr/>
        </p:nvSpPr>
        <p:spPr>
          <a:xfrm>
            <a:off x="862934" y="5499012"/>
            <a:ext cx="8971113" cy="379739"/>
          </a:xfrm>
          <a:prstGeom prst="rect">
            <a:avLst/>
          </a:prstGeom>
          <a:noFill/>
          <a:ln w="28575">
            <a:noFill/>
          </a:ln>
        </p:spPr>
        <p:txBody>
          <a:bodyPr wrap="square">
            <a:spAutoFit/>
          </a:bodyPr>
          <a:lstStyle/>
          <a:p>
            <a:r>
              <a:rPr lang="en-GB" dirty="0">
                <a:latin typeface="Arial" panose="020B0604020202020204" pitchFamily="34" charset="0"/>
                <a:cs typeface="Arial" panose="020B0604020202020204" pitchFamily="34" charset="0"/>
              </a:rPr>
              <a:t>AI-generated documentation was integrated after review and minor refinement.</a:t>
            </a:r>
          </a:p>
        </p:txBody>
      </p:sp>
      <p:sp>
        <p:nvSpPr>
          <p:cNvPr id="4" name="TextBox 3">
            <a:extLst>
              <a:ext uri="{FF2B5EF4-FFF2-40B4-BE49-F238E27FC236}">
                <a16:creationId xmlns:a16="http://schemas.microsoft.com/office/drawing/2014/main" id="{00E50E21-5B32-EBFB-C7CC-79B45DA43080}"/>
              </a:ext>
            </a:extLst>
          </p:cNvPr>
          <p:cNvSpPr txBox="1"/>
          <p:nvPr/>
        </p:nvSpPr>
        <p:spPr>
          <a:xfrm>
            <a:off x="639418" y="5895630"/>
            <a:ext cx="10042503" cy="830997"/>
          </a:xfrm>
          <a:prstGeom prst="rect">
            <a:avLst/>
          </a:prstGeom>
          <a:noFill/>
          <a:ln w="28575">
            <a:solidFill>
              <a:srgbClr val="0432FF"/>
            </a:solidFill>
          </a:ln>
        </p:spPr>
        <p:txBody>
          <a:bodyPr wrap="square">
            <a:spAutoFit/>
          </a:bodyPr>
          <a:lstStyle/>
          <a:p>
            <a:pPr>
              <a:buNone/>
            </a:pPr>
            <a:r>
              <a:rPr lang="en-GB" sz="2400" dirty="0">
                <a:latin typeface="Arial" panose="020B0604020202020204" pitchFamily="34" charset="0"/>
                <a:cs typeface="Arial" panose="020B0604020202020204" pitchFamily="34" charset="0"/>
              </a:rPr>
              <a:t>AI support extends beyond code — documentation patches are often adopted with light editing.</a:t>
            </a:r>
          </a:p>
        </p:txBody>
      </p:sp>
    </p:spTree>
    <p:extLst>
      <p:ext uri="{BB962C8B-B14F-4D97-AF65-F5344CB8AC3E}">
        <p14:creationId xmlns:p14="http://schemas.microsoft.com/office/powerpoint/2010/main" val="12069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64917-DCC8-096D-DD8D-C6E0959B60F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FD89883-F195-C2B6-AD82-207C1D68CB03}"/>
              </a:ext>
            </a:extLst>
          </p:cNvPr>
          <p:cNvSpPr>
            <a:spLocks noGrp="1"/>
          </p:cNvSpPr>
          <p:nvPr>
            <p:ph type="title"/>
          </p:nvPr>
        </p:nvSpPr>
        <p:spPr>
          <a:xfrm>
            <a:off x="639417" y="140171"/>
            <a:ext cx="10706607" cy="967409"/>
          </a:xfrm>
        </p:spPr>
        <p:txBody>
          <a:bodyPr>
            <a:noAutofit/>
          </a:bodyPr>
          <a:lstStyle/>
          <a:p>
            <a:r>
              <a:rPr lang="en-GB" sz="3600" dirty="0">
                <a:latin typeface="Arial" panose="020B0604020202020204" pitchFamily="34" charset="0"/>
                <a:cs typeface="Arial" panose="020B0604020202020204" pitchFamily="34" charset="0"/>
              </a:rPr>
              <a:t>Understanding Why Patches Are Not Adopted (PN)</a:t>
            </a:r>
          </a:p>
        </p:txBody>
      </p:sp>
      <p:sp>
        <p:nvSpPr>
          <p:cNvPr id="10" name="TextBox 9">
            <a:extLst>
              <a:ext uri="{FF2B5EF4-FFF2-40B4-BE49-F238E27FC236}">
                <a16:creationId xmlns:a16="http://schemas.microsoft.com/office/drawing/2014/main" id="{49379A7F-B285-3FE1-C834-514312F79784}"/>
              </a:ext>
            </a:extLst>
          </p:cNvPr>
          <p:cNvSpPr txBox="1"/>
          <p:nvPr/>
        </p:nvSpPr>
        <p:spPr>
          <a:xfrm>
            <a:off x="783771" y="1623441"/>
            <a:ext cx="9498563" cy="2246769"/>
          </a:xfrm>
          <a:prstGeom prst="rect">
            <a:avLst/>
          </a:prstGeom>
          <a:noFill/>
        </p:spPr>
        <p:txBody>
          <a:bodyPr wrap="square">
            <a:spAutoFit/>
          </a:bodyPr>
          <a:lstStyle/>
          <a:p>
            <a:pPr>
              <a:buNone/>
            </a:pPr>
            <a:r>
              <a:rPr lang="en-GB" sz="2800" b="1" dirty="0">
                <a:latin typeface="Arial" panose="020B0604020202020204" pitchFamily="34" charset="0"/>
                <a:cs typeface="Arial" panose="020B0604020202020204" pitchFamily="34" charset="0"/>
              </a:rPr>
              <a:t>To understand PN cases, we conducted a structured qualitative analysis:</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Summarized developer–AI conversations</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Examined PR discussions and review feedback</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Identified recurring themes explaining non-integration</a:t>
            </a:r>
          </a:p>
        </p:txBody>
      </p:sp>
      <p:sp>
        <p:nvSpPr>
          <p:cNvPr id="12" name="TextBox 11">
            <a:extLst>
              <a:ext uri="{FF2B5EF4-FFF2-40B4-BE49-F238E27FC236}">
                <a16:creationId xmlns:a16="http://schemas.microsoft.com/office/drawing/2014/main" id="{07C2AB3A-C085-BA16-05A6-64CCBAA91CA6}"/>
              </a:ext>
            </a:extLst>
          </p:cNvPr>
          <p:cNvSpPr txBox="1"/>
          <p:nvPr/>
        </p:nvSpPr>
        <p:spPr>
          <a:xfrm>
            <a:off x="1054358" y="5234559"/>
            <a:ext cx="10105054" cy="523220"/>
          </a:xfrm>
          <a:prstGeom prst="rect">
            <a:avLst/>
          </a:prstGeom>
          <a:noFill/>
          <a:ln w="28575">
            <a:solidFill>
              <a:srgbClr val="0432FF"/>
            </a:solidFill>
          </a:ln>
        </p:spPr>
        <p:txBody>
          <a:bodyPr wrap="square">
            <a:spAutoFit/>
          </a:bodyPr>
          <a:lstStyle/>
          <a:p>
            <a:pPr>
              <a:buNone/>
            </a:pPr>
            <a:r>
              <a:rPr lang="en-GB" sz="2800" dirty="0">
                <a:latin typeface="Arial" panose="020B0604020202020204" pitchFamily="34" charset="0"/>
                <a:cs typeface="Arial" panose="020B0604020202020204" pitchFamily="34" charset="0"/>
              </a:rPr>
              <a:t>PN reflects reasoning patterns — not failure of AI correctness.</a:t>
            </a:r>
          </a:p>
        </p:txBody>
      </p:sp>
    </p:spTree>
    <p:extLst>
      <p:ext uri="{BB962C8B-B14F-4D97-AF65-F5344CB8AC3E}">
        <p14:creationId xmlns:p14="http://schemas.microsoft.com/office/powerpoint/2010/main" val="322538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6522-9BC8-8BF3-1780-14CBF6C3A1D8}"/>
              </a:ext>
            </a:extLst>
          </p:cNvPr>
          <p:cNvSpPr>
            <a:spLocks noGrp="1"/>
          </p:cNvSpPr>
          <p:nvPr>
            <p:ph type="title"/>
          </p:nvPr>
        </p:nvSpPr>
        <p:spPr>
          <a:xfrm>
            <a:off x="381000" y="150813"/>
            <a:ext cx="10515600" cy="620713"/>
          </a:xfrm>
        </p:spPr>
        <p:txBody>
          <a:bodyPr>
            <a:normAutofit/>
          </a:bodyPr>
          <a:lstStyle/>
          <a:p>
            <a:r>
              <a:rPr lang="en-GB" sz="3200" b="0" i="0" dirty="0">
                <a:solidFill>
                  <a:srgbClr val="111111"/>
                </a:solidFill>
                <a:effectLst/>
                <a:latin typeface="Titillium Web" pitchFamily="2" charset="77"/>
              </a:rPr>
              <a:t>Patch Not Applied (PN)</a:t>
            </a:r>
            <a:endParaRPr lang="en-US" sz="3200" dirty="0"/>
          </a:p>
        </p:txBody>
      </p:sp>
      <p:sp>
        <p:nvSpPr>
          <p:cNvPr id="5" name="TextBox 4">
            <a:extLst>
              <a:ext uri="{FF2B5EF4-FFF2-40B4-BE49-F238E27FC236}">
                <a16:creationId xmlns:a16="http://schemas.microsoft.com/office/drawing/2014/main" id="{01C78E4D-9A7B-C6C9-D9B3-83654ED43572}"/>
              </a:ext>
            </a:extLst>
          </p:cNvPr>
          <p:cNvSpPr txBox="1"/>
          <p:nvPr/>
        </p:nvSpPr>
        <p:spPr>
          <a:xfrm>
            <a:off x="1029246" y="3504698"/>
            <a:ext cx="9867354" cy="1200329"/>
          </a:xfrm>
          <a:prstGeom prst="rect">
            <a:avLst/>
          </a:prstGeom>
          <a:noFill/>
          <a:ln w="19050">
            <a:solidFill>
              <a:schemeClr val="bg1">
                <a:lumMod val="50000"/>
              </a:schemeClr>
            </a:solidFill>
          </a:ln>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Developers adapted AI suggestions rather than merging verbatim</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Guidance adopted; implementation reworked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AI helped improve or verify an already existing implementation.</a:t>
            </a:r>
            <a:endParaRPr lang="en-US" sz="2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C0BBB11-7867-34F0-5287-299644A9A0E6}"/>
              </a:ext>
            </a:extLst>
          </p:cNvPr>
          <p:cNvSpPr txBox="1"/>
          <p:nvPr/>
        </p:nvSpPr>
        <p:spPr>
          <a:xfrm>
            <a:off x="381000" y="5487556"/>
            <a:ext cx="11236377" cy="523220"/>
          </a:xfrm>
          <a:prstGeom prst="rect">
            <a:avLst/>
          </a:prstGeom>
          <a:noFill/>
          <a:ln w="28575">
            <a:solidFill>
              <a:srgbClr val="0000EA"/>
            </a:solidFill>
          </a:ln>
        </p:spPr>
        <p:txBody>
          <a:bodyPr wrap="square">
            <a:spAutoFit/>
          </a:bodyPr>
          <a:lstStyle/>
          <a:p>
            <a:pPr>
              <a:buNone/>
            </a:pPr>
            <a:r>
              <a:rPr lang="en-GB" sz="2800" dirty="0">
                <a:latin typeface="Arial" panose="020B0604020202020204" pitchFamily="34" charset="0"/>
                <a:cs typeface="Arial" panose="020B0604020202020204" pitchFamily="34" charset="0"/>
              </a:rPr>
              <a:t>Many PN cases reflect contextual misalignment — not incorrect code.</a:t>
            </a:r>
          </a:p>
        </p:txBody>
      </p:sp>
      <p:pic>
        <p:nvPicPr>
          <p:cNvPr id="11" name="Picture 10" descr="A graph with text on it&#10;&#10;AI-generated content may be incorrect.">
            <a:extLst>
              <a:ext uri="{FF2B5EF4-FFF2-40B4-BE49-F238E27FC236}">
                <a16:creationId xmlns:a16="http://schemas.microsoft.com/office/drawing/2014/main" id="{672BBF76-C5B5-1A53-CBC9-487A0CF91AD7}"/>
              </a:ext>
            </a:extLst>
          </p:cNvPr>
          <p:cNvPicPr>
            <a:picLocks noChangeAspect="1"/>
          </p:cNvPicPr>
          <p:nvPr/>
        </p:nvPicPr>
        <p:blipFill>
          <a:blip r:embed="rId3"/>
          <a:stretch>
            <a:fillRect/>
          </a:stretch>
        </p:blipFill>
        <p:spPr>
          <a:xfrm>
            <a:off x="4216141" y="785638"/>
            <a:ext cx="5371446" cy="2643362"/>
          </a:xfrm>
          <a:prstGeom prst="rect">
            <a:avLst/>
          </a:prstGeom>
        </p:spPr>
      </p:pic>
      <p:sp>
        <p:nvSpPr>
          <p:cNvPr id="12" name="Rounded Rectangle 11">
            <a:extLst>
              <a:ext uri="{FF2B5EF4-FFF2-40B4-BE49-F238E27FC236}">
                <a16:creationId xmlns:a16="http://schemas.microsoft.com/office/drawing/2014/main" id="{52B43109-A3DA-C997-2EAB-EF65110880CC}"/>
              </a:ext>
            </a:extLst>
          </p:cNvPr>
          <p:cNvSpPr/>
          <p:nvPr/>
        </p:nvSpPr>
        <p:spPr>
          <a:xfrm>
            <a:off x="5710334" y="847224"/>
            <a:ext cx="2239347" cy="365756"/>
          </a:xfrm>
          <a:prstGeom prst="round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D4F041B1-6C23-6C13-C776-7DF54718C6F0}"/>
              </a:ext>
            </a:extLst>
          </p:cNvPr>
          <p:cNvSpPr/>
          <p:nvPr/>
        </p:nvSpPr>
        <p:spPr>
          <a:xfrm>
            <a:off x="6232849" y="1513778"/>
            <a:ext cx="1716832" cy="365757"/>
          </a:xfrm>
          <a:prstGeom prst="round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B6503B7-2DB2-5886-9565-6FDF1A7B6021}"/>
              </a:ext>
            </a:extLst>
          </p:cNvPr>
          <p:cNvSpPr/>
          <p:nvPr/>
        </p:nvSpPr>
        <p:spPr>
          <a:xfrm>
            <a:off x="4982547" y="2207352"/>
            <a:ext cx="2970246" cy="365756"/>
          </a:xfrm>
          <a:prstGeom prst="round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99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charRg st="63" end="10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2" grpId="1" animBg="1"/>
      <p:bldP spid="13" grpId="0" animBg="1"/>
      <p:bldP spid="13" grpId="1" animBg="1"/>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D15320-136A-DDEF-9176-7B024A970DF0}"/>
              </a:ext>
            </a:extLst>
          </p:cNvPr>
          <p:cNvSpPr>
            <a:spLocks noGrp="1"/>
          </p:cNvSpPr>
          <p:nvPr>
            <p:ph type="title"/>
          </p:nvPr>
        </p:nvSpPr>
        <p:spPr>
          <a:xfrm>
            <a:off x="381000" y="150813"/>
            <a:ext cx="10515600" cy="620713"/>
          </a:xfrm>
        </p:spPr>
        <p:txBody>
          <a:bodyPr>
            <a:normAutofit/>
          </a:bodyPr>
          <a:lstStyle/>
          <a:p>
            <a:r>
              <a:rPr lang="en-GB" sz="3200" b="0" i="0" dirty="0">
                <a:solidFill>
                  <a:srgbClr val="111111"/>
                </a:solidFill>
                <a:effectLst/>
                <a:latin typeface="Titillium Web" pitchFamily="2" charset="77"/>
              </a:rPr>
              <a:t>PN Example – </a:t>
            </a:r>
            <a:r>
              <a:rPr lang="en-GB" sz="3200" dirty="0"/>
              <a:t>Adaptation &amp; Tailored Solutions</a:t>
            </a:r>
            <a:endParaRPr lang="en-US" sz="3200" dirty="0"/>
          </a:p>
        </p:txBody>
      </p:sp>
      <p:grpSp>
        <p:nvGrpSpPr>
          <p:cNvPr id="20" name="Group 19">
            <a:extLst>
              <a:ext uri="{FF2B5EF4-FFF2-40B4-BE49-F238E27FC236}">
                <a16:creationId xmlns:a16="http://schemas.microsoft.com/office/drawing/2014/main" id="{E1364EEA-008B-EB93-D2A1-BD4D70E5D271}"/>
              </a:ext>
            </a:extLst>
          </p:cNvPr>
          <p:cNvGrpSpPr/>
          <p:nvPr/>
        </p:nvGrpSpPr>
        <p:grpSpPr>
          <a:xfrm>
            <a:off x="257175" y="2783402"/>
            <a:ext cx="4495800" cy="1549400"/>
            <a:chOff x="381000" y="1648765"/>
            <a:chExt cx="4495800" cy="1549400"/>
          </a:xfrm>
        </p:grpSpPr>
        <p:pic>
          <p:nvPicPr>
            <p:cNvPr id="18" name="Picture 17" descr="A screenshot of a chat&#10;&#10;Description automatically generated">
              <a:extLst>
                <a:ext uri="{FF2B5EF4-FFF2-40B4-BE49-F238E27FC236}">
                  <a16:creationId xmlns:a16="http://schemas.microsoft.com/office/drawing/2014/main" id="{437A3AD9-297D-FE05-6DD5-FB8A37D0AE81}"/>
                </a:ext>
              </a:extLst>
            </p:cNvPr>
            <p:cNvPicPr>
              <a:picLocks noChangeAspect="1"/>
            </p:cNvPicPr>
            <p:nvPr/>
          </p:nvPicPr>
          <p:blipFill>
            <a:blip r:embed="rId3"/>
            <a:stretch>
              <a:fillRect/>
            </a:stretch>
          </p:blipFill>
          <p:spPr>
            <a:xfrm>
              <a:off x="381000" y="1648765"/>
              <a:ext cx="4495800" cy="1549400"/>
            </a:xfrm>
            <a:prstGeom prst="rect">
              <a:avLst/>
            </a:prstGeom>
          </p:spPr>
        </p:pic>
        <p:pic>
          <p:nvPicPr>
            <p:cNvPr id="1026" name="Picture 2" descr="developer Icon - Free PNG &amp; SVG 963312 - Noun Project">
              <a:extLst>
                <a:ext uri="{FF2B5EF4-FFF2-40B4-BE49-F238E27FC236}">
                  <a16:creationId xmlns:a16="http://schemas.microsoft.com/office/drawing/2014/main" id="{4A84CA3D-B59F-F821-9799-72CAB8104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48765"/>
              <a:ext cx="246877" cy="24687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B560EE59-3099-3BC1-5611-2575D9DD9ECE}"/>
              </a:ext>
            </a:extLst>
          </p:cNvPr>
          <p:cNvSpPr txBox="1"/>
          <p:nvPr/>
        </p:nvSpPr>
        <p:spPr>
          <a:xfrm>
            <a:off x="396083" y="1047871"/>
            <a:ext cx="4647406" cy="1107996"/>
          </a:xfrm>
          <a:prstGeom prst="rect">
            <a:avLst/>
          </a:prstGeom>
          <a:noFill/>
          <a:ln w="28575">
            <a:solidFill>
              <a:srgbClr val="0000EA"/>
            </a:solidFill>
          </a:ln>
        </p:spPr>
        <p:txBody>
          <a:bodyPr wrap="square">
            <a:spAutoFit/>
          </a:bodyPr>
          <a:lstStyle/>
          <a:p>
            <a:r>
              <a:rPr lang="en-GB" sz="2200" dirty="0">
                <a:latin typeface="Arial" panose="020B0604020202020204" pitchFamily="34" charset="0"/>
                <a:cs typeface="Arial" panose="020B0604020202020204" pitchFamily="34" charset="0"/>
              </a:rPr>
              <a:t>AI influenced the solution conceptually, but the maintainer  did not structurally preserve the patch.</a:t>
            </a:r>
          </a:p>
        </p:txBody>
      </p:sp>
      <p:sp>
        <p:nvSpPr>
          <p:cNvPr id="24" name="TextBox 23">
            <a:extLst>
              <a:ext uri="{FF2B5EF4-FFF2-40B4-BE49-F238E27FC236}">
                <a16:creationId xmlns:a16="http://schemas.microsoft.com/office/drawing/2014/main" id="{A4E29C6F-006F-4F97-3FEF-91B310FCA847}"/>
              </a:ext>
            </a:extLst>
          </p:cNvPr>
          <p:cNvSpPr txBox="1"/>
          <p:nvPr/>
        </p:nvSpPr>
        <p:spPr>
          <a:xfrm>
            <a:off x="232378" y="6232147"/>
            <a:ext cx="4786314" cy="430887"/>
          </a:xfrm>
          <a:prstGeom prst="rect">
            <a:avLst/>
          </a:prstGeom>
          <a:noFill/>
        </p:spPr>
        <p:txBody>
          <a:bodyPr wrap="square">
            <a:spAutoFit/>
          </a:bodyPr>
          <a:lstStyle/>
          <a:p>
            <a:r>
              <a:rPr lang="en-US" sz="1100" dirty="0"/>
              <a:t>https://</a:t>
            </a:r>
            <a:r>
              <a:rPr lang="en-US" sz="1100" dirty="0" err="1"/>
              <a:t>github.com</a:t>
            </a:r>
            <a:r>
              <a:rPr lang="en-US" sz="1100" dirty="0"/>
              <a:t>/</a:t>
            </a:r>
            <a:r>
              <a:rPr lang="en-US" sz="1100" dirty="0" err="1"/>
              <a:t>laravel-json-api</a:t>
            </a:r>
            <a:r>
              <a:rPr lang="en-US" sz="1100" dirty="0"/>
              <a:t>/core/pull/12</a:t>
            </a:r>
          </a:p>
          <a:p>
            <a:r>
              <a:rPr lang="en-US" sz="1100" dirty="0"/>
              <a:t>https://</a:t>
            </a:r>
            <a:r>
              <a:rPr lang="en-US" sz="1100" dirty="0" err="1"/>
              <a:t>chatgpt.com</a:t>
            </a:r>
            <a:r>
              <a:rPr lang="en-US" sz="1100" dirty="0"/>
              <a:t>/share/e9555822-4ffb-4845-8e40-0bc6cbbc658d</a:t>
            </a:r>
          </a:p>
        </p:txBody>
      </p:sp>
      <p:grpSp>
        <p:nvGrpSpPr>
          <p:cNvPr id="53" name="Group 52">
            <a:extLst>
              <a:ext uri="{FF2B5EF4-FFF2-40B4-BE49-F238E27FC236}">
                <a16:creationId xmlns:a16="http://schemas.microsoft.com/office/drawing/2014/main" id="{122115A4-75BF-8D18-4259-B9B6E2544B7A}"/>
              </a:ext>
            </a:extLst>
          </p:cNvPr>
          <p:cNvGrpSpPr/>
          <p:nvPr/>
        </p:nvGrpSpPr>
        <p:grpSpPr>
          <a:xfrm>
            <a:off x="5255494" y="1224134"/>
            <a:ext cx="5810559" cy="5585826"/>
            <a:chOff x="5190816" y="1219780"/>
            <a:chExt cx="5810559" cy="5585826"/>
          </a:xfrm>
        </p:grpSpPr>
        <p:grpSp>
          <p:nvGrpSpPr>
            <p:cNvPr id="33" name="Group 32">
              <a:extLst>
                <a:ext uri="{FF2B5EF4-FFF2-40B4-BE49-F238E27FC236}">
                  <a16:creationId xmlns:a16="http://schemas.microsoft.com/office/drawing/2014/main" id="{ECF193DA-594A-EC64-369C-EA41CE781183}"/>
                </a:ext>
              </a:extLst>
            </p:cNvPr>
            <p:cNvGrpSpPr/>
            <p:nvPr/>
          </p:nvGrpSpPr>
          <p:grpSpPr>
            <a:xfrm>
              <a:off x="5190816" y="1219780"/>
              <a:ext cx="5810559" cy="5585826"/>
              <a:chOff x="5190816" y="1219780"/>
              <a:chExt cx="5810559" cy="5585826"/>
            </a:xfrm>
          </p:grpSpPr>
          <p:grpSp>
            <p:nvGrpSpPr>
              <p:cNvPr id="8" name="Group 7">
                <a:extLst>
                  <a:ext uri="{FF2B5EF4-FFF2-40B4-BE49-F238E27FC236}">
                    <a16:creationId xmlns:a16="http://schemas.microsoft.com/office/drawing/2014/main" id="{CD168F9A-A335-2A6C-B9F4-BCB6FA2B8993}"/>
                  </a:ext>
                </a:extLst>
              </p:cNvPr>
              <p:cNvGrpSpPr/>
              <p:nvPr/>
            </p:nvGrpSpPr>
            <p:grpSpPr>
              <a:xfrm>
                <a:off x="5379783" y="1219780"/>
                <a:ext cx="5467657" cy="1102032"/>
                <a:chOff x="1902903" y="1539099"/>
                <a:chExt cx="6374162" cy="1438410"/>
              </a:xfrm>
            </p:grpSpPr>
            <p:pic>
              <p:nvPicPr>
                <p:cNvPr id="6" name="Picture 5" descr="A screenshot of a chat&#10;&#10;Description automatically generated">
                  <a:extLst>
                    <a:ext uri="{FF2B5EF4-FFF2-40B4-BE49-F238E27FC236}">
                      <a16:creationId xmlns:a16="http://schemas.microsoft.com/office/drawing/2014/main" id="{07AB7F7E-DD8B-C5C7-EEB8-257BBEFB4EC1}"/>
                    </a:ext>
                  </a:extLst>
                </p:cNvPr>
                <p:cNvPicPr>
                  <a:picLocks noChangeAspect="1"/>
                </p:cNvPicPr>
                <p:nvPr/>
              </p:nvPicPr>
              <p:blipFill>
                <a:blip r:embed="rId5"/>
                <a:srcRect b="81512"/>
                <a:stretch/>
              </p:blipFill>
              <p:spPr>
                <a:xfrm>
                  <a:off x="1902903" y="1539099"/>
                  <a:ext cx="6362700" cy="392113"/>
                </a:xfrm>
                <a:prstGeom prst="rect">
                  <a:avLst/>
                </a:prstGeom>
              </p:spPr>
            </p:pic>
            <p:pic>
              <p:nvPicPr>
                <p:cNvPr id="7" name="Picture 6" descr="A screenshot of a chat&#10;&#10;Description automatically generated">
                  <a:extLst>
                    <a:ext uri="{FF2B5EF4-FFF2-40B4-BE49-F238E27FC236}">
                      <a16:creationId xmlns:a16="http://schemas.microsoft.com/office/drawing/2014/main" id="{B0F9CBCB-4503-2620-E010-9BB5E4F020DD}"/>
                    </a:ext>
                  </a:extLst>
                </p:cNvPr>
                <p:cNvPicPr>
                  <a:picLocks noChangeAspect="1"/>
                </p:cNvPicPr>
                <p:nvPr/>
              </p:nvPicPr>
              <p:blipFill>
                <a:blip r:embed="rId5"/>
                <a:srcRect t="50898"/>
                <a:stretch/>
              </p:blipFill>
              <p:spPr>
                <a:xfrm>
                  <a:off x="1914365" y="1936109"/>
                  <a:ext cx="6362700" cy="1041400"/>
                </a:xfrm>
                <a:prstGeom prst="rect">
                  <a:avLst/>
                </a:prstGeom>
              </p:spPr>
            </p:pic>
          </p:grpSp>
          <p:pic>
            <p:nvPicPr>
              <p:cNvPr id="10" name="Picture 9" descr="A screenshot of a chat&#10;&#10;Description automatically generated">
                <a:extLst>
                  <a:ext uri="{FF2B5EF4-FFF2-40B4-BE49-F238E27FC236}">
                    <a16:creationId xmlns:a16="http://schemas.microsoft.com/office/drawing/2014/main" id="{7954949E-ED98-BD8E-F3A3-CF27096A580D}"/>
                  </a:ext>
                </a:extLst>
              </p:cNvPr>
              <p:cNvPicPr>
                <a:picLocks noChangeAspect="1"/>
              </p:cNvPicPr>
              <p:nvPr/>
            </p:nvPicPr>
            <p:blipFill>
              <a:blip r:embed="rId6"/>
              <a:stretch>
                <a:fillRect/>
              </a:stretch>
            </p:blipFill>
            <p:spPr>
              <a:xfrm>
                <a:off x="5339555" y="2276382"/>
                <a:ext cx="5557045" cy="2264799"/>
              </a:xfrm>
              <a:prstGeom prst="rect">
                <a:avLst/>
              </a:prstGeom>
            </p:spPr>
          </p:pic>
          <p:grpSp>
            <p:nvGrpSpPr>
              <p:cNvPr id="14" name="Group 13">
                <a:extLst>
                  <a:ext uri="{FF2B5EF4-FFF2-40B4-BE49-F238E27FC236}">
                    <a16:creationId xmlns:a16="http://schemas.microsoft.com/office/drawing/2014/main" id="{51B5072C-3474-7386-5FF0-F7667D4788B0}"/>
                  </a:ext>
                </a:extLst>
              </p:cNvPr>
              <p:cNvGrpSpPr/>
              <p:nvPr/>
            </p:nvGrpSpPr>
            <p:grpSpPr>
              <a:xfrm>
                <a:off x="5190816" y="4477188"/>
                <a:ext cx="5810559" cy="1062701"/>
                <a:chOff x="2732222" y="4562834"/>
                <a:chExt cx="6487978" cy="1193898"/>
              </a:xfrm>
            </p:grpSpPr>
            <p:pic>
              <p:nvPicPr>
                <p:cNvPr id="12" name="Picture 11" descr="A screenshot of a chat&#10;&#10;Description automatically generated">
                  <a:extLst>
                    <a:ext uri="{FF2B5EF4-FFF2-40B4-BE49-F238E27FC236}">
                      <a16:creationId xmlns:a16="http://schemas.microsoft.com/office/drawing/2014/main" id="{DC8E66B3-BBB6-7837-7838-EFA7365E0A1C}"/>
                    </a:ext>
                  </a:extLst>
                </p:cNvPr>
                <p:cNvPicPr>
                  <a:picLocks noChangeAspect="1"/>
                </p:cNvPicPr>
                <p:nvPr/>
              </p:nvPicPr>
              <p:blipFill>
                <a:blip r:embed="rId7"/>
                <a:srcRect t="75146"/>
                <a:stretch/>
              </p:blipFill>
              <p:spPr>
                <a:xfrm>
                  <a:off x="2743200" y="4977085"/>
                  <a:ext cx="6477000" cy="779647"/>
                </a:xfrm>
                <a:prstGeom prst="rect">
                  <a:avLst/>
                </a:prstGeom>
              </p:spPr>
            </p:pic>
            <p:pic>
              <p:nvPicPr>
                <p:cNvPr id="13" name="Picture 12">
                  <a:extLst>
                    <a:ext uri="{FF2B5EF4-FFF2-40B4-BE49-F238E27FC236}">
                      <a16:creationId xmlns:a16="http://schemas.microsoft.com/office/drawing/2014/main" id="{03DC2B51-7CFA-EF08-CF2C-044AA4D566CB}"/>
                    </a:ext>
                  </a:extLst>
                </p:cNvPr>
                <p:cNvPicPr>
                  <a:picLocks noChangeAspect="1"/>
                </p:cNvPicPr>
                <p:nvPr/>
              </p:nvPicPr>
              <p:blipFill>
                <a:blip r:embed="rId7"/>
                <a:srcRect b="85738"/>
                <a:stretch/>
              </p:blipFill>
              <p:spPr>
                <a:xfrm>
                  <a:off x="2732222" y="4562834"/>
                  <a:ext cx="6477000" cy="447391"/>
                </a:xfrm>
                <a:prstGeom prst="rect">
                  <a:avLst/>
                </a:prstGeom>
              </p:spPr>
            </p:pic>
          </p:grpSp>
          <p:pic>
            <p:nvPicPr>
              <p:cNvPr id="16" name="Picture 15" descr="A screenshot of a computer&#10;&#10;Description automatically generated">
                <a:extLst>
                  <a:ext uri="{FF2B5EF4-FFF2-40B4-BE49-F238E27FC236}">
                    <a16:creationId xmlns:a16="http://schemas.microsoft.com/office/drawing/2014/main" id="{1AD930A3-21FA-81FE-D8AA-72B04463EFFB}"/>
                  </a:ext>
                </a:extLst>
              </p:cNvPr>
              <p:cNvPicPr>
                <a:picLocks noChangeAspect="1"/>
              </p:cNvPicPr>
              <p:nvPr/>
            </p:nvPicPr>
            <p:blipFill>
              <a:blip r:embed="rId8"/>
              <a:stretch>
                <a:fillRect/>
              </a:stretch>
            </p:blipFill>
            <p:spPr>
              <a:xfrm>
                <a:off x="5257800" y="5895144"/>
                <a:ext cx="5586415" cy="910462"/>
              </a:xfrm>
              <a:prstGeom prst="rect">
                <a:avLst/>
              </a:prstGeom>
            </p:spPr>
          </p:pic>
        </p:grpSp>
        <p:pic>
          <p:nvPicPr>
            <p:cNvPr id="40" name="Picture 39">
              <a:extLst>
                <a:ext uri="{FF2B5EF4-FFF2-40B4-BE49-F238E27FC236}">
                  <a16:creationId xmlns:a16="http://schemas.microsoft.com/office/drawing/2014/main" id="{4AB28428-9664-390F-E6FD-BC3371DF6B0E}"/>
                </a:ext>
              </a:extLst>
            </p:cNvPr>
            <p:cNvPicPr>
              <a:picLocks noChangeAspect="1"/>
            </p:cNvPicPr>
            <p:nvPr/>
          </p:nvPicPr>
          <p:blipFill>
            <a:blip r:embed="rId9"/>
            <a:stretch>
              <a:fillRect/>
            </a:stretch>
          </p:blipFill>
          <p:spPr>
            <a:xfrm>
              <a:off x="5638800" y="5506989"/>
              <a:ext cx="4114800" cy="393700"/>
            </a:xfrm>
            <a:prstGeom prst="rect">
              <a:avLst/>
            </a:prstGeom>
          </p:spPr>
        </p:pic>
      </p:grpSp>
      <p:grpSp>
        <p:nvGrpSpPr>
          <p:cNvPr id="44" name="Group 43">
            <a:extLst>
              <a:ext uri="{FF2B5EF4-FFF2-40B4-BE49-F238E27FC236}">
                <a16:creationId xmlns:a16="http://schemas.microsoft.com/office/drawing/2014/main" id="{47D17516-3B54-E0F2-8171-78A3F507B7C4}"/>
              </a:ext>
            </a:extLst>
          </p:cNvPr>
          <p:cNvGrpSpPr/>
          <p:nvPr/>
        </p:nvGrpSpPr>
        <p:grpSpPr>
          <a:xfrm>
            <a:off x="5668572" y="603421"/>
            <a:ext cx="6002317" cy="594028"/>
            <a:chOff x="5668572" y="603421"/>
            <a:chExt cx="6002317" cy="594028"/>
          </a:xfrm>
        </p:grpSpPr>
        <p:pic>
          <p:nvPicPr>
            <p:cNvPr id="42" name="Picture 41">
              <a:extLst>
                <a:ext uri="{FF2B5EF4-FFF2-40B4-BE49-F238E27FC236}">
                  <a16:creationId xmlns:a16="http://schemas.microsoft.com/office/drawing/2014/main" id="{D1EBE0FD-1786-4D21-3EB3-B3FFC2659375}"/>
                </a:ext>
              </a:extLst>
            </p:cNvPr>
            <p:cNvPicPr>
              <a:picLocks noChangeAspect="1"/>
            </p:cNvPicPr>
            <p:nvPr/>
          </p:nvPicPr>
          <p:blipFill>
            <a:blip r:embed="rId10"/>
            <a:stretch>
              <a:fillRect/>
            </a:stretch>
          </p:blipFill>
          <p:spPr>
            <a:xfrm>
              <a:off x="5668572" y="771830"/>
              <a:ext cx="6002317" cy="425619"/>
            </a:xfrm>
            <a:prstGeom prst="rect">
              <a:avLst/>
            </a:prstGeom>
          </p:spPr>
        </p:pic>
        <p:sp>
          <p:nvSpPr>
            <p:cNvPr id="43" name="TextBox 42">
              <a:extLst>
                <a:ext uri="{FF2B5EF4-FFF2-40B4-BE49-F238E27FC236}">
                  <a16:creationId xmlns:a16="http://schemas.microsoft.com/office/drawing/2014/main" id="{11AAAB4D-3EAC-F130-7226-5EAF58B6D199}"/>
                </a:ext>
              </a:extLst>
            </p:cNvPr>
            <p:cNvSpPr txBox="1"/>
            <p:nvPr/>
          </p:nvSpPr>
          <p:spPr>
            <a:xfrm>
              <a:off x="5697453" y="603421"/>
              <a:ext cx="821989" cy="246221"/>
            </a:xfrm>
            <a:prstGeom prst="rect">
              <a:avLst/>
            </a:prstGeom>
            <a:noFill/>
            <a:ln>
              <a:solidFill>
                <a:srgbClr val="C00000"/>
              </a:solidFill>
            </a:ln>
          </p:spPr>
          <p:txBody>
            <a:bodyPr wrap="square" rtlCol="0">
              <a:spAutoFit/>
            </a:bodyPr>
            <a:lstStyle/>
            <a:p>
              <a:r>
                <a:rPr lang="en-US" sz="1000" dirty="0"/>
                <a:t>PR Author</a:t>
              </a:r>
            </a:p>
          </p:txBody>
        </p:sp>
      </p:grpSp>
      <p:grpSp>
        <p:nvGrpSpPr>
          <p:cNvPr id="52" name="Group 51">
            <a:extLst>
              <a:ext uri="{FF2B5EF4-FFF2-40B4-BE49-F238E27FC236}">
                <a16:creationId xmlns:a16="http://schemas.microsoft.com/office/drawing/2014/main" id="{240E07FF-9E0D-77D6-3176-55C8D5EAAEB3}"/>
              </a:ext>
            </a:extLst>
          </p:cNvPr>
          <p:cNvGrpSpPr/>
          <p:nvPr/>
        </p:nvGrpSpPr>
        <p:grpSpPr>
          <a:xfrm>
            <a:off x="8051322" y="3474202"/>
            <a:ext cx="2845278" cy="441002"/>
            <a:chOff x="8051322" y="3474202"/>
            <a:chExt cx="2845278" cy="441002"/>
          </a:xfrm>
        </p:grpSpPr>
        <p:pic>
          <p:nvPicPr>
            <p:cNvPr id="47" name="Picture 46">
              <a:extLst>
                <a:ext uri="{FF2B5EF4-FFF2-40B4-BE49-F238E27FC236}">
                  <a16:creationId xmlns:a16="http://schemas.microsoft.com/office/drawing/2014/main" id="{32056D21-E2D1-B783-906F-C6F354DB1000}"/>
                </a:ext>
              </a:extLst>
            </p:cNvPr>
            <p:cNvPicPr>
              <a:picLocks noChangeAspect="1"/>
            </p:cNvPicPr>
            <p:nvPr/>
          </p:nvPicPr>
          <p:blipFill>
            <a:blip r:embed="rId11"/>
            <a:stretch>
              <a:fillRect/>
            </a:stretch>
          </p:blipFill>
          <p:spPr>
            <a:xfrm>
              <a:off x="8051322" y="3680887"/>
              <a:ext cx="2845278" cy="234317"/>
            </a:xfrm>
            <a:prstGeom prst="rect">
              <a:avLst/>
            </a:prstGeom>
          </p:spPr>
        </p:pic>
        <p:cxnSp>
          <p:nvCxnSpPr>
            <p:cNvPr id="49" name="Straight Arrow Connector 48">
              <a:extLst>
                <a:ext uri="{FF2B5EF4-FFF2-40B4-BE49-F238E27FC236}">
                  <a16:creationId xmlns:a16="http://schemas.microsoft.com/office/drawing/2014/main" id="{78F53D5D-B54D-D3E0-C061-0767D834E342}"/>
                </a:ext>
              </a:extLst>
            </p:cNvPr>
            <p:cNvCxnSpPr>
              <a:cxnSpLocks/>
              <a:stCxn id="47" idx="0"/>
            </p:cNvCxnSpPr>
            <p:nvPr/>
          </p:nvCxnSpPr>
          <p:spPr>
            <a:xfrm flipH="1" flipV="1">
              <a:off x="8440355" y="3474202"/>
              <a:ext cx="1033606" cy="2066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Rounded Rectangle 53">
            <a:extLst>
              <a:ext uri="{FF2B5EF4-FFF2-40B4-BE49-F238E27FC236}">
                <a16:creationId xmlns:a16="http://schemas.microsoft.com/office/drawing/2014/main" id="{466AD40D-A46C-A793-1C10-8A341CFE0CF3}"/>
              </a:ext>
            </a:extLst>
          </p:cNvPr>
          <p:cNvSpPr/>
          <p:nvPr/>
        </p:nvSpPr>
        <p:spPr>
          <a:xfrm>
            <a:off x="5830530" y="1514116"/>
            <a:ext cx="3677264" cy="304850"/>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10B39EE9-7942-98BC-9AAF-A1B950F9D4F2}"/>
              </a:ext>
            </a:extLst>
          </p:cNvPr>
          <p:cNvSpPr/>
          <p:nvPr/>
        </p:nvSpPr>
        <p:spPr>
          <a:xfrm>
            <a:off x="5697792" y="4836089"/>
            <a:ext cx="2168013" cy="304850"/>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7D712BAB-5807-138A-CA44-55A4CECE36BA}"/>
              </a:ext>
            </a:extLst>
          </p:cNvPr>
          <p:cNvGrpSpPr/>
          <p:nvPr/>
        </p:nvGrpSpPr>
        <p:grpSpPr>
          <a:xfrm>
            <a:off x="5909186" y="5934472"/>
            <a:ext cx="2300748" cy="632536"/>
            <a:chOff x="5860026" y="5934472"/>
            <a:chExt cx="2300748" cy="632536"/>
          </a:xfrm>
        </p:grpSpPr>
        <p:sp>
          <p:nvSpPr>
            <p:cNvPr id="58" name="Rounded Rectangle 57">
              <a:extLst>
                <a:ext uri="{FF2B5EF4-FFF2-40B4-BE49-F238E27FC236}">
                  <a16:creationId xmlns:a16="http://schemas.microsoft.com/office/drawing/2014/main" id="{D4DC631A-28A7-82D8-996B-3C44CAEF1BF5}"/>
                </a:ext>
              </a:extLst>
            </p:cNvPr>
            <p:cNvSpPr/>
            <p:nvPr/>
          </p:nvSpPr>
          <p:spPr>
            <a:xfrm>
              <a:off x="5860026" y="5934472"/>
              <a:ext cx="2300748" cy="269682"/>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CAD5D8D9-AB9D-C31F-BC78-A4D66E90AD4B}"/>
                </a:ext>
              </a:extLst>
            </p:cNvPr>
            <p:cNvSpPr/>
            <p:nvPr/>
          </p:nvSpPr>
          <p:spPr>
            <a:xfrm>
              <a:off x="6002594" y="6389704"/>
              <a:ext cx="958645" cy="177304"/>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541B1505-3C4C-33C8-56BD-8DA91BEAFE32}"/>
              </a:ext>
            </a:extLst>
          </p:cNvPr>
          <p:cNvGrpSpPr/>
          <p:nvPr/>
        </p:nvGrpSpPr>
        <p:grpSpPr>
          <a:xfrm>
            <a:off x="5799278" y="2814097"/>
            <a:ext cx="3682180" cy="1031517"/>
            <a:chOff x="5799278" y="2814097"/>
            <a:chExt cx="3682180" cy="1031517"/>
          </a:xfrm>
        </p:grpSpPr>
        <p:sp>
          <p:nvSpPr>
            <p:cNvPr id="55" name="Rounded Rectangle 54">
              <a:extLst>
                <a:ext uri="{FF2B5EF4-FFF2-40B4-BE49-F238E27FC236}">
                  <a16:creationId xmlns:a16="http://schemas.microsoft.com/office/drawing/2014/main" id="{EA2218F4-CD9A-71D1-D625-C4F04FE90A96}"/>
                </a:ext>
              </a:extLst>
            </p:cNvPr>
            <p:cNvSpPr/>
            <p:nvPr/>
          </p:nvSpPr>
          <p:spPr>
            <a:xfrm>
              <a:off x="5799278" y="2814097"/>
              <a:ext cx="3682180" cy="304850"/>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a:extLst>
                <a:ext uri="{FF2B5EF4-FFF2-40B4-BE49-F238E27FC236}">
                  <a16:creationId xmlns:a16="http://schemas.microsoft.com/office/drawing/2014/main" id="{ACF86FC2-F5A7-17BB-917F-1E8B2CBED607}"/>
                </a:ext>
              </a:extLst>
            </p:cNvPr>
            <p:cNvSpPr/>
            <p:nvPr/>
          </p:nvSpPr>
          <p:spPr>
            <a:xfrm>
              <a:off x="5799278" y="3611232"/>
              <a:ext cx="2246670" cy="234382"/>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F9E503DD-EBC8-C2B7-66CB-6F8540FB25B9}"/>
              </a:ext>
            </a:extLst>
          </p:cNvPr>
          <p:cNvSpPr txBox="1"/>
          <p:nvPr/>
        </p:nvSpPr>
        <p:spPr>
          <a:xfrm>
            <a:off x="6519442" y="5225610"/>
            <a:ext cx="4441835"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Refined Code (After ChatGPT’s Suggestion)</a:t>
            </a:r>
            <a:endParaRPr lang="en-US" sz="1200" dirty="0">
              <a:latin typeface="Arial" panose="020B0604020202020204" pitchFamily="34" charset="0"/>
              <a:cs typeface="Arial" panose="020B0604020202020204" pitchFamily="34" charset="0"/>
            </a:endParaRPr>
          </a:p>
        </p:txBody>
      </p:sp>
      <p:sp>
        <p:nvSpPr>
          <p:cNvPr id="1024" name="TextBox 1023">
            <a:extLst>
              <a:ext uri="{FF2B5EF4-FFF2-40B4-BE49-F238E27FC236}">
                <a16:creationId xmlns:a16="http://schemas.microsoft.com/office/drawing/2014/main" id="{1C6ACFE5-416E-2BB9-70D7-8D493ED22F1C}"/>
              </a:ext>
            </a:extLst>
          </p:cNvPr>
          <p:cNvSpPr txBox="1"/>
          <p:nvPr/>
        </p:nvSpPr>
        <p:spPr>
          <a:xfrm>
            <a:off x="78810" y="4597092"/>
            <a:ext cx="5073293" cy="830997"/>
          </a:xfrm>
          <a:prstGeom prst="rect">
            <a:avLst/>
          </a:prstGeom>
          <a:noFill/>
          <a:ln w="28575">
            <a:solidFill>
              <a:srgbClr val="0000EA"/>
            </a:solidFill>
          </a:ln>
        </p:spPr>
        <p:txBody>
          <a:bodyPr wrap="square">
            <a:spAutoFit/>
          </a:bodyPr>
          <a:lstStyle/>
          <a:p>
            <a:r>
              <a:rPr lang="en-GB" sz="2400" dirty="0">
                <a:latin typeface="Arial" panose="020B0604020202020204" pitchFamily="34" charset="0"/>
                <a:cs typeface="Arial" panose="020B0604020202020204" pitchFamily="34" charset="0"/>
              </a:rPr>
              <a:t>Conceptual influence ≠ structural preservation</a:t>
            </a:r>
          </a:p>
        </p:txBody>
      </p:sp>
      <p:sp>
        <p:nvSpPr>
          <p:cNvPr id="2" name="TextBox 1">
            <a:extLst>
              <a:ext uri="{FF2B5EF4-FFF2-40B4-BE49-F238E27FC236}">
                <a16:creationId xmlns:a16="http://schemas.microsoft.com/office/drawing/2014/main" id="{06789FFF-8752-F794-7DE5-7426930EF3C1}"/>
              </a:ext>
            </a:extLst>
          </p:cNvPr>
          <p:cNvSpPr txBox="1"/>
          <p:nvPr/>
        </p:nvSpPr>
        <p:spPr>
          <a:xfrm>
            <a:off x="10831287" y="632352"/>
            <a:ext cx="1164402" cy="246221"/>
          </a:xfrm>
          <a:prstGeom prst="rect">
            <a:avLst/>
          </a:prstGeom>
          <a:noFill/>
          <a:ln>
            <a:solidFill>
              <a:srgbClr val="C00000"/>
            </a:solidFill>
          </a:ln>
        </p:spPr>
        <p:txBody>
          <a:bodyPr wrap="square" rtlCol="0">
            <a:spAutoFit/>
          </a:bodyPr>
          <a:lstStyle/>
          <a:p>
            <a:r>
              <a:rPr lang="en-US" sz="1000" dirty="0"/>
              <a:t>Repo maintainer</a:t>
            </a:r>
          </a:p>
        </p:txBody>
      </p:sp>
    </p:spTree>
    <p:extLst>
      <p:ext uri="{BB962C8B-B14F-4D97-AF65-F5344CB8AC3E}">
        <p14:creationId xmlns:p14="http://schemas.microsoft.com/office/powerpoint/2010/main" val="33280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4" grpId="0" animBg="1"/>
      <p:bldP spid="56" grpId="0" animBg="1"/>
      <p:bldP spid="62" grpId="0"/>
      <p:bldP spid="1024"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0FFFA9-56BC-B7A6-462D-D42E318E0D0E}"/>
              </a:ext>
            </a:extLst>
          </p:cNvPr>
          <p:cNvSpPr txBox="1"/>
          <p:nvPr/>
        </p:nvSpPr>
        <p:spPr>
          <a:xfrm>
            <a:off x="139638" y="974504"/>
            <a:ext cx="4571067" cy="707886"/>
          </a:xfrm>
          <a:prstGeom prst="rect">
            <a:avLst/>
          </a:prstGeom>
          <a:noFill/>
          <a:ln w="28575">
            <a:solidFill>
              <a:srgbClr val="0000EA"/>
            </a:solidFill>
          </a:ln>
        </p:spPr>
        <p:txBody>
          <a:bodyPr wrap="square">
            <a:spAutoFit/>
          </a:bodyPr>
          <a:lstStyle/>
          <a:p>
            <a:r>
              <a:rPr lang="en-GB" sz="2000" dirty="0">
                <a:latin typeface="Arial" panose="020B0604020202020204" pitchFamily="34" charset="0"/>
                <a:cs typeface="Arial" panose="020B0604020202020204" pitchFamily="34" charset="0"/>
              </a:rPr>
              <a:t>AI suggested a better approach; the maintainer rewrote the implementation.</a:t>
            </a:r>
          </a:p>
        </p:txBody>
      </p:sp>
      <p:sp>
        <p:nvSpPr>
          <p:cNvPr id="6" name="Title 1">
            <a:extLst>
              <a:ext uri="{FF2B5EF4-FFF2-40B4-BE49-F238E27FC236}">
                <a16:creationId xmlns:a16="http://schemas.microsoft.com/office/drawing/2014/main" id="{D566A5D4-C62F-76B4-E035-57967F8B5041}"/>
              </a:ext>
            </a:extLst>
          </p:cNvPr>
          <p:cNvSpPr>
            <a:spLocks noGrp="1"/>
          </p:cNvSpPr>
          <p:nvPr>
            <p:ph type="title"/>
          </p:nvPr>
        </p:nvSpPr>
        <p:spPr>
          <a:xfrm>
            <a:off x="381000" y="150813"/>
            <a:ext cx="10515600" cy="620713"/>
          </a:xfrm>
        </p:spPr>
        <p:txBody>
          <a:bodyPr>
            <a:normAutofit/>
          </a:bodyPr>
          <a:lstStyle/>
          <a:p>
            <a:r>
              <a:rPr lang="en-GB" sz="3200" dirty="0">
                <a:latin typeface="Arial" panose="020B0604020202020204" pitchFamily="34" charset="0"/>
                <a:cs typeface="Arial" panose="020B0604020202020204" pitchFamily="34" charset="0"/>
              </a:rPr>
              <a:t>PN Example – Methodological Guidance</a:t>
            </a:r>
            <a:endParaRPr lang="en-US" sz="3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65414B-69B5-152E-F0A3-A6F52EB7996C}"/>
              </a:ext>
            </a:extLst>
          </p:cNvPr>
          <p:cNvSpPr txBox="1"/>
          <p:nvPr/>
        </p:nvSpPr>
        <p:spPr>
          <a:xfrm>
            <a:off x="116058" y="6390425"/>
            <a:ext cx="4427765" cy="400110"/>
          </a:xfrm>
          <a:prstGeom prst="rect">
            <a:avLst/>
          </a:prstGeom>
          <a:noFill/>
        </p:spPr>
        <p:txBody>
          <a:bodyPr wrap="square">
            <a:spAutoFit/>
          </a:bodyPr>
          <a:lstStyle/>
          <a:p>
            <a:r>
              <a:rPr lang="en-US" sz="1000" dirty="0">
                <a:hlinkClick r:id="rId3"/>
              </a:rPr>
              <a:t>https://github.com/darklang/dark/pull/5063</a:t>
            </a:r>
            <a:endParaRPr lang="en-US" sz="1000" dirty="0"/>
          </a:p>
          <a:p>
            <a:r>
              <a:rPr lang="en-US" sz="1000" dirty="0"/>
              <a:t>https://</a:t>
            </a:r>
            <a:r>
              <a:rPr lang="en-US" sz="1000" dirty="0" err="1"/>
              <a:t>chatgpt.com</a:t>
            </a:r>
            <a:r>
              <a:rPr lang="en-US" sz="1000" dirty="0"/>
              <a:t>/share/2a6f10f0-d45d-4e71-ac57-584570baeda8</a:t>
            </a:r>
          </a:p>
        </p:txBody>
      </p:sp>
      <p:grpSp>
        <p:nvGrpSpPr>
          <p:cNvPr id="28" name="Group 27">
            <a:extLst>
              <a:ext uri="{FF2B5EF4-FFF2-40B4-BE49-F238E27FC236}">
                <a16:creationId xmlns:a16="http://schemas.microsoft.com/office/drawing/2014/main" id="{8DA24A59-DE45-BB93-B1F4-C6FD68A25748}"/>
              </a:ext>
            </a:extLst>
          </p:cNvPr>
          <p:cNvGrpSpPr/>
          <p:nvPr/>
        </p:nvGrpSpPr>
        <p:grpSpPr>
          <a:xfrm>
            <a:off x="314370" y="1897673"/>
            <a:ext cx="4017393" cy="4220081"/>
            <a:chOff x="314370" y="1897673"/>
            <a:chExt cx="4017393" cy="4220081"/>
          </a:xfrm>
        </p:grpSpPr>
        <p:pic>
          <p:nvPicPr>
            <p:cNvPr id="10" name="Picture 9" descr="A screenshot of a chat&#10;&#10;Description automatically generated">
              <a:extLst>
                <a:ext uri="{FF2B5EF4-FFF2-40B4-BE49-F238E27FC236}">
                  <a16:creationId xmlns:a16="http://schemas.microsoft.com/office/drawing/2014/main" id="{4481CC63-3FC6-AD39-9311-7803FE915FDC}"/>
                </a:ext>
              </a:extLst>
            </p:cNvPr>
            <p:cNvPicPr>
              <a:picLocks noChangeAspect="1"/>
            </p:cNvPicPr>
            <p:nvPr/>
          </p:nvPicPr>
          <p:blipFill>
            <a:blip r:embed="rId4"/>
            <a:stretch>
              <a:fillRect/>
            </a:stretch>
          </p:blipFill>
          <p:spPr>
            <a:xfrm>
              <a:off x="328977" y="1897673"/>
              <a:ext cx="4002786" cy="4220081"/>
            </a:xfrm>
            <a:prstGeom prst="rect">
              <a:avLst/>
            </a:prstGeom>
          </p:spPr>
        </p:pic>
        <p:pic>
          <p:nvPicPr>
            <p:cNvPr id="11" name="Picture 2" descr="developer Icon - Free PNG &amp; SVG 963312 - Noun Project">
              <a:extLst>
                <a:ext uri="{FF2B5EF4-FFF2-40B4-BE49-F238E27FC236}">
                  <a16:creationId xmlns:a16="http://schemas.microsoft.com/office/drawing/2014/main" id="{15E22931-3086-DF34-BD4B-8940AC85F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70" y="2106709"/>
              <a:ext cx="172587" cy="1725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eveloper Icon - Free PNG &amp; SVG 963312 - Noun Project">
              <a:extLst>
                <a:ext uri="{FF2B5EF4-FFF2-40B4-BE49-F238E27FC236}">
                  <a16:creationId xmlns:a16="http://schemas.microsoft.com/office/drawing/2014/main" id="{DC8D943A-4F23-9C4B-A7E6-036A977BC5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84" y="4393414"/>
              <a:ext cx="172587" cy="1725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C13E170C-0FA6-76AA-42E0-84AF8F3A4CC3}"/>
              </a:ext>
            </a:extLst>
          </p:cNvPr>
          <p:cNvGrpSpPr/>
          <p:nvPr/>
        </p:nvGrpSpPr>
        <p:grpSpPr>
          <a:xfrm>
            <a:off x="4806759" y="4368641"/>
            <a:ext cx="5359400" cy="1255631"/>
            <a:chOff x="4806759" y="4368641"/>
            <a:chExt cx="5359400" cy="1255631"/>
          </a:xfrm>
        </p:grpSpPr>
        <p:pic>
          <p:nvPicPr>
            <p:cNvPr id="16" name="Picture 15" descr="A screenshot of a computer code&#10;&#10;Description automatically generated">
              <a:extLst>
                <a:ext uri="{FF2B5EF4-FFF2-40B4-BE49-F238E27FC236}">
                  <a16:creationId xmlns:a16="http://schemas.microsoft.com/office/drawing/2014/main" id="{7239206B-E2EA-1803-E310-BC440140F32E}"/>
                </a:ext>
              </a:extLst>
            </p:cNvPr>
            <p:cNvPicPr>
              <a:picLocks noChangeAspect="1"/>
            </p:cNvPicPr>
            <p:nvPr/>
          </p:nvPicPr>
          <p:blipFill>
            <a:blip r:embed="rId6"/>
            <a:srcRect b="21934"/>
            <a:stretch>
              <a:fillRect/>
            </a:stretch>
          </p:blipFill>
          <p:spPr>
            <a:xfrm>
              <a:off x="4806759" y="4632830"/>
              <a:ext cx="5359400" cy="991442"/>
            </a:xfrm>
            <a:prstGeom prst="rect">
              <a:avLst/>
            </a:prstGeom>
          </p:spPr>
        </p:pic>
        <p:sp>
          <p:nvSpPr>
            <p:cNvPr id="23" name="TextBox 22">
              <a:extLst>
                <a:ext uri="{FF2B5EF4-FFF2-40B4-BE49-F238E27FC236}">
                  <a16:creationId xmlns:a16="http://schemas.microsoft.com/office/drawing/2014/main" id="{D55F9823-9571-5DF1-37E0-8BC5595DE0EF}"/>
                </a:ext>
              </a:extLst>
            </p:cNvPr>
            <p:cNvSpPr txBox="1"/>
            <p:nvPr/>
          </p:nvSpPr>
          <p:spPr>
            <a:xfrm>
              <a:off x="5638800" y="4368641"/>
              <a:ext cx="3729135" cy="307777"/>
            </a:xfrm>
            <a:prstGeom prst="rect">
              <a:avLst/>
            </a:prstGeom>
            <a:noFill/>
          </p:spPr>
          <p:txBody>
            <a:bodyPr wrap="square">
              <a:spAutoFit/>
            </a:bodyPr>
            <a:lstStyle/>
            <a:p>
              <a:r>
                <a:rPr lang="en-GB" sz="1400" dirty="0"/>
                <a:t>Refined Code (After ChatGPT’s Suggestion)</a:t>
              </a:r>
              <a:endParaRPr lang="en-US" sz="1400" dirty="0"/>
            </a:p>
          </p:txBody>
        </p:sp>
      </p:grpSp>
      <p:pic>
        <p:nvPicPr>
          <p:cNvPr id="14" name="Picture 13" descr="A screenshot of a chat&#10;&#10;Description automatically generated">
            <a:extLst>
              <a:ext uri="{FF2B5EF4-FFF2-40B4-BE49-F238E27FC236}">
                <a16:creationId xmlns:a16="http://schemas.microsoft.com/office/drawing/2014/main" id="{4906550F-75F3-B0BE-CA19-AD563D5C5F67}"/>
              </a:ext>
            </a:extLst>
          </p:cNvPr>
          <p:cNvPicPr>
            <a:picLocks noChangeAspect="1"/>
          </p:cNvPicPr>
          <p:nvPr/>
        </p:nvPicPr>
        <p:blipFill>
          <a:blip r:embed="rId7"/>
          <a:srcRect t="59774"/>
          <a:stretch/>
        </p:blipFill>
        <p:spPr>
          <a:xfrm>
            <a:off x="4806759" y="3453248"/>
            <a:ext cx="5054871" cy="958979"/>
          </a:xfrm>
          <a:prstGeom prst="rect">
            <a:avLst/>
          </a:prstGeom>
        </p:spPr>
      </p:pic>
      <p:grpSp>
        <p:nvGrpSpPr>
          <p:cNvPr id="38" name="Group 37">
            <a:extLst>
              <a:ext uri="{FF2B5EF4-FFF2-40B4-BE49-F238E27FC236}">
                <a16:creationId xmlns:a16="http://schemas.microsoft.com/office/drawing/2014/main" id="{2A241A7C-DDC6-6087-4FB9-DDA7F4C88AC3}"/>
              </a:ext>
            </a:extLst>
          </p:cNvPr>
          <p:cNvGrpSpPr/>
          <p:nvPr/>
        </p:nvGrpSpPr>
        <p:grpSpPr>
          <a:xfrm>
            <a:off x="1189702" y="3711643"/>
            <a:ext cx="5594557" cy="2406110"/>
            <a:chOff x="1189702" y="3711643"/>
            <a:chExt cx="5594557" cy="2406110"/>
          </a:xfrm>
        </p:grpSpPr>
        <p:sp>
          <p:nvSpPr>
            <p:cNvPr id="18" name="Rounded Rectangle 17">
              <a:extLst>
                <a:ext uri="{FF2B5EF4-FFF2-40B4-BE49-F238E27FC236}">
                  <a16:creationId xmlns:a16="http://schemas.microsoft.com/office/drawing/2014/main" id="{1A971D60-C8F8-9FC9-7F83-F4259934DEED}"/>
                </a:ext>
              </a:extLst>
            </p:cNvPr>
            <p:cNvSpPr/>
            <p:nvPr/>
          </p:nvSpPr>
          <p:spPr>
            <a:xfrm>
              <a:off x="1189702" y="5978012"/>
              <a:ext cx="1976285" cy="139741"/>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
          <p:nvSpPr>
            <p:cNvPr id="37" name="Rounded Rectangle 36">
              <a:extLst>
                <a:ext uri="{FF2B5EF4-FFF2-40B4-BE49-F238E27FC236}">
                  <a16:creationId xmlns:a16="http://schemas.microsoft.com/office/drawing/2014/main" id="{22116040-AD07-1B27-2209-983FEB10473D}"/>
                </a:ext>
              </a:extLst>
            </p:cNvPr>
            <p:cNvSpPr/>
            <p:nvPr/>
          </p:nvSpPr>
          <p:spPr>
            <a:xfrm>
              <a:off x="5307803" y="3711643"/>
              <a:ext cx="1476456" cy="13541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grpSp>
      <p:grpSp>
        <p:nvGrpSpPr>
          <p:cNvPr id="55" name="Group 54">
            <a:extLst>
              <a:ext uri="{FF2B5EF4-FFF2-40B4-BE49-F238E27FC236}">
                <a16:creationId xmlns:a16="http://schemas.microsoft.com/office/drawing/2014/main" id="{9DBB9485-C880-C2AF-8E7A-2AB318CD2692}"/>
              </a:ext>
            </a:extLst>
          </p:cNvPr>
          <p:cNvGrpSpPr/>
          <p:nvPr/>
        </p:nvGrpSpPr>
        <p:grpSpPr>
          <a:xfrm>
            <a:off x="4801127" y="671608"/>
            <a:ext cx="5768550" cy="2814719"/>
            <a:chOff x="4801127" y="671608"/>
            <a:chExt cx="5768550" cy="2814719"/>
          </a:xfrm>
        </p:grpSpPr>
        <p:grpSp>
          <p:nvGrpSpPr>
            <p:cNvPr id="39" name="Group 38">
              <a:extLst>
                <a:ext uri="{FF2B5EF4-FFF2-40B4-BE49-F238E27FC236}">
                  <a16:creationId xmlns:a16="http://schemas.microsoft.com/office/drawing/2014/main" id="{2BAAFBD1-9BBE-A06D-F09C-5AF3A28EC1BB}"/>
                </a:ext>
              </a:extLst>
            </p:cNvPr>
            <p:cNvGrpSpPr/>
            <p:nvPr/>
          </p:nvGrpSpPr>
          <p:grpSpPr>
            <a:xfrm>
              <a:off x="4806759" y="671608"/>
              <a:ext cx="5762918" cy="1279500"/>
              <a:chOff x="4806759" y="671608"/>
              <a:chExt cx="5762918" cy="1279500"/>
            </a:xfrm>
          </p:grpSpPr>
          <p:pic>
            <p:nvPicPr>
              <p:cNvPr id="20" name="Picture 19" descr="A white rectangular object with a black border&#10;&#10;Description automatically generated with medium confidence">
                <a:extLst>
                  <a:ext uri="{FF2B5EF4-FFF2-40B4-BE49-F238E27FC236}">
                    <a16:creationId xmlns:a16="http://schemas.microsoft.com/office/drawing/2014/main" id="{2CAA653B-5D20-F0B6-A2B1-C1306615B562}"/>
                  </a:ext>
                </a:extLst>
              </p:cNvPr>
              <p:cNvPicPr>
                <a:picLocks noChangeAspect="1"/>
              </p:cNvPicPr>
              <p:nvPr/>
            </p:nvPicPr>
            <p:blipFill>
              <a:blip r:embed="rId8"/>
              <a:srcRect l="5155" r="84" b="4762"/>
              <a:stretch/>
            </p:blipFill>
            <p:spPr>
              <a:xfrm>
                <a:off x="4806759" y="878519"/>
                <a:ext cx="5762918" cy="1072589"/>
              </a:xfrm>
              <a:prstGeom prst="rect">
                <a:avLst/>
              </a:prstGeom>
            </p:spPr>
          </p:pic>
          <p:sp>
            <p:nvSpPr>
              <p:cNvPr id="21" name="TextBox 20">
                <a:extLst>
                  <a:ext uri="{FF2B5EF4-FFF2-40B4-BE49-F238E27FC236}">
                    <a16:creationId xmlns:a16="http://schemas.microsoft.com/office/drawing/2014/main" id="{FD0CB0F7-76DC-5E95-4020-547BA9C970E4}"/>
                  </a:ext>
                </a:extLst>
              </p:cNvPr>
              <p:cNvSpPr txBox="1"/>
              <p:nvPr/>
            </p:nvSpPr>
            <p:spPr>
              <a:xfrm>
                <a:off x="4949546" y="671608"/>
                <a:ext cx="821989" cy="246221"/>
              </a:xfrm>
              <a:prstGeom prst="rect">
                <a:avLst/>
              </a:prstGeom>
              <a:noFill/>
              <a:ln>
                <a:solidFill>
                  <a:srgbClr val="C00000"/>
                </a:solidFill>
              </a:ln>
            </p:spPr>
            <p:txBody>
              <a:bodyPr wrap="square" rtlCol="0">
                <a:spAutoFit/>
              </a:bodyPr>
              <a:lstStyle/>
              <a:p>
                <a:r>
                  <a:rPr lang="en-US" sz="1000" dirty="0"/>
                  <a:t>PR Author</a:t>
                </a:r>
              </a:p>
            </p:txBody>
          </p:sp>
        </p:grpSp>
        <p:pic>
          <p:nvPicPr>
            <p:cNvPr id="41" name="Picture 40" descr="A screenshot of a chat&#10;&#10;Description automatically generated">
              <a:extLst>
                <a:ext uri="{FF2B5EF4-FFF2-40B4-BE49-F238E27FC236}">
                  <a16:creationId xmlns:a16="http://schemas.microsoft.com/office/drawing/2014/main" id="{DEAA280A-F673-E778-0770-2D4EABB40E3F}"/>
                </a:ext>
              </a:extLst>
            </p:cNvPr>
            <p:cNvPicPr>
              <a:picLocks noChangeAspect="1"/>
            </p:cNvPicPr>
            <p:nvPr/>
          </p:nvPicPr>
          <p:blipFill>
            <a:blip r:embed="rId7"/>
            <a:srcRect b="38127"/>
            <a:stretch/>
          </p:blipFill>
          <p:spPr>
            <a:xfrm>
              <a:off x="4801127" y="2011315"/>
              <a:ext cx="5054871" cy="1475012"/>
            </a:xfrm>
            <a:prstGeom prst="rect">
              <a:avLst/>
            </a:prstGeom>
          </p:spPr>
        </p:pic>
        <p:sp>
          <p:nvSpPr>
            <p:cNvPr id="54" name="TextBox 53">
              <a:extLst>
                <a:ext uri="{FF2B5EF4-FFF2-40B4-BE49-F238E27FC236}">
                  <a16:creationId xmlns:a16="http://schemas.microsoft.com/office/drawing/2014/main" id="{5D2FB465-4DB5-F41A-A5C6-347E9631B75E}"/>
                </a:ext>
              </a:extLst>
            </p:cNvPr>
            <p:cNvSpPr txBox="1"/>
            <p:nvPr/>
          </p:nvSpPr>
          <p:spPr>
            <a:xfrm>
              <a:off x="5866097" y="1827877"/>
              <a:ext cx="3501838" cy="276999"/>
            </a:xfrm>
            <a:prstGeom prst="rect">
              <a:avLst/>
            </a:prstGeom>
            <a:noFill/>
          </p:spPr>
          <p:txBody>
            <a:bodyPr wrap="square">
              <a:spAutoFit/>
            </a:bodyPr>
            <a:lstStyle/>
            <a:p>
              <a:r>
                <a:rPr lang="en-GB" sz="1200" dirty="0"/>
                <a:t>Initial Code (Before ChatGPT's Suggestion)</a:t>
              </a:r>
              <a:endParaRPr lang="en-US" sz="1200" dirty="0"/>
            </a:p>
          </p:txBody>
        </p:sp>
      </p:grpSp>
      <p:grpSp>
        <p:nvGrpSpPr>
          <p:cNvPr id="56" name="Group 55">
            <a:extLst>
              <a:ext uri="{FF2B5EF4-FFF2-40B4-BE49-F238E27FC236}">
                <a16:creationId xmlns:a16="http://schemas.microsoft.com/office/drawing/2014/main" id="{18B8281D-87AE-827F-AE8E-37E7AC75814E}"/>
              </a:ext>
            </a:extLst>
          </p:cNvPr>
          <p:cNvGrpSpPr/>
          <p:nvPr/>
        </p:nvGrpSpPr>
        <p:grpSpPr>
          <a:xfrm>
            <a:off x="6892288" y="3294519"/>
            <a:ext cx="4793226" cy="2034566"/>
            <a:chOff x="6892288" y="3294519"/>
            <a:chExt cx="4793226" cy="2034566"/>
          </a:xfrm>
        </p:grpSpPr>
        <p:sp>
          <p:nvSpPr>
            <p:cNvPr id="57" name="Rounded Rectangle 56">
              <a:extLst>
                <a:ext uri="{FF2B5EF4-FFF2-40B4-BE49-F238E27FC236}">
                  <a16:creationId xmlns:a16="http://schemas.microsoft.com/office/drawing/2014/main" id="{9B92676F-313C-5920-D839-5407B67F4D16}"/>
                </a:ext>
              </a:extLst>
            </p:cNvPr>
            <p:cNvSpPr/>
            <p:nvPr/>
          </p:nvSpPr>
          <p:spPr>
            <a:xfrm>
              <a:off x="6892288" y="3294519"/>
              <a:ext cx="1514296" cy="158730"/>
            </a:xfrm>
            <a:prstGeom prst="roundRect">
              <a:avLst/>
            </a:prstGeom>
            <a:noFill/>
            <a:ln>
              <a:solidFill>
                <a:srgbClr val="0000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00000"/>
                  </a:solidFill>
                </a:ln>
                <a:noFill/>
              </a:endParaRPr>
            </a:p>
          </p:txBody>
        </p:sp>
        <p:sp>
          <p:nvSpPr>
            <p:cNvPr id="58" name="Rounded Rectangle 57">
              <a:extLst>
                <a:ext uri="{FF2B5EF4-FFF2-40B4-BE49-F238E27FC236}">
                  <a16:creationId xmlns:a16="http://schemas.microsoft.com/office/drawing/2014/main" id="{04C748C2-20BF-4E88-A21C-2B44C21F25C1}"/>
                </a:ext>
              </a:extLst>
            </p:cNvPr>
            <p:cNvSpPr/>
            <p:nvPr/>
          </p:nvSpPr>
          <p:spPr>
            <a:xfrm>
              <a:off x="6911951" y="5198001"/>
              <a:ext cx="550733" cy="131084"/>
            </a:xfrm>
            <a:prstGeom prst="roundRect">
              <a:avLst/>
            </a:prstGeom>
            <a:noFill/>
            <a:ln>
              <a:solidFill>
                <a:srgbClr val="008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cxnSp>
          <p:nvCxnSpPr>
            <p:cNvPr id="59" name="Straight Arrow Connector 58">
              <a:extLst>
                <a:ext uri="{FF2B5EF4-FFF2-40B4-BE49-F238E27FC236}">
                  <a16:creationId xmlns:a16="http://schemas.microsoft.com/office/drawing/2014/main" id="{B924DBD7-BAA6-C15E-C603-8FDA47B9883C}"/>
                </a:ext>
              </a:extLst>
            </p:cNvPr>
            <p:cNvCxnSpPr>
              <a:cxnSpLocks/>
            </p:cNvCxnSpPr>
            <p:nvPr/>
          </p:nvCxnSpPr>
          <p:spPr>
            <a:xfrm flipH="1" flipV="1">
              <a:off x="8406584" y="3429000"/>
              <a:ext cx="2015610" cy="41805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9A70298-7EB5-CEDB-CEE4-14A8341B6A22}"/>
                </a:ext>
              </a:extLst>
            </p:cNvPr>
            <p:cNvCxnSpPr>
              <a:endCxn id="58" idx="3"/>
            </p:cNvCxnSpPr>
            <p:nvPr/>
          </p:nvCxnSpPr>
          <p:spPr>
            <a:xfrm flipH="1">
              <a:off x="7462684" y="3847056"/>
              <a:ext cx="2949677" cy="141648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2A1DD12-090A-6F2B-4332-123C91490FAE}"/>
                </a:ext>
              </a:extLst>
            </p:cNvPr>
            <p:cNvSpPr txBox="1"/>
            <p:nvPr/>
          </p:nvSpPr>
          <p:spPr>
            <a:xfrm>
              <a:off x="10422319" y="3655682"/>
              <a:ext cx="1263195" cy="369332"/>
            </a:xfrm>
            <a:prstGeom prst="rect">
              <a:avLst/>
            </a:prstGeom>
            <a:noFill/>
            <a:ln w="28575">
              <a:solidFill>
                <a:srgbClr val="C00000"/>
              </a:solidFill>
            </a:ln>
          </p:spPr>
          <p:txBody>
            <a:bodyPr wrap="square" rtlCol="0">
              <a:spAutoFit/>
            </a:bodyPr>
            <a:lstStyle/>
            <a:p>
              <a:r>
                <a:rPr lang="en-US" dirty="0"/>
                <a:t>Replaced</a:t>
              </a:r>
            </a:p>
          </p:txBody>
        </p:sp>
      </p:grpSp>
      <p:sp>
        <p:nvSpPr>
          <p:cNvPr id="13" name="Rounded Rectangle 12">
            <a:extLst>
              <a:ext uri="{FF2B5EF4-FFF2-40B4-BE49-F238E27FC236}">
                <a16:creationId xmlns:a16="http://schemas.microsoft.com/office/drawing/2014/main" id="{4ECD3BFC-A8EB-6A40-307D-4E8D1196F9C7}"/>
              </a:ext>
            </a:extLst>
          </p:cNvPr>
          <p:cNvSpPr/>
          <p:nvPr/>
        </p:nvSpPr>
        <p:spPr>
          <a:xfrm>
            <a:off x="1370152" y="3234143"/>
            <a:ext cx="669663" cy="139741"/>
          </a:xfrm>
          <a:prstGeom prst="roundRect">
            <a:avLst/>
          </a:prstGeom>
          <a:noFill/>
          <a:ln>
            <a:solidFill>
              <a:srgbClr val="008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
        <p:nvSpPr>
          <p:cNvPr id="15" name="Rounded Rectangle 14">
            <a:extLst>
              <a:ext uri="{FF2B5EF4-FFF2-40B4-BE49-F238E27FC236}">
                <a16:creationId xmlns:a16="http://schemas.microsoft.com/office/drawing/2014/main" id="{1D855FC1-8E73-93FF-7DF2-1DEC088E9141}"/>
              </a:ext>
            </a:extLst>
          </p:cNvPr>
          <p:cNvSpPr/>
          <p:nvPr/>
        </p:nvSpPr>
        <p:spPr>
          <a:xfrm>
            <a:off x="2474505" y="4377185"/>
            <a:ext cx="1094084" cy="139741"/>
          </a:xfrm>
          <a:prstGeom prst="roundRect">
            <a:avLst/>
          </a:prstGeom>
          <a:noFill/>
          <a:ln>
            <a:solidFill>
              <a:srgbClr val="0000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
        <p:nvSpPr>
          <p:cNvPr id="3" name="TextBox 2">
            <a:extLst>
              <a:ext uri="{FF2B5EF4-FFF2-40B4-BE49-F238E27FC236}">
                <a16:creationId xmlns:a16="http://schemas.microsoft.com/office/drawing/2014/main" id="{3AB5C73B-87AF-4DC3-8C77-13224BAD760E}"/>
              </a:ext>
            </a:extLst>
          </p:cNvPr>
          <p:cNvSpPr txBox="1"/>
          <p:nvPr/>
        </p:nvSpPr>
        <p:spPr>
          <a:xfrm>
            <a:off x="10422194" y="1137814"/>
            <a:ext cx="1273153" cy="253916"/>
          </a:xfrm>
          <a:prstGeom prst="rect">
            <a:avLst/>
          </a:prstGeom>
          <a:noFill/>
          <a:ln>
            <a:solidFill>
              <a:srgbClr val="C00000"/>
            </a:solidFill>
          </a:ln>
        </p:spPr>
        <p:txBody>
          <a:bodyPr wrap="square" rtlCol="0">
            <a:spAutoFit/>
          </a:bodyPr>
          <a:lstStyle/>
          <a:p>
            <a:r>
              <a:rPr lang="en-US" sz="1050" dirty="0">
                <a:latin typeface="Arial" panose="020B0604020202020204" pitchFamily="34" charset="0"/>
                <a:cs typeface="Arial" panose="020B0604020202020204" pitchFamily="34" charset="0"/>
              </a:rPr>
              <a:t>Repo maintainer</a:t>
            </a:r>
          </a:p>
        </p:txBody>
      </p:sp>
      <p:pic>
        <p:nvPicPr>
          <p:cNvPr id="7" name="Picture 6">
            <a:extLst>
              <a:ext uri="{FF2B5EF4-FFF2-40B4-BE49-F238E27FC236}">
                <a16:creationId xmlns:a16="http://schemas.microsoft.com/office/drawing/2014/main" id="{1F50E1EE-4A3E-692D-719F-06DD08E53100}"/>
              </a:ext>
            </a:extLst>
          </p:cNvPr>
          <p:cNvPicPr>
            <a:picLocks noChangeAspect="1"/>
          </p:cNvPicPr>
          <p:nvPr/>
        </p:nvPicPr>
        <p:blipFill>
          <a:blip r:embed="rId9"/>
          <a:stretch>
            <a:fillRect/>
          </a:stretch>
        </p:blipFill>
        <p:spPr>
          <a:xfrm>
            <a:off x="4753023" y="5637130"/>
            <a:ext cx="4614912" cy="422096"/>
          </a:xfrm>
          <a:prstGeom prst="rect">
            <a:avLst/>
          </a:prstGeom>
        </p:spPr>
      </p:pic>
      <p:sp>
        <p:nvSpPr>
          <p:cNvPr id="9" name="TextBox 8">
            <a:extLst>
              <a:ext uri="{FF2B5EF4-FFF2-40B4-BE49-F238E27FC236}">
                <a16:creationId xmlns:a16="http://schemas.microsoft.com/office/drawing/2014/main" id="{C947E5EB-E61D-0EC1-DD8D-28B168464F51}"/>
              </a:ext>
            </a:extLst>
          </p:cNvPr>
          <p:cNvSpPr txBox="1"/>
          <p:nvPr/>
        </p:nvSpPr>
        <p:spPr>
          <a:xfrm>
            <a:off x="4722471" y="6047882"/>
            <a:ext cx="6550230" cy="707886"/>
          </a:xfrm>
          <a:prstGeom prst="rect">
            <a:avLst/>
          </a:prstGeom>
          <a:noFill/>
          <a:ln w="28575">
            <a:solidFill>
              <a:srgbClr val="0000EA"/>
            </a:solidFill>
          </a:ln>
        </p:spPr>
        <p:txBody>
          <a:bodyPr wrap="square" rtlCol="0">
            <a:spAutoFit/>
          </a:bodyPr>
          <a:lstStyle/>
          <a:p>
            <a:pPr lvl="0">
              <a:defRPr/>
            </a:pPr>
            <a:r>
              <a:rPr lang="en-GB" sz="2000" dirty="0">
                <a:latin typeface="Arial" panose="020B0604020202020204" pitchFamily="34" charset="0"/>
                <a:cs typeface="Arial" panose="020B0604020202020204" pitchFamily="34" charset="0"/>
              </a:rPr>
              <a:t>This example shows how AI can streamline thinking, even when its patch is not directly integrated.</a:t>
            </a:r>
          </a:p>
        </p:txBody>
      </p:sp>
    </p:spTree>
    <p:extLst>
      <p:ext uri="{BB962C8B-B14F-4D97-AF65-F5344CB8AC3E}">
        <p14:creationId xmlns:p14="http://schemas.microsoft.com/office/powerpoint/2010/main" val="421418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3"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6522-9BC8-8BF3-1780-14CBF6C3A1D8}"/>
              </a:ext>
            </a:extLst>
          </p:cNvPr>
          <p:cNvSpPr>
            <a:spLocks noGrp="1"/>
          </p:cNvSpPr>
          <p:nvPr>
            <p:ph type="title"/>
          </p:nvPr>
        </p:nvSpPr>
        <p:spPr>
          <a:xfrm>
            <a:off x="381000" y="150813"/>
            <a:ext cx="10515600" cy="620713"/>
          </a:xfrm>
        </p:spPr>
        <p:txBody>
          <a:bodyPr>
            <a:normAutofit fontScale="90000"/>
          </a:bodyPr>
          <a:lstStyle/>
          <a:p>
            <a:r>
              <a:rPr lang="en-GB" b="0" i="0" dirty="0">
                <a:solidFill>
                  <a:srgbClr val="111111"/>
                </a:solidFill>
                <a:effectLst/>
                <a:latin typeface="Titillium Web" pitchFamily="2" charset="77"/>
              </a:rPr>
              <a:t>None Existing Patch (NE)</a:t>
            </a:r>
            <a:endParaRPr lang="en-US" dirty="0"/>
          </a:p>
        </p:txBody>
      </p:sp>
      <p:sp>
        <p:nvSpPr>
          <p:cNvPr id="5" name="TextBox 4">
            <a:extLst>
              <a:ext uri="{FF2B5EF4-FFF2-40B4-BE49-F238E27FC236}">
                <a16:creationId xmlns:a16="http://schemas.microsoft.com/office/drawing/2014/main" id="{01C78E4D-9A7B-C6C9-D9B3-83654ED43572}"/>
              </a:ext>
            </a:extLst>
          </p:cNvPr>
          <p:cNvSpPr txBox="1"/>
          <p:nvPr/>
        </p:nvSpPr>
        <p:spPr>
          <a:xfrm>
            <a:off x="648672" y="3766062"/>
            <a:ext cx="7991475" cy="954107"/>
          </a:xfrm>
          <a:prstGeom prst="rect">
            <a:avLst/>
          </a:prstGeom>
          <a:noFill/>
          <a:ln w="28575">
            <a:solidFill>
              <a:srgbClr val="C00000"/>
            </a:solidFill>
          </a:ln>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Conceptual guidance; no executable patch.</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Concept explanation; no code contribution.</a:t>
            </a:r>
            <a:endParaRPr lang="en-GB" sz="2800" i="0" dirty="0">
              <a:solidFill>
                <a:srgbClr val="1F1F1F"/>
              </a:solidFill>
              <a:effectLst/>
              <a:latin typeface="Arial" panose="020B0604020202020204" pitchFamily="34" charset="0"/>
              <a:cs typeface="Arial" panose="020B0604020202020204" pitchFamily="34" charset="0"/>
            </a:endParaRPr>
          </a:p>
        </p:txBody>
      </p:sp>
      <p:pic>
        <p:nvPicPr>
          <p:cNvPr id="4" name="Picture 3" descr="A graph with red squares and black text&#10;&#10;AI-generated content may be incorrect.">
            <a:extLst>
              <a:ext uri="{FF2B5EF4-FFF2-40B4-BE49-F238E27FC236}">
                <a16:creationId xmlns:a16="http://schemas.microsoft.com/office/drawing/2014/main" id="{F726965C-330F-E202-2B32-3BCC347EA344}"/>
              </a:ext>
            </a:extLst>
          </p:cNvPr>
          <p:cNvPicPr>
            <a:picLocks noChangeAspect="1"/>
          </p:cNvPicPr>
          <p:nvPr/>
        </p:nvPicPr>
        <p:blipFill>
          <a:blip r:embed="rId3"/>
          <a:stretch>
            <a:fillRect/>
          </a:stretch>
        </p:blipFill>
        <p:spPr>
          <a:xfrm>
            <a:off x="2290146" y="989802"/>
            <a:ext cx="6611258" cy="2707196"/>
          </a:xfrm>
          <a:prstGeom prst="rect">
            <a:avLst/>
          </a:prstGeom>
        </p:spPr>
      </p:pic>
      <p:sp>
        <p:nvSpPr>
          <p:cNvPr id="6" name="Rounded Rectangle 5">
            <a:extLst>
              <a:ext uri="{FF2B5EF4-FFF2-40B4-BE49-F238E27FC236}">
                <a16:creationId xmlns:a16="http://schemas.microsoft.com/office/drawing/2014/main" id="{28B2B95A-9467-2CAC-C5BF-6F16D1726C51}"/>
              </a:ext>
            </a:extLst>
          </p:cNvPr>
          <p:cNvSpPr/>
          <p:nvPr/>
        </p:nvSpPr>
        <p:spPr>
          <a:xfrm>
            <a:off x="3041780" y="1194318"/>
            <a:ext cx="3265714" cy="410547"/>
          </a:xfrm>
          <a:prstGeom prst="roundRect">
            <a:avLst/>
          </a:prstGeom>
          <a:noFill/>
          <a:ln w="28575">
            <a:solidFill>
              <a:srgbClr val="86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37A8B78-1780-4F3E-91CE-AA5BE8BCA12F}"/>
              </a:ext>
            </a:extLst>
          </p:cNvPr>
          <p:cNvSpPr/>
          <p:nvPr/>
        </p:nvSpPr>
        <p:spPr>
          <a:xfrm>
            <a:off x="3601616" y="2084476"/>
            <a:ext cx="2705878" cy="410547"/>
          </a:xfrm>
          <a:prstGeom prst="roundRect">
            <a:avLst/>
          </a:prstGeom>
          <a:noFill/>
          <a:ln w="28575">
            <a:solidFill>
              <a:srgbClr val="86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8FB133-D543-E3C5-BF00-9B8BE706E86E}"/>
              </a:ext>
            </a:extLst>
          </p:cNvPr>
          <p:cNvSpPr txBox="1"/>
          <p:nvPr/>
        </p:nvSpPr>
        <p:spPr>
          <a:xfrm>
            <a:off x="1212979" y="5606588"/>
            <a:ext cx="7991475" cy="523220"/>
          </a:xfrm>
          <a:prstGeom prst="rect">
            <a:avLst/>
          </a:prstGeom>
          <a:noFill/>
          <a:ln w="28575">
            <a:solidFill>
              <a:srgbClr val="0000EA"/>
            </a:solidFill>
          </a:ln>
        </p:spPr>
        <p:txBody>
          <a:bodyPr wrap="square">
            <a:spAutoFit/>
          </a:bodyPr>
          <a:lstStyle/>
          <a:p>
            <a:pPr>
              <a:buNone/>
            </a:pPr>
            <a:r>
              <a:rPr lang="en-GB" sz="2800" dirty="0">
                <a:latin typeface="Arial" panose="020B0604020202020204" pitchFamily="34" charset="0"/>
                <a:cs typeface="Arial" panose="020B0604020202020204" pitchFamily="34" charset="0"/>
              </a:rPr>
              <a:t>Not all AI impact in PR workflows is patch-based.</a:t>
            </a:r>
          </a:p>
        </p:txBody>
      </p:sp>
    </p:spTree>
    <p:extLst>
      <p:ext uri="{BB962C8B-B14F-4D97-AF65-F5344CB8AC3E}">
        <p14:creationId xmlns:p14="http://schemas.microsoft.com/office/powerpoint/2010/main" val="162471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0FFFA9-56BC-B7A6-462D-D42E318E0D0E}"/>
              </a:ext>
            </a:extLst>
          </p:cNvPr>
          <p:cNvSpPr txBox="1"/>
          <p:nvPr/>
        </p:nvSpPr>
        <p:spPr>
          <a:xfrm>
            <a:off x="325016" y="1190155"/>
            <a:ext cx="5066575" cy="877163"/>
          </a:xfrm>
          <a:prstGeom prst="rect">
            <a:avLst/>
          </a:prstGeom>
          <a:noFill/>
          <a:ln w="28575">
            <a:solidFill>
              <a:srgbClr val="0000EA"/>
            </a:solidFill>
          </a:ln>
        </p:spPr>
        <p:txBody>
          <a:bodyPr wrap="square">
            <a:spAutoFit/>
          </a:bodyPr>
          <a:lstStyle/>
          <a:p>
            <a:r>
              <a:rPr lang="en-GB" sz="1700" b="1" dirty="0">
                <a:latin typeface="Arial" panose="020B0604020202020204" pitchFamily="34" charset="0"/>
                <a:cs typeface="Arial" panose="020B0604020202020204" pitchFamily="34" charset="0"/>
              </a:rPr>
              <a:t>Conceptual guidance — no patch proposed</a:t>
            </a:r>
            <a:r>
              <a:rPr lang="en-US" sz="1700" b="1"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a:t>
            </a:r>
            <a:r>
              <a:rPr lang="en-GB" sz="1700" dirty="0">
                <a:latin typeface="Arial" panose="020B0604020202020204" pitchFamily="34" charset="0"/>
                <a:cs typeface="Arial" panose="020B0604020202020204" pitchFamily="34" charset="0"/>
              </a:rPr>
              <a:t>AI suggested clearer variable naming to improve readability. No structural patch was evaluated.</a:t>
            </a:r>
            <a:endParaRPr lang="en-GB" sz="1700" b="0" i="0" dirty="0">
              <a:solidFill>
                <a:srgbClr val="1F1F1F"/>
              </a:solidFill>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566A5D4-C62F-76B4-E035-57967F8B5041}"/>
              </a:ext>
            </a:extLst>
          </p:cNvPr>
          <p:cNvSpPr>
            <a:spLocks noGrp="1"/>
          </p:cNvSpPr>
          <p:nvPr>
            <p:ph type="title"/>
          </p:nvPr>
        </p:nvSpPr>
        <p:spPr>
          <a:xfrm>
            <a:off x="381000" y="150813"/>
            <a:ext cx="10515600" cy="620713"/>
          </a:xfrm>
        </p:spPr>
        <p:txBody>
          <a:bodyPr>
            <a:normAutofit fontScale="90000"/>
          </a:bodyPr>
          <a:lstStyle/>
          <a:p>
            <a:r>
              <a:rPr lang="en-GB" sz="3200" dirty="0">
                <a:latin typeface="Arial" panose="020B0604020202020204" pitchFamily="34" charset="0"/>
                <a:cs typeface="Arial" panose="020B0604020202020204" pitchFamily="34" charset="0"/>
              </a:rPr>
              <a:t>NE Example – Conceptual Guidance (Naming Refinement)</a:t>
            </a:r>
            <a:endParaRPr lang="en-US" sz="3200" dirty="0"/>
          </a:p>
        </p:txBody>
      </p:sp>
      <p:grpSp>
        <p:nvGrpSpPr>
          <p:cNvPr id="14" name="Group 13">
            <a:extLst>
              <a:ext uri="{FF2B5EF4-FFF2-40B4-BE49-F238E27FC236}">
                <a16:creationId xmlns:a16="http://schemas.microsoft.com/office/drawing/2014/main" id="{FC2F529C-3D31-2C68-23A8-71ED0057E2F0}"/>
              </a:ext>
            </a:extLst>
          </p:cNvPr>
          <p:cNvGrpSpPr/>
          <p:nvPr/>
        </p:nvGrpSpPr>
        <p:grpSpPr>
          <a:xfrm>
            <a:off x="278218" y="3209222"/>
            <a:ext cx="4457700" cy="3523784"/>
            <a:chOff x="278218" y="3209222"/>
            <a:chExt cx="4457700" cy="3523784"/>
          </a:xfrm>
        </p:grpSpPr>
        <p:grpSp>
          <p:nvGrpSpPr>
            <p:cNvPr id="11" name="Group 10">
              <a:extLst>
                <a:ext uri="{FF2B5EF4-FFF2-40B4-BE49-F238E27FC236}">
                  <a16:creationId xmlns:a16="http://schemas.microsoft.com/office/drawing/2014/main" id="{A5F7A14B-0257-B638-6053-3DC7568252A0}"/>
                </a:ext>
              </a:extLst>
            </p:cNvPr>
            <p:cNvGrpSpPr/>
            <p:nvPr/>
          </p:nvGrpSpPr>
          <p:grpSpPr>
            <a:xfrm>
              <a:off x="278218" y="3209222"/>
              <a:ext cx="4457700" cy="2857267"/>
              <a:chOff x="118730" y="3209222"/>
              <a:chExt cx="4457700" cy="2857267"/>
            </a:xfrm>
          </p:grpSpPr>
          <p:grpSp>
            <p:nvGrpSpPr>
              <p:cNvPr id="7" name="Group 6">
                <a:extLst>
                  <a:ext uri="{FF2B5EF4-FFF2-40B4-BE49-F238E27FC236}">
                    <a16:creationId xmlns:a16="http://schemas.microsoft.com/office/drawing/2014/main" id="{4029F907-6C49-ABCD-ABFF-96D3BCE0E1B9}"/>
                  </a:ext>
                </a:extLst>
              </p:cNvPr>
              <p:cNvGrpSpPr/>
              <p:nvPr/>
            </p:nvGrpSpPr>
            <p:grpSpPr>
              <a:xfrm>
                <a:off x="1262331" y="3209222"/>
                <a:ext cx="2997200" cy="1023471"/>
                <a:chOff x="1232310" y="3575050"/>
                <a:chExt cx="2997200" cy="1023471"/>
              </a:xfrm>
            </p:grpSpPr>
            <p:pic>
              <p:nvPicPr>
                <p:cNvPr id="3" name="Picture 2" descr="A screenshot of a computer code&#10;&#10;Description automatically generated">
                  <a:extLst>
                    <a:ext uri="{FF2B5EF4-FFF2-40B4-BE49-F238E27FC236}">
                      <a16:creationId xmlns:a16="http://schemas.microsoft.com/office/drawing/2014/main" id="{76ED9592-F048-095F-7374-C67988CD35D1}"/>
                    </a:ext>
                  </a:extLst>
                </p:cNvPr>
                <p:cNvPicPr>
                  <a:picLocks noChangeAspect="1"/>
                </p:cNvPicPr>
                <p:nvPr/>
              </p:nvPicPr>
              <p:blipFill>
                <a:blip r:embed="rId3"/>
                <a:srcRect t="74828"/>
                <a:stretch/>
              </p:blipFill>
              <p:spPr>
                <a:xfrm>
                  <a:off x="1232310" y="4134971"/>
                  <a:ext cx="2997200" cy="463550"/>
                </a:xfrm>
                <a:prstGeom prst="rect">
                  <a:avLst/>
                </a:prstGeom>
              </p:spPr>
            </p:pic>
            <p:pic>
              <p:nvPicPr>
                <p:cNvPr id="4" name="Picture 3" descr="A screenshot of a computer code&#10;&#10;Description automatically generated">
                  <a:extLst>
                    <a:ext uri="{FF2B5EF4-FFF2-40B4-BE49-F238E27FC236}">
                      <a16:creationId xmlns:a16="http://schemas.microsoft.com/office/drawing/2014/main" id="{0C118608-9D87-8F30-EC8E-EBC5F5106A7F}"/>
                    </a:ext>
                  </a:extLst>
                </p:cNvPr>
                <p:cNvPicPr>
                  <a:picLocks noChangeAspect="1"/>
                </p:cNvPicPr>
                <p:nvPr/>
              </p:nvPicPr>
              <p:blipFill>
                <a:blip r:embed="rId3"/>
                <a:srcRect t="1" b="69593"/>
                <a:stretch/>
              </p:blipFill>
              <p:spPr>
                <a:xfrm>
                  <a:off x="1232310" y="3575050"/>
                  <a:ext cx="2997200" cy="559921"/>
                </a:xfrm>
                <a:prstGeom prst="rect">
                  <a:avLst/>
                </a:prstGeom>
              </p:spPr>
            </p:pic>
          </p:grpSp>
          <p:pic>
            <p:nvPicPr>
              <p:cNvPr id="9" name="Picture 8" descr="A screenshot of a computer&#10;&#10;Description automatically generated">
                <a:extLst>
                  <a:ext uri="{FF2B5EF4-FFF2-40B4-BE49-F238E27FC236}">
                    <a16:creationId xmlns:a16="http://schemas.microsoft.com/office/drawing/2014/main" id="{F58389E2-E004-B445-4FA7-62CD51B40CEA}"/>
                  </a:ext>
                </a:extLst>
              </p:cNvPr>
              <p:cNvPicPr>
                <a:picLocks noChangeAspect="1"/>
              </p:cNvPicPr>
              <p:nvPr/>
            </p:nvPicPr>
            <p:blipFill>
              <a:blip r:embed="rId4"/>
              <a:stretch>
                <a:fillRect/>
              </a:stretch>
            </p:blipFill>
            <p:spPr>
              <a:xfrm>
                <a:off x="118730" y="4390089"/>
                <a:ext cx="4457700" cy="1676400"/>
              </a:xfrm>
              <a:prstGeom prst="rect">
                <a:avLst/>
              </a:prstGeom>
            </p:spPr>
          </p:pic>
          <p:pic>
            <p:nvPicPr>
              <p:cNvPr id="10" name="Picture 2" descr="developer Icon - Free PNG &amp; SVG 963312 - Noun Project">
                <a:extLst>
                  <a:ext uri="{FF2B5EF4-FFF2-40B4-BE49-F238E27FC236}">
                    <a16:creationId xmlns:a16="http://schemas.microsoft.com/office/drawing/2014/main" id="{866D5B79-B1B8-C261-6E92-AE85ECFE7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30" y="3256413"/>
                <a:ext cx="224729" cy="224729"/>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A screenshot of a white background&#10;&#10;Description automatically generated">
              <a:extLst>
                <a:ext uri="{FF2B5EF4-FFF2-40B4-BE49-F238E27FC236}">
                  <a16:creationId xmlns:a16="http://schemas.microsoft.com/office/drawing/2014/main" id="{53224840-D40A-4883-8791-9ED4525FB38D}"/>
                </a:ext>
              </a:extLst>
            </p:cNvPr>
            <p:cNvPicPr>
              <a:picLocks noChangeAspect="1"/>
            </p:cNvPicPr>
            <p:nvPr/>
          </p:nvPicPr>
          <p:blipFill>
            <a:blip r:embed="rId6"/>
            <a:stretch>
              <a:fillRect/>
            </a:stretch>
          </p:blipFill>
          <p:spPr>
            <a:xfrm>
              <a:off x="540488" y="6085306"/>
              <a:ext cx="4191000" cy="647700"/>
            </a:xfrm>
            <a:prstGeom prst="rect">
              <a:avLst/>
            </a:prstGeom>
          </p:spPr>
        </p:pic>
      </p:grpSp>
      <p:sp>
        <p:nvSpPr>
          <p:cNvPr id="20" name="TextBox 19">
            <a:extLst>
              <a:ext uri="{FF2B5EF4-FFF2-40B4-BE49-F238E27FC236}">
                <a16:creationId xmlns:a16="http://schemas.microsoft.com/office/drawing/2014/main" id="{A0775649-E631-447A-4CB3-3D0EA149F336}"/>
              </a:ext>
            </a:extLst>
          </p:cNvPr>
          <p:cNvSpPr txBox="1"/>
          <p:nvPr/>
        </p:nvSpPr>
        <p:spPr>
          <a:xfrm>
            <a:off x="5638800" y="6276300"/>
            <a:ext cx="4671828" cy="430887"/>
          </a:xfrm>
          <a:prstGeom prst="rect">
            <a:avLst/>
          </a:prstGeom>
          <a:noFill/>
        </p:spPr>
        <p:txBody>
          <a:bodyPr wrap="square">
            <a:spAutoFit/>
          </a:bodyPr>
          <a:lstStyle/>
          <a:p>
            <a:r>
              <a:rPr lang="en-US" sz="1100" dirty="0">
                <a:hlinkClick r:id="rId7"/>
              </a:rPr>
              <a:t>https://github.com/codecrafters-io/frontend/pull/1061</a:t>
            </a:r>
            <a:endParaRPr lang="en-US" sz="1100" dirty="0"/>
          </a:p>
          <a:p>
            <a:r>
              <a:rPr lang="en-US" sz="1100" dirty="0"/>
              <a:t>https://</a:t>
            </a:r>
            <a:r>
              <a:rPr lang="en-US" sz="1100" dirty="0" err="1"/>
              <a:t>chatgpt.com</a:t>
            </a:r>
            <a:r>
              <a:rPr lang="en-US" sz="1100" dirty="0"/>
              <a:t>/share/d668d64c-182e-4e9d-8e17-6517d91fc65e</a:t>
            </a:r>
          </a:p>
        </p:txBody>
      </p:sp>
      <p:grpSp>
        <p:nvGrpSpPr>
          <p:cNvPr id="34" name="Group 33">
            <a:extLst>
              <a:ext uri="{FF2B5EF4-FFF2-40B4-BE49-F238E27FC236}">
                <a16:creationId xmlns:a16="http://schemas.microsoft.com/office/drawing/2014/main" id="{F190C2C4-9632-08B5-2550-5A9FE6ED6C18}"/>
              </a:ext>
            </a:extLst>
          </p:cNvPr>
          <p:cNvGrpSpPr/>
          <p:nvPr/>
        </p:nvGrpSpPr>
        <p:grpSpPr>
          <a:xfrm>
            <a:off x="5938684" y="3481143"/>
            <a:ext cx="5301730" cy="668831"/>
            <a:chOff x="5938684" y="3481143"/>
            <a:chExt cx="5301730" cy="668831"/>
          </a:xfrm>
        </p:grpSpPr>
        <p:pic>
          <p:nvPicPr>
            <p:cNvPr id="18" name="Picture 17">
              <a:extLst>
                <a:ext uri="{FF2B5EF4-FFF2-40B4-BE49-F238E27FC236}">
                  <a16:creationId xmlns:a16="http://schemas.microsoft.com/office/drawing/2014/main" id="{BA904A4E-AEA1-C079-B862-C63CDE83F2FA}"/>
                </a:ext>
              </a:extLst>
            </p:cNvPr>
            <p:cNvPicPr>
              <a:picLocks noChangeAspect="1"/>
            </p:cNvPicPr>
            <p:nvPr/>
          </p:nvPicPr>
          <p:blipFill>
            <a:blip r:embed="rId8"/>
            <a:stretch>
              <a:fillRect/>
            </a:stretch>
          </p:blipFill>
          <p:spPr>
            <a:xfrm>
              <a:off x="5938684" y="3766901"/>
              <a:ext cx="5301730" cy="383073"/>
            </a:xfrm>
            <a:prstGeom prst="rect">
              <a:avLst/>
            </a:prstGeom>
          </p:spPr>
        </p:pic>
        <p:sp>
          <p:nvSpPr>
            <p:cNvPr id="25" name="TextBox 24">
              <a:extLst>
                <a:ext uri="{FF2B5EF4-FFF2-40B4-BE49-F238E27FC236}">
                  <a16:creationId xmlns:a16="http://schemas.microsoft.com/office/drawing/2014/main" id="{0D99F8B2-E3B9-C453-36BB-524B3D432D47}"/>
                </a:ext>
              </a:extLst>
            </p:cNvPr>
            <p:cNvSpPr txBox="1"/>
            <p:nvPr/>
          </p:nvSpPr>
          <p:spPr>
            <a:xfrm>
              <a:off x="6428609" y="3481143"/>
              <a:ext cx="4556166" cy="307777"/>
            </a:xfrm>
            <a:prstGeom prst="rect">
              <a:avLst/>
            </a:prstGeom>
            <a:noFill/>
          </p:spPr>
          <p:txBody>
            <a:bodyPr wrap="square">
              <a:spAutoFit/>
            </a:bodyPr>
            <a:lstStyle/>
            <a:p>
              <a:r>
                <a:rPr lang="en-GB" sz="1400" dirty="0"/>
                <a:t>Refined Code (After ChatGPT’s Suggestion)</a:t>
              </a:r>
              <a:endParaRPr lang="en-US" sz="1400" dirty="0"/>
            </a:p>
          </p:txBody>
        </p:sp>
      </p:grpSp>
      <p:grpSp>
        <p:nvGrpSpPr>
          <p:cNvPr id="38" name="Group 37">
            <a:extLst>
              <a:ext uri="{FF2B5EF4-FFF2-40B4-BE49-F238E27FC236}">
                <a16:creationId xmlns:a16="http://schemas.microsoft.com/office/drawing/2014/main" id="{47DC9DBD-81B9-254F-6A8E-6C1E979BCFC7}"/>
              </a:ext>
            </a:extLst>
          </p:cNvPr>
          <p:cNvGrpSpPr/>
          <p:nvPr/>
        </p:nvGrpSpPr>
        <p:grpSpPr>
          <a:xfrm>
            <a:off x="5638800" y="608285"/>
            <a:ext cx="5601614" cy="1292715"/>
            <a:chOff x="5638800" y="608285"/>
            <a:chExt cx="5601614" cy="1292715"/>
          </a:xfrm>
        </p:grpSpPr>
        <p:grpSp>
          <p:nvGrpSpPr>
            <p:cNvPr id="37" name="Group 36">
              <a:extLst>
                <a:ext uri="{FF2B5EF4-FFF2-40B4-BE49-F238E27FC236}">
                  <a16:creationId xmlns:a16="http://schemas.microsoft.com/office/drawing/2014/main" id="{4B183EA4-59C6-D3D7-F550-FD94CEE4BF3F}"/>
                </a:ext>
              </a:extLst>
            </p:cNvPr>
            <p:cNvGrpSpPr/>
            <p:nvPr/>
          </p:nvGrpSpPr>
          <p:grpSpPr>
            <a:xfrm>
              <a:off x="5638800" y="608285"/>
              <a:ext cx="5601614" cy="1292715"/>
              <a:chOff x="5638800" y="608285"/>
              <a:chExt cx="5601614" cy="1292715"/>
            </a:xfrm>
          </p:grpSpPr>
          <p:grpSp>
            <p:nvGrpSpPr>
              <p:cNvPr id="31" name="Group 30">
                <a:extLst>
                  <a:ext uri="{FF2B5EF4-FFF2-40B4-BE49-F238E27FC236}">
                    <a16:creationId xmlns:a16="http://schemas.microsoft.com/office/drawing/2014/main" id="{3A78C112-BC91-02E2-F54F-CC0A0C9B2532}"/>
                  </a:ext>
                </a:extLst>
              </p:cNvPr>
              <p:cNvGrpSpPr/>
              <p:nvPr/>
            </p:nvGrpSpPr>
            <p:grpSpPr>
              <a:xfrm>
                <a:off x="5638800" y="608285"/>
                <a:ext cx="5423924" cy="605204"/>
                <a:chOff x="5638800" y="608285"/>
                <a:chExt cx="5423924" cy="605204"/>
              </a:xfrm>
            </p:grpSpPr>
            <p:pic>
              <p:nvPicPr>
                <p:cNvPr id="28" name="Picture 27">
                  <a:extLst>
                    <a:ext uri="{FF2B5EF4-FFF2-40B4-BE49-F238E27FC236}">
                      <a16:creationId xmlns:a16="http://schemas.microsoft.com/office/drawing/2014/main" id="{406765E4-4A86-B289-5EEE-BDDBBBC6C56E}"/>
                    </a:ext>
                  </a:extLst>
                </p:cNvPr>
                <p:cNvPicPr>
                  <a:picLocks noChangeAspect="1"/>
                </p:cNvPicPr>
                <p:nvPr/>
              </p:nvPicPr>
              <p:blipFill>
                <a:blip r:embed="rId9"/>
                <a:stretch>
                  <a:fillRect/>
                </a:stretch>
              </p:blipFill>
              <p:spPr>
                <a:xfrm>
                  <a:off x="5638800" y="782856"/>
                  <a:ext cx="5423924" cy="430633"/>
                </a:xfrm>
                <a:prstGeom prst="rect">
                  <a:avLst/>
                </a:prstGeom>
              </p:spPr>
            </p:pic>
            <p:sp>
              <p:nvSpPr>
                <p:cNvPr id="29" name="TextBox 28">
                  <a:extLst>
                    <a:ext uri="{FF2B5EF4-FFF2-40B4-BE49-F238E27FC236}">
                      <a16:creationId xmlns:a16="http://schemas.microsoft.com/office/drawing/2014/main" id="{1C90A817-C824-2A9D-E121-0DAF5E2AE21F}"/>
                    </a:ext>
                  </a:extLst>
                </p:cNvPr>
                <p:cNvSpPr txBox="1"/>
                <p:nvPr/>
              </p:nvSpPr>
              <p:spPr>
                <a:xfrm>
                  <a:off x="5703214" y="608285"/>
                  <a:ext cx="1782467" cy="246221"/>
                </a:xfrm>
                <a:prstGeom prst="rect">
                  <a:avLst/>
                </a:prstGeom>
                <a:noFill/>
                <a:ln>
                  <a:solidFill>
                    <a:srgbClr val="C00000"/>
                  </a:solidFill>
                </a:ln>
              </p:spPr>
              <p:txBody>
                <a:bodyPr wrap="square" rtlCol="0">
                  <a:spAutoFit/>
                </a:bodyPr>
                <a:lstStyle/>
                <a:p>
                  <a:r>
                    <a:rPr lang="en-US" sz="1000" dirty="0"/>
                    <a:t>PR Author / repo maintainer</a:t>
                  </a:r>
                </a:p>
              </p:txBody>
            </p:sp>
          </p:grpSp>
          <p:pic>
            <p:nvPicPr>
              <p:cNvPr id="16" name="Picture 15" descr="A screenshot of a computer&#10;&#10;Description automatically generated">
                <a:extLst>
                  <a:ext uri="{FF2B5EF4-FFF2-40B4-BE49-F238E27FC236}">
                    <a16:creationId xmlns:a16="http://schemas.microsoft.com/office/drawing/2014/main" id="{7205C582-37FC-991A-446E-44BAAA48B9B2}"/>
                  </a:ext>
                </a:extLst>
              </p:cNvPr>
              <p:cNvPicPr>
                <a:picLocks noChangeAspect="1"/>
              </p:cNvPicPr>
              <p:nvPr/>
            </p:nvPicPr>
            <p:blipFill>
              <a:blip r:embed="rId10"/>
              <a:srcRect b="73414"/>
              <a:stretch/>
            </p:blipFill>
            <p:spPr>
              <a:xfrm>
                <a:off x="5703214" y="1303374"/>
                <a:ext cx="5537200" cy="597626"/>
              </a:xfrm>
              <a:prstGeom prst="rect">
                <a:avLst/>
              </a:prstGeom>
            </p:spPr>
          </p:pic>
        </p:grpSp>
        <p:sp>
          <p:nvSpPr>
            <p:cNvPr id="30" name="TextBox 29">
              <a:extLst>
                <a:ext uri="{FF2B5EF4-FFF2-40B4-BE49-F238E27FC236}">
                  <a16:creationId xmlns:a16="http://schemas.microsoft.com/office/drawing/2014/main" id="{47875651-0A40-33A0-7B7B-A2C2039EAEB0}"/>
                </a:ext>
              </a:extLst>
            </p:cNvPr>
            <p:cNvSpPr txBox="1"/>
            <p:nvPr/>
          </p:nvSpPr>
          <p:spPr>
            <a:xfrm>
              <a:off x="6525203" y="1057061"/>
              <a:ext cx="3602023" cy="276999"/>
            </a:xfrm>
            <a:prstGeom prst="rect">
              <a:avLst/>
            </a:prstGeom>
            <a:noFill/>
          </p:spPr>
          <p:txBody>
            <a:bodyPr wrap="square">
              <a:spAutoFit/>
            </a:bodyPr>
            <a:lstStyle/>
            <a:p>
              <a:r>
                <a:rPr lang="en-GB" sz="1200" dirty="0"/>
                <a:t>Initial Code (Before ChatGPT's Suggestion)</a:t>
              </a:r>
              <a:endParaRPr lang="en-US" sz="1200" dirty="0"/>
            </a:p>
          </p:txBody>
        </p:sp>
      </p:grpSp>
      <p:grpSp>
        <p:nvGrpSpPr>
          <p:cNvPr id="33" name="Group 32">
            <a:extLst>
              <a:ext uri="{FF2B5EF4-FFF2-40B4-BE49-F238E27FC236}">
                <a16:creationId xmlns:a16="http://schemas.microsoft.com/office/drawing/2014/main" id="{1B41E924-81FC-DA81-B6F0-D31C381D841D}"/>
              </a:ext>
            </a:extLst>
          </p:cNvPr>
          <p:cNvGrpSpPr/>
          <p:nvPr/>
        </p:nvGrpSpPr>
        <p:grpSpPr>
          <a:xfrm>
            <a:off x="599578" y="3752342"/>
            <a:ext cx="3589650" cy="2766445"/>
            <a:chOff x="599578" y="3752342"/>
            <a:chExt cx="3589650" cy="2766445"/>
          </a:xfrm>
        </p:grpSpPr>
        <p:sp>
          <p:nvSpPr>
            <p:cNvPr id="22" name="Rounded Rectangle 21">
              <a:extLst>
                <a:ext uri="{FF2B5EF4-FFF2-40B4-BE49-F238E27FC236}">
                  <a16:creationId xmlns:a16="http://schemas.microsoft.com/office/drawing/2014/main" id="{6282DA63-18B6-386E-AC3E-C7E57FCE4B86}"/>
                </a:ext>
              </a:extLst>
            </p:cNvPr>
            <p:cNvSpPr/>
            <p:nvPr/>
          </p:nvSpPr>
          <p:spPr>
            <a:xfrm>
              <a:off x="1432451" y="3752342"/>
              <a:ext cx="2320841" cy="184029"/>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7BE6AAF5-4624-96A5-2690-75130A9E1EA7}"/>
                </a:ext>
              </a:extLst>
            </p:cNvPr>
            <p:cNvSpPr/>
            <p:nvPr/>
          </p:nvSpPr>
          <p:spPr>
            <a:xfrm>
              <a:off x="599578" y="4450154"/>
              <a:ext cx="3589650" cy="217538"/>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519B61CC-659B-5154-2789-466D5E0A6BA3}"/>
                </a:ext>
              </a:extLst>
            </p:cNvPr>
            <p:cNvSpPr/>
            <p:nvPr/>
          </p:nvSpPr>
          <p:spPr>
            <a:xfrm>
              <a:off x="737416" y="6381134"/>
              <a:ext cx="1288029" cy="13765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grpSp>
      <p:pic>
        <p:nvPicPr>
          <p:cNvPr id="36" name="Picture 35" descr="A screenshot of a computer&#10;&#10;Description automatically generated">
            <a:extLst>
              <a:ext uri="{FF2B5EF4-FFF2-40B4-BE49-F238E27FC236}">
                <a16:creationId xmlns:a16="http://schemas.microsoft.com/office/drawing/2014/main" id="{104101A5-EE6C-A795-00B5-83D23B51FE65}"/>
              </a:ext>
            </a:extLst>
          </p:cNvPr>
          <p:cNvPicPr>
            <a:picLocks noChangeAspect="1"/>
          </p:cNvPicPr>
          <p:nvPr/>
        </p:nvPicPr>
        <p:blipFill>
          <a:blip r:embed="rId10"/>
          <a:srcRect t="24804"/>
          <a:stretch/>
        </p:blipFill>
        <p:spPr>
          <a:xfrm>
            <a:off x="5447575" y="1830277"/>
            <a:ext cx="5537200" cy="1690337"/>
          </a:xfrm>
          <a:prstGeom prst="rect">
            <a:avLst/>
          </a:prstGeom>
        </p:spPr>
      </p:pic>
      <p:sp>
        <p:nvSpPr>
          <p:cNvPr id="39" name="TextBox 38">
            <a:extLst>
              <a:ext uri="{FF2B5EF4-FFF2-40B4-BE49-F238E27FC236}">
                <a16:creationId xmlns:a16="http://schemas.microsoft.com/office/drawing/2014/main" id="{CD5D02A7-FBA9-13B2-7091-946D22547264}"/>
              </a:ext>
            </a:extLst>
          </p:cNvPr>
          <p:cNvSpPr txBox="1"/>
          <p:nvPr/>
        </p:nvSpPr>
        <p:spPr>
          <a:xfrm>
            <a:off x="5792061" y="5184878"/>
            <a:ext cx="5068305" cy="830997"/>
          </a:xfrm>
          <a:prstGeom prst="rect">
            <a:avLst/>
          </a:prstGeom>
          <a:noFill/>
          <a:ln w="28575">
            <a:solidFill>
              <a:srgbClr val="0000EA"/>
            </a:solidFill>
          </a:ln>
        </p:spPr>
        <p:txBody>
          <a:bodyPr wrap="square" rtlCol="0">
            <a:spAutoFit/>
          </a:bodyPr>
          <a:lstStyle/>
          <a:p>
            <a:r>
              <a:rPr lang="en-GB" sz="2400" dirty="0">
                <a:latin typeface="Arial" panose="020B0604020202020204" pitchFamily="34" charset="0"/>
                <a:cs typeface="Arial" panose="020B0604020202020204" pitchFamily="34" charset="0"/>
              </a:rPr>
              <a:t>AI influenced code clarity without generating a mergeable patch.</a:t>
            </a:r>
          </a:p>
        </p:txBody>
      </p:sp>
      <p:pic>
        <p:nvPicPr>
          <p:cNvPr id="8" name="Picture 7">
            <a:extLst>
              <a:ext uri="{FF2B5EF4-FFF2-40B4-BE49-F238E27FC236}">
                <a16:creationId xmlns:a16="http://schemas.microsoft.com/office/drawing/2014/main" id="{0B7E4B15-0E5D-3E52-2710-39C2636DABF8}"/>
              </a:ext>
            </a:extLst>
          </p:cNvPr>
          <p:cNvPicPr>
            <a:picLocks noChangeAspect="1"/>
          </p:cNvPicPr>
          <p:nvPr/>
        </p:nvPicPr>
        <p:blipFill>
          <a:blip r:embed="rId11"/>
          <a:stretch>
            <a:fillRect/>
          </a:stretch>
        </p:blipFill>
        <p:spPr>
          <a:xfrm>
            <a:off x="5638800" y="4247271"/>
            <a:ext cx="6261384" cy="509884"/>
          </a:xfrm>
          <a:prstGeom prst="rect">
            <a:avLst/>
          </a:prstGeom>
        </p:spPr>
      </p:pic>
      <p:sp>
        <p:nvSpPr>
          <p:cNvPr id="12" name="Rectangle 11">
            <a:extLst>
              <a:ext uri="{FF2B5EF4-FFF2-40B4-BE49-F238E27FC236}">
                <a16:creationId xmlns:a16="http://schemas.microsoft.com/office/drawing/2014/main" id="{A1CF568C-FCFC-0B9C-6A9B-00BFCFE83A00}"/>
              </a:ext>
            </a:extLst>
          </p:cNvPr>
          <p:cNvSpPr/>
          <p:nvPr/>
        </p:nvSpPr>
        <p:spPr>
          <a:xfrm>
            <a:off x="5703214" y="2604756"/>
            <a:ext cx="5157152" cy="6301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97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1C71A-887F-254F-BA83-1688472C9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1E58B-EBFF-9709-CA50-90A27A645F72}"/>
              </a:ext>
            </a:extLst>
          </p:cNvPr>
          <p:cNvSpPr>
            <a:spLocks noGrp="1"/>
          </p:cNvSpPr>
          <p:nvPr>
            <p:ph type="title"/>
          </p:nvPr>
        </p:nvSpPr>
        <p:spPr>
          <a:xfrm>
            <a:off x="381000" y="150813"/>
            <a:ext cx="10515600" cy="620713"/>
          </a:xfrm>
        </p:spPr>
        <p:txBody>
          <a:bodyPr>
            <a:noAutofit/>
          </a:bodyPr>
          <a:lstStyle/>
          <a:p>
            <a:r>
              <a:rPr lang="en-GB" sz="3200" dirty="0"/>
              <a:t>NE Example 2 — Education &amp; Knowledge Sharing </a:t>
            </a:r>
            <a:endParaRPr lang="en-GB" sz="3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2AFCAD4-469F-3A5E-5990-B4B01FFFE10B}"/>
              </a:ext>
            </a:extLst>
          </p:cNvPr>
          <p:cNvSpPr txBox="1"/>
          <p:nvPr/>
        </p:nvSpPr>
        <p:spPr>
          <a:xfrm>
            <a:off x="381000" y="1190155"/>
            <a:ext cx="4265428" cy="830997"/>
          </a:xfrm>
          <a:prstGeom prst="rect">
            <a:avLst/>
          </a:prstGeom>
          <a:noFill/>
          <a:ln w="28575">
            <a:solidFill>
              <a:srgbClr val="0000EA"/>
            </a:solidFill>
          </a:ln>
        </p:spPr>
        <p:txBody>
          <a:bodyPr wrap="square">
            <a:spAutoFit/>
          </a:bodyPr>
          <a:lstStyle/>
          <a:p>
            <a:r>
              <a:rPr lang="en-GB" sz="2400" b="1" dirty="0">
                <a:latin typeface="Arial" panose="020B0604020202020204" pitchFamily="34" charset="0"/>
                <a:cs typeface="Arial" panose="020B0604020202020204" pitchFamily="34" charset="0"/>
              </a:rPr>
              <a:t>Educational clarification </a:t>
            </a:r>
            <a:r>
              <a:rPr lang="en-GB" sz="2400" dirty="0">
                <a:latin typeface="Arial" panose="020B0604020202020204" pitchFamily="34" charset="0"/>
                <a:cs typeface="Arial" panose="020B0604020202020204" pitchFamily="34" charset="0"/>
              </a:rPr>
              <a:t>— architecture understanding.</a:t>
            </a:r>
          </a:p>
        </p:txBody>
      </p:sp>
      <p:sp>
        <p:nvSpPr>
          <p:cNvPr id="4" name="TextBox 3">
            <a:extLst>
              <a:ext uri="{FF2B5EF4-FFF2-40B4-BE49-F238E27FC236}">
                <a16:creationId xmlns:a16="http://schemas.microsoft.com/office/drawing/2014/main" id="{6D8BF16B-8BEA-A944-A756-FCEDC71C48AA}"/>
              </a:ext>
            </a:extLst>
          </p:cNvPr>
          <p:cNvSpPr txBox="1"/>
          <p:nvPr/>
        </p:nvSpPr>
        <p:spPr>
          <a:xfrm>
            <a:off x="4646428" y="5999211"/>
            <a:ext cx="4671828" cy="430887"/>
          </a:xfrm>
          <a:prstGeom prst="rect">
            <a:avLst/>
          </a:prstGeom>
          <a:noFill/>
        </p:spPr>
        <p:txBody>
          <a:bodyPr wrap="square">
            <a:spAutoFit/>
          </a:bodyPr>
          <a:lstStyle/>
          <a:p>
            <a:r>
              <a:rPr lang="en-US" sz="1100" dirty="0"/>
              <a:t>https://</a:t>
            </a:r>
            <a:r>
              <a:rPr lang="en-US" sz="1100" dirty="0" err="1"/>
              <a:t>github.com</a:t>
            </a:r>
            <a:r>
              <a:rPr lang="en-US" sz="1100" dirty="0"/>
              <a:t>/</a:t>
            </a:r>
            <a:r>
              <a:rPr lang="en-US" sz="1100" dirty="0" err="1"/>
              <a:t>BitBoxSwiss</a:t>
            </a:r>
            <a:r>
              <a:rPr lang="en-US" sz="1100" dirty="0"/>
              <a:t>/</a:t>
            </a:r>
            <a:r>
              <a:rPr lang="en-US" sz="1100" dirty="0" err="1"/>
              <a:t>bitbox</a:t>
            </a:r>
            <a:r>
              <a:rPr lang="en-US" sz="1100" dirty="0"/>
              <a:t>-wallet-app/pull/2415</a:t>
            </a:r>
          </a:p>
          <a:p>
            <a:r>
              <a:rPr lang="en-US" sz="1100" dirty="0"/>
              <a:t>https://</a:t>
            </a:r>
            <a:r>
              <a:rPr lang="en-US" sz="1100" dirty="0" err="1"/>
              <a:t>chatgpt.com</a:t>
            </a:r>
            <a:r>
              <a:rPr lang="en-US" sz="1100" dirty="0"/>
              <a:t>/share/4c3f44d9-5a73-4605-abfe-a1e5daf5e21c</a:t>
            </a:r>
          </a:p>
        </p:txBody>
      </p:sp>
      <p:grpSp>
        <p:nvGrpSpPr>
          <p:cNvPr id="5" name="Group 4">
            <a:extLst>
              <a:ext uri="{FF2B5EF4-FFF2-40B4-BE49-F238E27FC236}">
                <a16:creationId xmlns:a16="http://schemas.microsoft.com/office/drawing/2014/main" id="{4A63997B-D109-65DE-536F-CF5C77E1C5D6}"/>
              </a:ext>
            </a:extLst>
          </p:cNvPr>
          <p:cNvGrpSpPr/>
          <p:nvPr/>
        </p:nvGrpSpPr>
        <p:grpSpPr>
          <a:xfrm>
            <a:off x="353346" y="2930318"/>
            <a:ext cx="3755050" cy="3653060"/>
            <a:chOff x="353346" y="2930318"/>
            <a:chExt cx="3755050" cy="3653060"/>
          </a:xfrm>
        </p:grpSpPr>
        <p:pic>
          <p:nvPicPr>
            <p:cNvPr id="6" name="Picture 5" descr="A screenshot of a chat&#10;&#10;Description automatically generated">
              <a:extLst>
                <a:ext uri="{FF2B5EF4-FFF2-40B4-BE49-F238E27FC236}">
                  <a16:creationId xmlns:a16="http://schemas.microsoft.com/office/drawing/2014/main" id="{2858CF61-D01F-29AA-0DBA-77D327C0BEAE}"/>
                </a:ext>
              </a:extLst>
            </p:cNvPr>
            <p:cNvPicPr>
              <a:picLocks noChangeAspect="1"/>
            </p:cNvPicPr>
            <p:nvPr/>
          </p:nvPicPr>
          <p:blipFill>
            <a:blip r:embed="rId3"/>
            <a:stretch>
              <a:fillRect/>
            </a:stretch>
          </p:blipFill>
          <p:spPr>
            <a:xfrm>
              <a:off x="381000" y="2930318"/>
              <a:ext cx="3727396" cy="3653060"/>
            </a:xfrm>
            <a:prstGeom prst="rect">
              <a:avLst/>
            </a:prstGeom>
          </p:spPr>
        </p:pic>
        <p:pic>
          <p:nvPicPr>
            <p:cNvPr id="7" name="Picture 2" descr="developer Icon - Free PNG &amp; SVG 963312 - Noun Project">
              <a:extLst>
                <a:ext uri="{FF2B5EF4-FFF2-40B4-BE49-F238E27FC236}">
                  <a16:creationId xmlns:a16="http://schemas.microsoft.com/office/drawing/2014/main" id="{3E7D381D-1FD5-E0FD-A70E-7095452AE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95" y="2988464"/>
              <a:ext cx="220439" cy="2225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eveloper Icon - Free PNG &amp; SVG 963312 - Noun Project">
              <a:extLst>
                <a:ext uri="{FF2B5EF4-FFF2-40B4-BE49-F238E27FC236}">
                  <a16:creationId xmlns:a16="http://schemas.microsoft.com/office/drawing/2014/main" id="{9C07C96F-B4ED-7880-A719-478AB3FBE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46" y="3927467"/>
              <a:ext cx="220439" cy="2225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veloper Icon - Free PNG &amp; SVG 963312 - Noun Project">
              <a:extLst>
                <a:ext uri="{FF2B5EF4-FFF2-40B4-BE49-F238E27FC236}">
                  <a16:creationId xmlns:a16="http://schemas.microsoft.com/office/drawing/2014/main" id="{97F6B5BC-FB46-D301-9E49-66D003A4F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83" y="5316687"/>
              <a:ext cx="220439" cy="22257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FD6D26D7-8135-358A-1485-82D2B5CCD534}"/>
              </a:ext>
            </a:extLst>
          </p:cNvPr>
          <p:cNvSpPr txBox="1"/>
          <p:nvPr/>
        </p:nvSpPr>
        <p:spPr>
          <a:xfrm>
            <a:off x="5035606" y="4977468"/>
            <a:ext cx="6096000" cy="830997"/>
          </a:xfrm>
          <a:prstGeom prst="rect">
            <a:avLst/>
          </a:prstGeom>
          <a:noFill/>
          <a:ln w="28575">
            <a:solidFill>
              <a:srgbClr val="0000EA"/>
            </a:solidFill>
          </a:ln>
        </p:spPr>
        <p:txBody>
          <a:bodyPr wrap="square">
            <a:spAutoFit/>
          </a:bodyPr>
          <a:lstStyle/>
          <a:p>
            <a:r>
              <a:rPr lang="en-GB" sz="2400" dirty="0">
                <a:latin typeface="Arial" panose="020B0604020202020204" pitchFamily="34" charset="0"/>
                <a:cs typeface="Arial" panose="020B0604020202020204" pitchFamily="34" charset="0"/>
              </a:rPr>
              <a:t>AI supported system understanding without contributing executable code.</a:t>
            </a:r>
          </a:p>
        </p:txBody>
      </p:sp>
      <p:grpSp>
        <p:nvGrpSpPr>
          <p:cNvPr id="11" name="Group 10">
            <a:extLst>
              <a:ext uri="{FF2B5EF4-FFF2-40B4-BE49-F238E27FC236}">
                <a16:creationId xmlns:a16="http://schemas.microsoft.com/office/drawing/2014/main" id="{C7FCA8D5-52F8-10A8-F6E5-0AE37993CD87}"/>
              </a:ext>
            </a:extLst>
          </p:cNvPr>
          <p:cNvGrpSpPr/>
          <p:nvPr/>
        </p:nvGrpSpPr>
        <p:grpSpPr>
          <a:xfrm>
            <a:off x="5181600" y="611509"/>
            <a:ext cx="5913787" cy="766261"/>
            <a:chOff x="5181600" y="611509"/>
            <a:chExt cx="5913787" cy="766261"/>
          </a:xfrm>
        </p:grpSpPr>
        <p:pic>
          <p:nvPicPr>
            <p:cNvPr id="12" name="Picture 11">
              <a:extLst>
                <a:ext uri="{FF2B5EF4-FFF2-40B4-BE49-F238E27FC236}">
                  <a16:creationId xmlns:a16="http://schemas.microsoft.com/office/drawing/2014/main" id="{6CE0C10C-AFE0-898D-7B37-0ED2CB8464FE}"/>
                </a:ext>
              </a:extLst>
            </p:cNvPr>
            <p:cNvPicPr>
              <a:picLocks noChangeAspect="1"/>
            </p:cNvPicPr>
            <p:nvPr/>
          </p:nvPicPr>
          <p:blipFill>
            <a:blip r:embed="rId5"/>
            <a:stretch>
              <a:fillRect/>
            </a:stretch>
          </p:blipFill>
          <p:spPr>
            <a:xfrm>
              <a:off x="5181600" y="801071"/>
              <a:ext cx="5913787" cy="576699"/>
            </a:xfrm>
            <a:prstGeom prst="rect">
              <a:avLst/>
            </a:prstGeom>
          </p:spPr>
        </p:pic>
        <p:sp>
          <p:nvSpPr>
            <p:cNvPr id="13" name="TextBox 12">
              <a:extLst>
                <a:ext uri="{FF2B5EF4-FFF2-40B4-BE49-F238E27FC236}">
                  <a16:creationId xmlns:a16="http://schemas.microsoft.com/office/drawing/2014/main" id="{00AC30E5-0297-04A9-64DA-8DB470EFE54C}"/>
                </a:ext>
              </a:extLst>
            </p:cNvPr>
            <p:cNvSpPr txBox="1"/>
            <p:nvPr/>
          </p:nvSpPr>
          <p:spPr>
            <a:xfrm>
              <a:off x="5243851" y="611509"/>
              <a:ext cx="821989" cy="246221"/>
            </a:xfrm>
            <a:prstGeom prst="rect">
              <a:avLst/>
            </a:prstGeom>
            <a:noFill/>
            <a:ln>
              <a:solidFill>
                <a:srgbClr val="C00000"/>
              </a:solidFill>
            </a:ln>
          </p:spPr>
          <p:txBody>
            <a:bodyPr wrap="square" rtlCol="0">
              <a:spAutoFit/>
            </a:bodyPr>
            <a:lstStyle/>
            <a:p>
              <a:r>
                <a:rPr lang="en-US" sz="1000" dirty="0"/>
                <a:t>PR Author</a:t>
              </a:r>
            </a:p>
          </p:txBody>
        </p:sp>
      </p:grpSp>
      <p:grpSp>
        <p:nvGrpSpPr>
          <p:cNvPr id="14" name="Group 13">
            <a:extLst>
              <a:ext uri="{FF2B5EF4-FFF2-40B4-BE49-F238E27FC236}">
                <a16:creationId xmlns:a16="http://schemas.microsoft.com/office/drawing/2014/main" id="{E47AF279-3B84-8343-790C-52E3D97B9247}"/>
              </a:ext>
            </a:extLst>
          </p:cNvPr>
          <p:cNvGrpSpPr/>
          <p:nvPr/>
        </p:nvGrpSpPr>
        <p:grpSpPr>
          <a:xfrm>
            <a:off x="5243851" y="1401180"/>
            <a:ext cx="4468764" cy="2172821"/>
            <a:chOff x="5243851" y="1401180"/>
            <a:chExt cx="4468764" cy="2172821"/>
          </a:xfrm>
        </p:grpSpPr>
        <p:pic>
          <p:nvPicPr>
            <p:cNvPr id="15" name="Picture 14" descr="A screenshot of a chat&#10;&#10;Description automatically generated">
              <a:extLst>
                <a:ext uri="{FF2B5EF4-FFF2-40B4-BE49-F238E27FC236}">
                  <a16:creationId xmlns:a16="http://schemas.microsoft.com/office/drawing/2014/main" id="{0F7B8328-34BE-1592-434F-4C167DCE7022}"/>
                </a:ext>
              </a:extLst>
            </p:cNvPr>
            <p:cNvPicPr>
              <a:picLocks noChangeAspect="1"/>
            </p:cNvPicPr>
            <p:nvPr/>
          </p:nvPicPr>
          <p:blipFill>
            <a:blip r:embed="rId6"/>
            <a:srcRect b="53392"/>
            <a:stretch/>
          </p:blipFill>
          <p:spPr>
            <a:xfrm>
              <a:off x="5243851" y="1401180"/>
              <a:ext cx="4468764" cy="1426072"/>
            </a:xfrm>
            <a:prstGeom prst="rect">
              <a:avLst/>
            </a:prstGeom>
          </p:spPr>
        </p:pic>
        <p:pic>
          <p:nvPicPr>
            <p:cNvPr id="16" name="Picture 15" descr="A screenshot of a chat&#10;&#10;Description automatically generated">
              <a:extLst>
                <a:ext uri="{FF2B5EF4-FFF2-40B4-BE49-F238E27FC236}">
                  <a16:creationId xmlns:a16="http://schemas.microsoft.com/office/drawing/2014/main" id="{3324AB72-5C3E-CE7C-F6E7-A31B2219E157}"/>
                </a:ext>
              </a:extLst>
            </p:cNvPr>
            <p:cNvPicPr>
              <a:picLocks noChangeAspect="1"/>
            </p:cNvPicPr>
            <p:nvPr/>
          </p:nvPicPr>
          <p:blipFill>
            <a:blip r:embed="rId6"/>
            <a:srcRect t="48842" b="26530"/>
            <a:stretch/>
          </p:blipFill>
          <p:spPr>
            <a:xfrm>
              <a:off x="5243851" y="2820461"/>
              <a:ext cx="4468764" cy="753540"/>
            </a:xfrm>
            <a:prstGeom prst="rect">
              <a:avLst/>
            </a:prstGeom>
          </p:spPr>
        </p:pic>
      </p:grpSp>
      <p:pic>
        <p:nvPicPr>
          <p:cNvPr id="17" name="Picture 16" descr="A screenshot of a chat&#10;&#10;Description automatically generated">
            <a:extLst>
              <a:ext uri="{FF2B5EF4-FFF2-40B4-BE49-F238E27FC236}">
                <a16:creationId xmlns:a16="http://schemas.microsoft.com/office/drawing/2014/main" id="{A1A85262-094B-70F6-D129-F5F3BF6BA3A1}"/>
              </a:ext>
            </a:extLst>
          </p:cNvPr>
          <p:cNvPicPr>
            <a:picLocks noChangeAspect="1"/>
          </p:cNvPicPr>
          <p:nvPr/>
        </p:nvPicPr>
        <p:blipFill>
          <a:blip r:embed="rId6"/>
          <a:srcRect t="74265" b="1"/>
          <a:stretch/>
        </p:blipFill>
        <p:spPr>
          <a:xfrm>
            <a:off x="5243851" y="3574304"/>
            <a:ext cx="4468764" cy="787402"/>
          </a:xfrm>
          <a:prstGeom prst="rect">
            <a:avLst/>
          </a:prstGeom>
        </p:spPr>
      </p:pic>
      <p:sp>
        <p:nvSpPr>
          <p:cNvPr id="18" name="TextBox 17">
            <a:extLst>
              <a:ext uri="{FF2B5EF4-FFF2-40B4-BE49-F238E27FC236}">
                <a16:creationId xmlns:a16="http://schemas.microsoft.com/office/drawing/2014/main" id="{F4748513-1FA4-8EEA-15D0-42A19A86A307}"/>
              </a:ext>
            </a:extLst>
          </p:cNvPr>
          <p:cNvSpPr txBox="1"/>
          <p:nvPr/>
        </p:nvSpPr>
        <p:spPr>
          <a:xfrm>
            <a:off x="948563" y="2653318"/>
            <a:ext cx="3697865" cy="261610"/>
          </a:xfrm>
          <a:prstGeom prst="rect">
            <a:avLst/>
          </a:prstGeom>
          <a:noFill/>
          <a:ln w="28575">
            <a:solidFill>
              <a:srgbClr val="008F00"/>
            </a:solidFill>
          </a:ln>
        </p:spPr>
        <p:txBody>
          <a:bodyPr wrap="square">
            <a:spAutoFit/>
          </a:bodyPr>
          <a:lstStyle/>
          <a:p>
            <a:r>
              <a:rPr lang="en-GB" sz="1100" dirty="0"/>
              <a:t>Installation of different architectures (arm64 vs. x86_64)</a:t>
            </a:r>
            <a:endParaRPr lang="en-US" sz="1100" dirty="0"/>
          </a:p>
        </p:txBody>
      </p:sp>
    </p:spTree>
    <p:extLst>
      <p:ext uri="{BB962C8B-B14F-4D97-AF65-F5344CB8AC3E}">
        <p14:creationId xmlns:p14="http://schemas.microsoft.com/office/powerpoint/2010/main" val="179394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D7D8-9BAE-6E5B-6EB7-362B892BA199}"/>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D5618CB0-0DBB-790D-026A-C601E75965E0}"/>
              </a:ext>
            </a:extLst>
          </p:cNvPr>
          <p:cNvSpPr>
            <a:spLocks noGrp="1"/>
          </p:cNvSpPr>
          <p:nvPr>
            <p:ph idx="1"/>
          </p:nvPr>
        </p:nvSpPr>
        <p:spPr/>
        <p:txBody>
          <a:bodyPr/>
          <a:lstStyle/>
          <a:p>
            <a:r>
              <a:rPr lang="en-US" dirty="0"/>
              <a:t>Grades for Lab 1 and 2 by the end of this week</a:t>
            </a:r>
          </a:p>
          <a:p>
            <a:r>
              <a:rPr lang="en-US" dirty="0"/>
              <a:t>Start working on DP II</a:t>
            </a:r>
          </a:p>
          <a:p>
            <a:endParaRPr lang="en-US" dirty="0"/>
          </a:p>
        </p:txBody>
      </p:sp>
      <p:pic>
        <p:nvPicPr>
          <p:cNvPr id="5" name="Picture 4" descr="A white text with black text&#10;&#10;AI-generated content may be incorrect.">
            <a:extLst>
              <a:ext uri="{FF2B5EF4-FFF2-40B4-BE49-F238E27FC236}">
                <a16:creationId xmlns:a16="http://schemas.microsoft.com/office/drawing/2014/main" id="{64DADCC6-791F-5C94-C6CB-32A6A1DC62BA}"/>
              </a:ext>
            </a:extLst>
          </p:cNvPr>
          <p:cNvPicPr>
            <a:picLocks noChangeAspect="1"/>
          </p:cNvPicPr>
          <p:nvPr/>
        </p:nvPicPr>
        <p:blipFill>
          <a:blip r:embed="rId2"/>
          <a:stretch>
            <a:fillRect/>
          </a:stretch>
        </p:blipFill>
        <p:spPr>
          <a:xfrm>
            <a:off x="704849" y="3302794"/>
            <a:ext cx="7780123" cy="3009106"/>
          </a:xfrm>
          <a:prstGeom prst="rect">
            <a:avLst/>
          </a:prstGeom>
        </p:spPr>
      </p:pic>
      <p:cxnSp>
        <p:nvCxnSpPr>
          <p:cNvPr id="7" name="Straight Arrow Connector 6">
            <a:extLst>
              <a:ext uri="{FF2B5EF4-FFF2-40B4-BE49-F238E27FC236}">
                <a16:creationId xmlns:a16="http://schemas.microsoft.com/office/drawing/2014/main" id="{C7F517E2-CAEB-5385-0B5F-EBD20D32D554}"/>
              </a:ext>
            </a:extLst>
          </p:cNvPr>
          <p:cNvCxnSpPr/>
          <p:nvPr/>
        </p:nvCxnSpPr>
        <p:spPr>
          <a:xfrm flipH="1">
            <a:off x="4594910" y="5198533"/>
            <a:ext cx="4650690" cy="694267"/>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72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52CB1-412A-6A55-E4E7-3C400E97B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F0409-3ADE-B1AA-6D78-4187DCA4DC3D}"/>
              </a:ext>
            </a:extLst>
          </p:cNvPr>
          <p:cNvSpPr>
            <a:spLocks noGrp="1"/>
          </p:cNvSpPr>
          <p:nvPr>
            <p:ph type="title"/>
          </p:nvPr>
        </p:nvSpPr>
        <p:spPr>
          <a:xfrm>
            <a:off x="381000" y="150813"/>
            <a:ext cx="10515600" cy="620713"/>
          </a:xfrm>
        </p:spPr>
        <p:txBody>
          <a:bodyPr>
            <a:normAutofit fontScale="90000"/>
          </a:bodyPr>
          <a:lstStyle/>
          <a:p>
            <a:r>
              <a:rPr lang="en-GB" dirty="0"/>
              <a:t>Pull Request Closed (CL)</a:t>
            </a:r>
            <a:endParaRPr lang="en-US" dirty="0"/>
          </a:p>
        </p:txBody>
      </p:sp>
      <p:sp>
        <p:nvSpPr>
          <p:cNvPr id="5" name="TextBox 4">
            <a:extLst>
              <a:ext uri="{FF2B5EF4-FFF2-40B4-BE49-F238E27FC236}">
                <a16:creationId xmlns:a16="http://schemas.microsoft.com/office/drawing/2014/main" id="{93F932D2-EEEA-86E3-94DA-7C3218400CFC}"/>
              </a:ext>
            </a:extLst>
          </p:cNvPr>
          <p:cNvSpPr txBox="1"/>
          <p:nvPr/>
        </p:nvSpPr>
        <p:spPr>
          <a:xfrm>
            <a:off x="851077" y="4131169"/>
            <a:ext cx="9846032" cy="954107"/>
          </a:xfrm>
          <a:prstGeom prst="rect">
            <a:avLst/>
          </a:prstGeom>
          <a:noFill/>
          <a:ln w="28575">
            <a:solidFill>
              <a:srgbClr val="FF9300"/>
            </a:solidFill>
          </a:ln>
        </p:spPr>
        <p:txBody>
          <a:bodyPr wrap="square" rtlCol="0">
            <a:spAutoFit/>
          </a:bodyPr>
          <a:lstStyle/>
          <a:p>
            <a:pPr marL="457200" indent="-457200">
              <a:buFont typeface="Arial" panose="020B0604020202020204" pitchFamily="34" charset="0"/>
              <a:buChar char="•"/>
            </a:pPr>
            <a:r>
              <a:rPr lang="en-GB" sz="2800" dirty="0"/>
              <a:t>Scope misalignment; solution diverges from PR intent.</a:t>
            </a:r>
          </a:p>
          <a:p>
            <a:pPr marL="457200" indent="-457200">
              <a:buFont typeface="Arial" panose="020B0604020202020204" pitchFamily="34" charset="0"/>
              <a:buChar char="•"/>
            </a:pPr>
            <a:r>
              <a:rPr lang="en-GB" sz="2800" dirty="0"/>
              <a:t>Process violations; CI or workflow constraints unmet.</a:t>
            </a:r>
            <a:endParaRPr lang="en-GB" sz="2800" i="0" dirty="0">
              <a:solidFill>
                <a:srgbClr val="1F1F1F"/>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8386C44-56B5-1442-A020-2D6DDFD10186}"/>
              </a:ext>
            </a:extLst>
          </p:cNvPr>
          <p:cNvSpPr txBox="1"/>
          <p:nvPr/>
        </p:nvSpPr>
        <p:spPr>
          <a:xfrm>
            <a:off x="381000" y="5663687"/>
            <a:ext cx="10786187" cy="523220"/>
          </a:xfrm>
          <a:prstGeom prst="rect">
            <a:avLst/>
          </a:prstGeom>
          <a:noFill/>
          <a:ln w="28575">
            <a:solidFill>
              <a:srgbClr val="0000EA"/>
            </a:solidFill>
          </a:ln>
        </p:spPr>
        <p:txBody>
          <a:bodyPr wrap="square">
            <a:spAutoFit/>
          </a:bodyPr>
          <a:lstStyle/>
          <a:p>
            <a:r>
              <a:rPr lang="en-GB" sz="2800" dirty="0">
                <a:latin typeface="Arial" panose="020B0604020202020204" pitchFamily="34" charset="0"/>
                <a:cs typeface="Arial" panose="020B0604020202020204" pitchFamily="34" charset="0"/>
              </a:rPr>
              <a:t>Closure often reflects process misalignment, not incorrect code.</a:t>
            </a:r>
          </a:p>
        </p:txBody>
      </p:sp>
      <p:pic>
        <p:nvPicPr>
          <p:cNvPr id="7" name="Picture 6" descr="A bar graph with text&#10;&#10;AI-generated content may be incorrect.">
            <a:extLst>
              <a:ext uri="{FF2B5EF4-FFF2-40B4-BE49-F238E27FC236}">
                <a16:creationId xmlns:a16="http://schemas.microsoft.com/office/drawing/2014/main" id="{75A7BF79-78B6-23FA-2DAA-264F25656088}"/>
              </a:ext>
            </a:extLst>
          </p:cNvPr>
          <p:cNvPicPr>
            <a:picLocks noChangeAspect="1"/>
          </p:cNvPicPr>
          <p:nvPr/>
        </p:nvPicPr>
        <p:blipFill>
          <a:blip r:embed="rId3"/>
          <a:stretch>
            <a:fillRect/>
          </a:stretch>
        </p:blipFill>
        <p:spPr>
          <a:xfrm>
            <a:off x="3283411" y="932703"/>
            <a:ext cx="6048166" cy="3037289"/>
          </a:xfrm>
          <a:prstGeom prst="rect">
            <a:avLst/>
          </a:prstGeom>
        </p:spPr>
      </p:pic>
      <p:sp>
        <p:nvSpPr>
          <p:cNvPr id="6" name="Rounded Rectangle 5">
            <a:extLst>
              <a:ext uri="{FF2B5EF4-FFF2-40B4-BE49-F238E27FC236}">
                <a16:creationId xmlns:a16="http://schemas.microsoft.com/office/drawing/2014/main" id="{782100CC-F23A-5D56-B34C-6712AEDC3778}"/>
              </a:ext>
            </a:extLst>
          </p:cNvPr>
          <p:cNvSpPr/>
          <p:nvPr/>
        </p:nvSpPr>
        <p:spPr>
          <a:xfrm>
            <a:off x="4404050" y="1007708"/>
            <a:ext cx="1996748" cy="410547"/>
          </a:xfrm>
          <a:prstGeom prst="roundRect">
            <a:avLst/>
          </a:prstGeom>
          <a:noFill/>
          <a:ln w="28575">
            <a:solidFill>
              <a:srgbClr val="FF9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8AF53E0-1A45-87E3-72BD-2C0E00EA4AAD}"/>
              </a:ext>
            </a:extLst>
          </p:cNvPr>
          <p:cNvSpPr/>
          <p:nvPr/>
        </p:nvSpPr>
        <p:spPr>
          <a:xfrm>
            <a:off x="3620278" y="1487318"/>
            <a:ext cx="2780521" cy="410547"/>
          </a:xfrm>
          <a:prstGeom prst="roundRect">
            <a:avLst/>
          </a:prstGeom>
          <a:noFill/>
          <a:ln w="28575">
            <a:solidFill>
              <a:srgbClr val="FF9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70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charRg st="54" end="108"/>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6"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FC32B-534C-B131-2646-A633EC887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E1C06-67C7-C79B-3FD0-18CEC9EE6AF4}"/>
              </a:ext>
            </a:extLst>
          </p:cNvPr>
          <p:cNvSpPr>
            <a:spLocks noGrp="1"/>
          </p:cNvSpPr>
          <p:nvPr>
            <p:ph type="title"/>
          </p:nvPr>
        </p:nvSpPr>
        <p:spPr>
          <a:xfrm>
            <a:off x="381000" y="150813"/>
            <a:ext cx="10515600" cy="620713"/>
          </a:xfrm>
        </p:spPr>
        <p:txBody>
          <a:bodyPr>
            <a:normAutofit fontScale="90000"/>
          </a:bodyPr>
          <a:lstStyle/>
          <a:p>
            <a:r>
              <a:rPr lang="en-GB" dirty="0"/>
              <a:t>CL Example: Scope and Quality Issues</a:t>
            </a:r>
            <a:endParaRPr lang="en-US" dirty="0"/>
          </a:p>
        </p:txBody>
      </p:sp>
      <p:grpSp>
        <p:nvGrpSpPr>
          <p:cNvPr id="12" name="Group 11">
            <a:extLst>
              <a:ext uri="{FF2B5EF4-FFF2-40B4-BE49-F238E27FC236}">
                <a16:creationId xmlns:a16="http://schemas.microsoft.com/office/drawing/2014/main" id="{C39F897C-32BE-BC03-7EE8-766A93668936}"/>
              </a:ext>
            </a:extLst>
          </p:cNvPr>
          <p:cNvGrpSpPr/>
          <p:nvPr/>
        </p:nvGrpSpPr>
        <p:grpSpPr>
          <a:xfrm>
            <a:off x="4609321" y="897489"/>
            <a:ext cx="7104961" cy="1267213"/>
            <a:chOff x="3917691" y="897489"/>
            <a:chExt cx="7796592" cy="1450053"/>
          </a:xfrm>
        </p:grpSpPr>
        <p:pic>
          <p:nvPicPr>
            <p:cNvPr id="4" name="Picture 3">
              <a:extLst>
                <a:ext uri="{FF2B5EF4-FFF2-40B4-BE49-F238E27FC236}">
                  <a16:creationId xmlns:a16="http://schemas.microsoft.com/office/drawing/2014/main" id="{C3A4D4CF-4E96-8907-7D24-35A7BA789101}"/>
                </a:ext>
              </a:extLst>
            </p:cNvPr>
            <p:cNvPicPr>
              <a:picLocks noChangeAspect="1"/>
            </p:cNvPicPr>
            <p:nvPr/>
          </p:nvPicPr>
          <p:blipFill>
            <a:blip r:embed="rId3"/>
            <a:stretch>
              <a:fillRect/>
            </a:stretch>
          </p:blipFill>
          <p:spPr>
            <a:xfrm>
              <a:off x="3917691" y="1922106"/>
              <a:ext cx="7796592" cy="425436"/>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C0AE228C-DCE6-2675-F886-8B814D7AB979}"/>
                </a:ext>
              </a:extLst>
            </p:cNvPr>
            <p:cNvPicPr>
              <a:picLocks noChangeAspect="1"/>
            </p:cNvPicPr>
            <p:nvPr/>
          </p:nvPicPr>
          <p:blipFill>
            <a:blip r:embed="rId4"/>
            <a:srcRect b="30283"/>
            <a:stretch>
              <a:fillRect/>
            </a:stretch>
          </p:blipFill>
          <p:spPr>
            <a:xfrm>
              <a:off x="3917691" y="897489"/>
              <a:ext cx="7772400" cy="1024617"/>
            </a:xfrm>
            <a:prstGeom prst="rect">
              <a:avLst/>
            </a:prstGeom>
          </p:spPr>
        </p:pic>
      </p:grpSp>
      <p:grpSp>
        <p:nvGrpSpPr>
          <p:cNvPr id="25" name="Group 24">
            <a:extLst>
              <a:ext uri="{FF2B5EF4-FFF2-40B4-BE49-F238E27FC236}">
                <a16:creationId xmlns:a16="http://schemas.microsoft.com/office/drawing/2014/main" id="{8F02DD57-CE7F-4E6E-5339-D5BA1CDB472C}"/>
              </a:ext>
            </a:extLst>
          </p:cNvPr>
          <p:cNvGrpSpPr/>
          <p:nvPr/>
        </p:nvGrpSpPr>
        <p:grpSpPr>
          <a:xfrm>
            <a:off x="130646" y="2204701"/>
            <a:ext cx="4455229" cy="1665031"/>
            <a:chOff x="130646" y="2204701"/>
            <a:chExt cx="4455229" cy="1665031"/>
          </a:xfrm>
        </p:grpSpPr>
        <p:grpSp>
          <p:nvGrpSpPr>
            <p:cNvPr id="16" name="Group 15">
              <a:extLst>
                <a:ext uri="{FF2B5EF4-FFF2-40B4-BE49-F238E27FC236}">
                  <a16:creationId xmlns:a16="http://schemas.microsoft.com/office/drawing/2014/main" id="{BB5E58B5-61ED-5222-D4B2-711312258FC3}"/>
                </a:ext>
              </a:extLst>
            </p:cNvPr>
            <p:cNvGrpSpPr/>
            <p:nvPr/>
          </p:nvGrpSpPr>
          <p:grpSpPr>
            <a:xfrm>
              <a:off x="144663" y="2204701"/>
              <a:ext cx="4254584" cy="530795"/>
              <a:chOff x="144663" y="2204701"/>
              <a:chExt cx="4254584" cy="530795"/>
            </a:xfrm>
          </p:grpSpPr>
          <p:pic>
            <p:nvPicPr>
              <p:cNvPr id="13" name="Picture 2" descr="developer Icon - Free PNG &amp; SVG 963312 - Noun Project">
                <a:extLst>
                  <a:ext uri="{FF2B5EF4-FFF2-40B4-BE49-F238E27FC236}">
                    <a16:creationId xmlns:a16="http://schemas.microsoft.com/office/drawing/2014/main" id="{6C1531A7-1DF7-87EF-75D0-241ECDD53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63" y="2353989"/>
                <a:ext cx="377854" cy="3815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B67EEED-1F5F-D7F8-DADD-ACA6B83FEB91}"/>
                  </a:ext>
                </a:extLst>
              </p:cNvPr>
              <p:cNvSpPr txBox="1"/>
              <p:nvPr/>
            </p:nvSpPr>
            <p:spPr>
              <a:xfrm>
                <a:off x="536375" y="2204701"/>
                <a:ext cx="3862872" cy="523220"/>
              </a:xfrm>
              <a:prstGeom prst="rect">
                <a:avLst/>
              </a:prstGeom>
              <a:noFill/>
            </p:spPr>
            <p:txBody>
              <a:bodyPr wrap="square">
                <a:spAutoFit/>
              </a:bodyPr>
              <a:lstStyle/>
              <a:p>
                <a:r>
                  <a:rPr lang="en-GB" sz="1400" dirty="0"/>
                  <a:t>Is </a:t>
                </a:r>
                <a:r>
                  <a:rPr lang="en-GB" sz="1400" dirty="0">
                    <a:latin typeface="Courier New" panose="02070309020205020404" pitchFamily="49" charset="0"/>
                  </a:rPr>
                  <a:t>[</a:t>
                </a:r>
                <a:r>
                  <a:rPr lang="en-GB" sz="1400" dirty="0" err="1">
                    <a:latin typeface="Courier New" panose="02070309020205020404" pitchFamily="49" charset="0"/>
                  </a:rPr>
                  <a:t>r.id</a:t>
                </a:r>
                <a:r>
                  <a:rPr lang="en-GB" sz="1400" dirty="0">
                    <a:latin typeface="Courier New" panose="02070309020205020404" pitchFamily="49" charset="0"/>
                  </a:rPr>
                  <a:t> for r in resources]</a:t>
                </a:r>
                <a:r>
                  <a:rPr lang="en-GB" sz="1400" dirty="0"/>
                  <a:t> </a:t>
                </a:r>
              </a:p>
              <a:p>
                <a:r>
                  <a:rPr lang="en-GB" sz="1400" dirty="0"/>
                  <a:t>recreated for each check?</a:t>
                </a:r>
                <a:endParaRPr lang="en-US" sz="1400" dirty="0"/>
              </a:p>
            </p:txBody>
          </p:sp>
        </p:grpSp>
        <p:pic>
          <p:nvPicPr>
            <p:cNvPr id="7170" name="Picture 2" descr="504 Chatgpt Icons Stock Vectors and Vector Art | Shutterstock">
              <a:extLst>
                <a:ext uri="{FF2B5EF4-FFF2-40B4-BE49-F238E27FC236}">
                  <a16:creationId xmlns:a16="http://schemas.microsoft.com/office/drawing/2014/main" id="{E1A04866-3624-5FDB-3064-8F26039D4A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16" t="17281" r="53102" b="17110"/>
            <a:stretch>
              <a:fillRect/>
            </a:stretch>
          </p:blipFill>
          <p:spPr bwMode="auto">
            <a:xfrm>
              <a:off x="163305" y="2874232"/>
              <a:ext cx="489857" cy="5225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727DFFF-7FB0-B3E6-2212-4E25750B3CB1}"/>
                </a:ext>
              </a:extLst>
            </p:cNvPr>
            <p:cNvSpPr txBox="1"/>
            <p:nvPr/>
          </p:nvSpPr>
          <p:spPr>
            <a:xfrm>
              <a:off x="706810" y="3027414"/>
              <a:ext cx="3359003" cy="307777"/>
            </a:xfrm>
            <a:prstGeom prst="rect">
              <a:avLst/>
            </a:prstGeom>
            <a:noFill/>
          </p:spPr>
          <p:txBody>
            <a:bodyPr wrap="square">
              <a:spAutoFit/>
            </a:bodyPr>
            <a:lstStyle/>
            <a:p>
              <a:r>
                <a:rPr lang="en-GB" sz="1400" dirty="0"/>
                <a:t>Yes. Precompute a set instead.</a:t>
              </a:r>
              <a:endParaRPr lang="en-US" sz="1400" dirty="0"/>
            </a:p>
          </p:txBody>
        </p:sp>
        <p:pic>
          <p:nvPicPr>
            <p:cNvPr id="20" name="Picture 19">
              <a:extLst>
                <a:ext uri="{FF2B5EF4-FFF2-40B4-BE49-F238E27FC236}">
                  <a16:creationId xmlns:a16="http://schemas.microsoft.com/office/drawing/2014/main" id="{BDD8B79E-89EC-3B04-18DF-47E747611057}"/>
                </a:ext>
              </a:extLst>
            </p:cNvPr>
            <p:cNvPicPr>
              <a:picLocks noChangeAspect="1"/>
            </p:cNvPicPr>
            <p:nvPr/>
          </p:nvPicPr>
          <p:blipFill>
            <a:blip r:embed="rId7"/>
            <a:stretch>
              <a:fillRect/>
            </a:stretch>
          </p:blipFill>
          <p:spPr>
            <a:xfrm>
              <a:off x="130646" y="3468031"/>
              <a:ext cx="4455229" cy="401701"/>
            </a:xfrm>
            <a:prstGeom prst="rect">
              <a:avLst/>
            </a:prstGeom>
          </p:spPr>
        </p:pic>
      </p:grpSp>
      <p:grpSp>
        <p:nvGrpSpPr>
          <p:cNvPr id="49" name="Group 48">
            <a:extLst>
              <a:ext uri="{FF2B5EF4-FFF2-40B4-BE49-F238E27FC236}">
                <a16:creationId xmlns:a16="http://schemas.microsoft.com/office/drawing/2014/main" id="{564EAAFB-B207-9D2E-6589-B6A65D73D86D}"/>
              </a:ext>
            </a:extLst>
          </p:cNvPr>
          <p:cNvGrpSpPr/>
          <p:nvPr/>
        </p:nvGrpSpPr>
        <p:grpSpPr>
          <a:xfrm>
            <a:off x="4585875" y="2165760"/>
            <a:ext cx="7298622" cy="1560246"/>
            <a:chOff x="4585875" y="2165760"/>
            <a:chExt cx="7298622" cy="1560246"/>
          </a:xfrm>
        </p:grpSpPr>
        <p:pic>
          <p:nvPicPr>
            <p:cNvPr id="24" name="Picture 23">
              <a:extLst>
                <a:ext uri="{FF2B5EF4-FFF2-40B4-BE49-F238E27FC236}">
                  <a16:creationId xmlns:a16="http://schemas.microsoft.com/office/drawing/2014/main" id="{F875E12D-0FAB-6B83-EA98-A572600F8027}"/>
                </a:ext>
              </a:extLst>
            </p:cNvPr>
            <p:cNvPicPr>
              <a:picLocks noChangeAspect="1"/>
            </p:cNvPicPr>
            <p:nvPr/>
          </p:nvPicPr>
          <p:blipFill>
            <a:blip r:embed="rId8"/>
            <a:stretch>
              <a:fillRect/>
            </a:stretch>
          </p:blipFill>
          <p:spPr>
            <a:xfrm>
              <a:off x="4924628" y="3149599"/>
              <a:ext cx="6160139" cy="576407"/>
            </a:xfrm>
            <a:prstGeom prst="rect">
              <a:avLst/>
            </a:prstGeom>
          </p:spPr>
        </p:pic>
        <p:grpSp>
          <p:nvGrpSpPr>
            <p:cNvPr id="27" name="Group 26">
              <a:extLst>
                <a:ext uri="{FF2B5EF4-FFF2-40B4-BE49-F238E27FC236}">
                  <a16:creationId xmlns:a16="http://schemas.microsoft.com/office/drawing/2014/main" id="{D350FB3C-13B8-76CA-39E3-8B54383AA57C}"/>
                </a:ext>
              </a:extLst>
            </p:cNvPr>
            <p:cNvGrpSpPr/>
            <p:nvPr/>
          </p:nvGrpSpPr>
          <p:grpSpPr>
            <a:xfrm>
              <a:off x="4585875" y="2165760"/>
              <a:ext cx="7298622" cy="1044375"/>
              <a:chOff x="4585875" y="2165760"/>
              <a:chExt cx="7298622" cy="1044375"/>
            </a:xfrm>
          </p:grpSpPr>
          <p:pic>
            <p:nvPicPr>
              <p:cNvPr id="22" name="Picture 21" descr="A white background with black text&#10;&#10;AI-generated content may be incorrect.">
                <a:extLst>
                  <a:ext uri="{FF2B5EF4-FFF2-40B4-BE49-F238E27FC236}">
                    <a16:creationId xmlns:a16="http://schemas.microsoft.com/office/drawing/2014/main" id="{8CC0CE75-4B86-2086-39B4-01693CE7A519}"/>
                  </a:ext>
                </a:extLst>
              </p:cNvPr>
              <p:cNvPicPr>
                <a:picLocks noChangeAspect="1"/>
              </p:cNvPicPr>
              <p:nvPr/>
            </p:nvPicPr>
            <p:blipFill>
              <a:blip r:embed="rId9"/>
              <a:stretch>
                <a:fillRect/>
              </a:stretch>
            </p:blipFill>
            <p:spPr>
              <a:xfrm>
                <a:off x="4585875" y="2165760"/>
                <a:ext cx="7298622" cy="1044375"/>
              </a:xfrm>
              <a:prstGeom prst="rect">
                <a:avLst/>
              </a:prstGeom>
            </p:spPr>
          </p:pic>
          <p:sp>
            <p:nvSpPr>
              <p:cNvPr id="26" name="Rounded Rectangle 25">
                <a:extLst>
                  <a:ext uri="{FF2B5EF4-FFF2-40B4-BE49-F238E27FC236}">
                    <a16:creationId xmlns:a16="http://schemas.microsoft.com/office/drawing/2014/main" id="{47AB914A-4492-658E-2FE3-EBAAACFAFA01}"/>
                  </a:ext>
                </a:extLst>
              </p:cNvPr>
              <p:cNvSpPr/>
              <p:nvPr/>
            </p:nvSpPr>
            <p:spPr>
              <a:xfrm>
                <a:off x="7912359" y="2537552"/>
                <a:ext cx="1007706" cy="251924"/>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a:extLst>
              <a:ext uri="{FF2B5EF4-FFF2-40B4-BE49-F238E27FC236}">
                <a16:creationId xmlns:a16="http://schemas.microsoft.com/office/drawing/2014/main" id="{8B831969-1859-4C8B-D1C1-E2C4C9D44D7F}"/>
              </a:ext>
            </a:extLst>
          </p:cNvPr>
          <p:cNvGrpSpPr/>
          <p:nvPr/>
        </p:nvGrpSpPr>
        <p:grpSpPr>
          <a:xfrm>
            <a:off x="51339" y="3902460"/>
            <a:ext cx="4873289" cy="1873553"/>
            <a:chOff x="51339" y="3902460"/>
            <a:chExt cx="4873289" cy="1873553"/>
          </a:xfrm>
        </p:grpSpPr>
        <p:pic>
          <p:nvPicPr>
            <p:cNvPr id="32" name="Picture 2" descr="developer Icon - Free PNG &amp; SVG 963312 - Noun Project">
              <a:extLst>
                <a:ext uri="{FF2B5EF4-FFF2-40B4-BE49-F238E27FC236}">
                  <a16:creationId xmlns:a16="http://schemas.microsoft.com/office/drawing/2014/main" id="{4F425CB1-288A-2833-B9BB-B32ECCB8BC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75" y="3999289"/>
              <a:ext cx="377854" cy="38150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0B421F8-0315-FACA-59EF-497F998C3764}"/>
                </a:ext>
              </a:extLst>
            </p:cNvPr>
            <p:cNvSpPr txBox="1"/>
            <p:nvPr/>
          </p:nvSpPr>
          <p:spPr>
            <a:xfrm>
              <a:off x="469399" y="3902460"/>
              <a:ext cx="4455229" cy="738664"/>
            </a:xfrm>
            <a:prstGeom prst="rect">
              <a:avLst/>
            </a:prstGeom>
            <a:noFill/>
          </p:spPr>
          <p:txBody>
            <a:bodyPr wrap="square">
              <a:spAutoFit/>
            </a:bodyPr>
            <a:lstStyle/>
            <a:p>
              <a:pPr>
                <a:buNone/>
              </a:pPr>
              <a:r>
                <a:rPr lang="en-GB" sz="1400" dirty="0"/>
                <a:t>Why does a pickled and unpickled </a:t>
              </a:r>
              <a:r>
                <a:rPr lang="en-GB" sz="1400" dirty="0">
                  <a:latin typeface="Courier New" panose="02070309020205020404" pitchFamily="49" charset="0"/>
                </a:rPr>
                <a:t>Resource</a:t>
              </a:r>
              <a:r>
                <a:rPr lang="en-GB" sz="1400" dirty="0"/>
                <a:t> break identity, and how can we preserve the flyweight instance during unpickling?</a:t>
              </a:r>
            </a:p>
          </p:txBody>
        </p:sp>
        <p:pic>
          <p:nvPicPr>
            <p:cNvPr id="35" name="Picture 2" descr="504 Chatgpt Icons Stock Vectors and Vector Art | Shutterstock">
              <a:extLst>
                <a:ext uri="{FF2B5EF4-FFF2-40B4-BE49-F238E27FC236}">
                  <a16:creationId xmlns:a16="http://schemas.microsoft.com/office/drawing/2014/main" id="{A9327729-8719-8FF1-8B62-A951C9026B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16" t="17281" r="53102" b="17110"/>
            <a:stretch>
              <a:fillRect/>
            </a:stretch>
          </p:blipFill>
          <p:spPr bwMode="auto">
            <a:xfrm>
              <a:off x="51339" y="4766185"/>
              <a:ext cx="489857" cy="52251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screenshot of a computer program&#10;&#10;AI-generated content may be incorrect.">
              <a:extLst>
                <a:ext uri="{FF2B5EF4-FFF2-40B4-BE49-F238E27FC236}">
                  <a16:creationId xmlns:a16="http://schemas.microsoft.com/office/drawing/2014/main" id="{64A51F8D-3E4A-6D98-AD1B-C8F3303837E4}"/>
                </a:ext>
              </a:extLst>
            </p:cNvPr>
            <p:cNvPicPr>
              <a:picLocks noChangeAspect="1"/>
            </p:cNvPicPr>
            <p:nvPr/>
          </p:nvPicPr>
          <p:blipFill>
            <a:blip r:embed="rId10"/>
            <a:stretch>
              <a:fillRect/>
            </a:stretch>
          </p:blipFill>
          <p:spPr>
            <a:xfrm>
              <a:off x="578518" y="4635557"/>
              <a:ext cx="4200422" cy="1140456"/>
            </a:xfrm>
            <a:prstGeom prst="rect">
              <a:avLst/>
            </a:prstGeom>
          </p:spPr>
        </p:pic>
      </p:grpSp>
      <p:grpSp>
        <p:nvGrpSpPr>
          <p:cNvPr id="48" name="Group 47">
            <a:extLst>
              <a:ext uri="{FF2B5EF4-FFF2-40B4-BE49-F238E27FC236}">
                <a16:creationId xmlns:a16="http://schemas.microsoft.com/office/drawing/2014/main" id="{4EB1E9C6-C11F-FA17-1747-83D43AAD12C8}"/>
              </a:ext>
            </a:extLst>
          </p:cNvPr>
          <p:cNvGrpSpPr/>
          <p:nvPr/>
        </p:nvGrpSpPr>
        <p:grpSpPr>
          <a:xfrm>
            <a:off x="4609321" y="3670801"/>
            <a:ext cx="7531340" cy="1549105"/>
            <a:chOff x="4609321" y="3670801"/>
            <a:chExt cx="7531340" cy="1549105"/>
          </a:xfrm>
        </p:grpSpPr>
        <p:grpSp>
          <p:nvGrpSpPr>
            <p:cNvPr id="41" name="Group 40">
              <a:extLst>
                <a:ext uri="{FF2B5EF4-FFF2-40B4-BE49-F238E27FC236}">
                  <a16:creationId xmlns:a16="http://schemas.microsoft.com/office/drawing/2014/main" id="{0CB94A14-5FD3-437B-3FD9-1DE9360EE626}"/>
                </a:ext>
              </a:extLst>
            </p:cNvPr>
            <p:cNvGrpSpPr/>
            <p:nvPr/>
          </p:nvGrpSpPr>
          <p:grpSpPr>
            <a:xfrm>
              <a:off x="4609321" y="3670801"/>
              <a:ext cx="7275176" cy="1250752"/>
              <a:chOff x="4609321" y="3670801"/>
              <a:chExt cx="7275176" cy="1250752"/>
            </a:xfrm>
          </p:grpSpPr>
          <p:pic>
            <p:nvPicPr>
              <p:cNvPr id="29" name="Picture 28">
                <a:extLst>
                  <a:ext uri="{FF2B5EF4-FFF2-40B4-BE49-F238E27FC236}">
                    <a16:creationId xmlns:a16="http://schemas.microsoft.com/office/drawing/2014/main" id="{722ABD60-5EF5-3144-8C9B-0FB25B084240}"/>
                  </a:ext>
                </a:extLst>
              </p:cNvPr>
              <p:cNvPicPr>
                <a:picLocks noChangeAspect="1"/>
              </p:cNvPicPr>
              <p:nvPr/>
            </p:nvPicPr>
            <p:blipFill>
              <a:blip r:embed="rId11"/>
              <a:stretch>
                <a:fillRect/>
              </a:stretch>
            </p:blipFill>
            <p:spPr>
              <a:xfrm>
                <a:off x="4609321" y="3670801"/>
                <a:ext cx="7275176" cy="397861"/>
              </a:xfrm>
              <a:prstGeom prst="rect">
                <a:avLst/>
              </a:prstGeom>
            </p:spPr>
          </p:pic>
          <p:pic>
            <p:nvPicPr>
              <p:cNvPr id="31" name="Picture 30" descr="A close up of text&#10;&#10;AI-generated content may be incorrect.">
                <a:extLst>
                  <a:ext uri="{FF2B5EF4-FFF2-40B4-BE49-F238E27FC236}">
                    <a16:creationId xmlns:a16="http://schemas.microsoft.com/office/drawing/2014/main" id="{E97B9A64-4D48-7838-F96E-9794182DCA50}"/>
                  </a:ext>
                </a:extLst>
              </p:cNvPr>
              <p:cNvPicPr>
                <a:picLocks noChangeAspect="1"/>
              </p:cNvPicPr>
              <p:nvPr/>
            </p:nvPicPr>
            <p:blipFill>
              <a:blip r:embed="rId12"/>
              <a:stretch>
                <a:fillRect/>
              </a:stretch>
            </p:blipFill>
            <p:spPr>
              <a:xfrm>
                <a:off x="4707142" y="4062458"/>
                <a:ext cx="6909317" cy="859095"/>
              </a:xfrm>
              <a:prstGeom prst="rect">
                <a:avLst/>
              </a:prstGeom>
            </p:spPr>
          </p:pic>
        </p:grpSp>
        <p:pic>
          <p:nvPicPr>
            <p:cNvPr id="39" name="Picture 38" descr="A number and text on a white background&#10;&#10;AI-generated content may be incorrect.">
              <a:extLst>
                <a:ext uri="{FF2B5EF4-FFF2-40B4-BE49-F238E27FC236}">
                  <a16:creationId xmlns:a16="http://schemas.microsoft.com/office/drawing/2014/main" id="{AB6CBFF2-370B-F016-6324-38FA466CF03B}"/>
                </a:ext>
              </a:extLst>
            </p:cNvPr>
            <p:cNvPicPr>
              <a:picLocks noChangeAspect="1"/>
            </p:cNvPicPr>
            <p:nvPr/>
          </p:nvPicPr>
          <p:blipFill>
            <a:blip r:embed="rId13"/>
            <a:srcRect t="13330" r="703" b="50000"/>
            <a:stretch>
              <a:fillRect/>
            </a:stretch>
          </p:blipFill>
          <p:spPr>
            <a:xfrm>
              <a:off x="4893378" y="4871812"/>
              <a:ext cx="7247283" cy="348094"/>
            </a:xfrm>
            <a:prstGeom prst="rect">
              <a:avLst/>
            </a:prstGeom>
          </p:spPr>
        </p:pic>
      </p:grpSp>
      <p:pic>
        <p:nvPicPr>
          <p:cNvPr id="43" name="Picture 42" descr="A screenshot of a computer&#10;&#10;AI-generated content may be incorrect.">
            <a:extLst>
              <a:ext uri="{FF2B5EF4-FFF2-40B4-BE49-F238E27FC236}">
                <a16:creationId xmlns:a16="http://schemas.microsoft.com/office/drawing/2014/main" id="{9169B1C7-F7B4-9913-4F25-C7C3DF9FEEE4}"/>
              </a:ext>
            </a:extLst>
          </p:cNvPr>
          <p:cNvPicPr>
            <a:picLocks noChangeAspect="1"/>
          </p:cNvPicPr>
          <p:nvPr/>
        </p:nvPicPr>
        <p:blipFill>
          <a:blip r:embed="rId14"/>
          <a:srcRect t="6036" r="36783" b="69843"/>
          <a:stretch>
            <a:fillRect/>
          </a:stretch>
        </p:blipFill>
        <p:spPr>
          <a:xfrm>
            <a:off x="4829081" y="5163924"/>
            <a:ext cx="5378609" cy="549292"/>
          </a:xfrm>
          <a:prstGeom prst="rect">
            <a:avLst/>
          </a:prstGeom>
        </p:spPr>
      </p:pic>
      <p:sp>
        <p:nvSpPr>
          <p:cNvPr id="45" name="TextBox 44">
            <a:extLst>
              <a:ext uri="{FF2B5EF4-FFF2-40B4-BE49-F238E27FC236}">
                <a16:creationId xmlns:a16="http://schemas.microsoft.com/office/drawing/2014/main" id="{0C1EBA3F-76A4-98E8-E93F-5AFF666F0DCD}"/>
              </a:ext>
            </a:extLst>
          </p:cNvPr>
          <p:cNvSpPr txBox="1"/>
          <p:nvPr/>
        </p:nvSpPr>
        <p:spPr>
          <a:xfrm>
            <a:off x="5180793" y="5776013"/>
            <a:ext cx="6533490" cy="707886"/>
          </a:xfrm>
          <a:prstGeom prst="rect">
            <a:avLst/>
          </a:prstGeom>
          <a:noFill/>
          <a:ln w="28575">
            <a:solidFill>
              <a:srgbClr val="0432FF"/>
            </a:solidFill>
          </a:ln>
        </p:spPr>
        <p:txBody>
          <a:bodyPr wrap="square">
            <a:spAutoFit/>
          </a:bodyPr>
          <a:lstStyle/>
          <a:p>
            <a:pPr>
              <a:buNone/>
            </a:pPr>
            <a:r>
              <a:rPr lang="en-GB" sz="2000" dirty="0">
                <a:latin typeface="Arial" panose="020B0604020202020204" pitchFamily="34" charset="0"/>
                <a:cs typeface="Arial" panose="020B0604020202020204" pitchFamily="34" charset="0"/>
              </a:rPr>
              <a:t>AI-informed review surfaced the architectural issue; the structural fix was not implemented — PR closed.</a:t>
            </a:r>
          </a:p>
        </p:txBody>
      </p:sp>
      <p:sp>
        <p:nvSpPr>
          <p:cNvPr id="47" name="TextBox 46">
            <a:extLst>
              <a:ext uri="{FF2B5EF4-FFF2-40B4-BE49-F238E27FC236}">
                <a16:creationId xmlns:a16="http://schemas.microsoft.com/office/drawing/2014/main" id="{89609EE4-669D-1FB4-EAE1-8C09AEE1ACD5}"/>
              </a:ext>
            </a:extLst>
          </p:cNvPr>
          <p:cNvSpPr txBox="1"/>
          <p:nvPr/>
        </p:nvSpPr>
        <p:spPr>
          <a:xfrm>
            <a:off x="380999" y="1085458"/>
            <a:ext cx="3862872" cy="646331"/>
          </a:xfrm>
          <a:prstGeom prst="rect">
            <a:avLst/>
          </a:prstGeom>
          <a:noFill/>
          <a:ln w="28575">
            <a:solidFill>
              <a:srgbClr val="0432FF"/>
            </a:solidFill>
          </a:ln>
        </p:spPr>
        <p:txBody>
          <a:bodyPr wrap="square">
            <a:spAutoFit/>
          </a:bodyPr>
          <a:lstStyle/>
          <a:p>
            <a:pPr>
              <a:buNone/>
            </a:pPr>
            <a:r>
              <a:rPr lang="en-GB" dirty="0">
                <a:latin typeface="Arial" panose="020B0604020202020204" pitchFamily="34" charset="0"/>
                <a:cs typeface="Arial" panose="020B0604020202020204" pitchFamily="34" charset="0"/>
              </a:rPr>
              <a:t>Architectural Misalignment — Local Fix vs. Architectural Consistency</a:t>
            </a:r>
          </a:p>
        </p:txBody>
      </p:sp>
      <p:sp>
        <p:nvSpPr>
          <p:cNvPr id="51" name="TextBox 50">
            <a:extLst>
              <a:ext uri="{FF2B5EF4-FFF2-40B4-BE49-F238E27FC236}">
                <a16:creationId xmlns:a16="http://schemas.microsoft.com/office/drawing/2014/main" id="{538A5AFA-5B09-8B46-18E2-216EB81FB96C}"/>
              </a:ext>
            </a:extLst>
          </p:cNvPr>
          <p:cNvSpPr txBox="1"/>
          <p:nvPr/>
        </p:nvSpPr>
        <p:spPr>
          <a:xfrm>
            <a:off x="219534" y="6299234"/>
            <a:ext cx="4705094" cy="307777"/>
          </a:xfrm>
          <a:prstGeom prst="rect">
            <a:avLst/>
          </a:prstGeom>
          <a:noFill/>
        </p:spPr>
        <p:txBody>
          <a:bodyPr wrap="square">
            <a:spAutoFit/>
          </a:bodyPr>
          <a:lstStyle/>
          <a:p>
            <a:r>
              <a:rPr lang="en-US" sz="1400" dirty="0"/>
              <a:t>https://</a:t>
            </a:r>
            <a:r>
              <a:rPr lang="en-US" sz="1400" dirty="0" err="1"/>
              <a:t>github.com</a:t>
            </a:r>
            <a:r>
              <a:rPr lang="en-US" sz="1400" dirty="0"/>
              <a:t>/</a:t>
            </a:r>
            <a:r>
              <a:rPr lang="en-US" sz="1400" dirty="0" err="1"/>
              <a:t>gemini-hlsw</a:t>
            </a:r>
            <a:r>
              <a:rPr lang="en-US" sz="1400" dirty="0"/>
              <a:t>/scheduler/pull/428</a:t>
            </a:r>
          </a:p>
        </p:txBody>
      </p:sp>
    </p:spTree>
    <p:extLst>
      <p:ext uri="{BB962C8B-B14F-4D97-AF65-F5344CB8AC3E}">
        <p14:creationId xmlns:p14="http://schemas.microsoft.com/office/powerpoint/2010/main" val="271713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18BB4-37BC-C5FB-E2E2-A14D0614A9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72EAD-9B06-0EBD-1841-21409946992E}"/>
              </a:ext>
            </a:extLst>
          </p:cNvPr>
          <p:cNvSpPr>
            <a:spLocks noGrp="1"/>
          </p:cNvSpPr>
          <p:nvPr>
            <p:ph type="title"/>
          </p:nvPr>
        </p:nvSpPr>
        <p:spPr>
          <a:xfrm>
            <a:off x="381000" y="150813"/>
            <a:ext cx="10515600" cy="620713"/>
          </a:xfrm>
        </p:spPr>
        <p:txBody>
          <a:bodyPr>
            <a:normAutofit fontScale="90000"/>
          </a:bodyPr>
          <a:lstStyle/>
          <a:p>
            <a:r>
              <a:rPr lang="en-GB" dirty="0"/>
              <a:t>AI in PR Workflows — Four Distinct Roles</a:t>
            </a:r>
            <a:endParaRPr lang="en-US" dirty="0"/>
          </a:p>
        </p:txBody>
      </p:sp>
      <p:cxnSp>
        <p:nvCxnSpPr>
          <p:cNvPr id="5" name="Straight Connector 4">
            <a:extLst>
              <a:ext uri="{FF2B5EF4-FFF2-40B4-BE49-F238E27FC236}">
                <a16:creationId xmlns:a16="http://schemas.microsoft.com/office/drawing/2014/main" id="{59B4CDCD-817A-E1DF-E4F7-7E84F33D03D8}"/>
              </a:ext>
            </a:extLst>
          </p:cNvPr>
          <p:cNvCxnSpPr/>
          <p:nvPr/>
        </p:nvCxnSpPr>
        <p:spPr>
          <a:xfrm>
            <a:off x="6065004" y="867909"/>
            <a:ext cx="0" cy="28361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87BEB86-417A-1B78-9D56-61650FAFB7B5}"/>
              </a:ext>
            </a:extLst>
          </p:cNvPr>
          <p:cNvSpPr txBox="1"/>
          <p:nvPr/>
        </p:nvSpPr>
        <p:spPr>
          <a:xfrm>
            <a:off x="135609" y="1069383"/>
            <a:ext cx="5815740" cy="923330"/>
          </a:xfrm>
          <a:prstGeom prst="rect">
            <a:avLst/>
          </a:prstGeom>
          <a:noFill/>
        </p:spPr>
        <p:txBody>
          <a:bodyPr wrap="square">
            <a:spAutoFit/>
          </a:bodyPr>
          <a:lstStyle/>
          <a:p>
            <a:pPr>
              <a:buNone/>
            </a:pPr>
            <a:r>
              <a:rPr lang="en-BE" b="1"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PA — Code contributor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AI-generated code integrated (verbatim or adapted).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AI directly contributes executable code.</a:t>
            </a:r>
          </a:p>
        </p:txBody>
      </p:sp>
      <p:sp>
        <p:nvSpPr>
          <p:cNvPr id="9" name="TextBox 8">
            <a:extLst>
              <a:ext uri="{FF2B5EF4-FFF2-40B4-BE49-F238E27FC236}">
                <a16:creationId xmlns:a16="http://schemas.microsoft.com/office/drawing/2014/main" id="{7C8B26A0-67E2-FEE2-2687-41F041A8DB9A}"/>
              </a:ext>
            </a:extLst>
          </p:cNvPr>
          <p:cNvSpPr txBox="1"/>
          <p:nvPr/>
        </p:nvSpPr>
        <p:spPr>
          <a:xfrm>
            <a:off x="135608" y="2321567"/>
            <a:ext cx="5929395" cy="1200329"/>
          </a:xfrm>
          <a:prstGeom prst="rect">
            <a:avLst/>
          </a:prstGeom>
          <a:noFill/>
        </p:spPr>
        <p:txBody>
          <a:bodyPr wrap="square">
            <a:spAutoFit/>
          </a:bodyPr>
          <a:lstStyle/>
          <a:p>
            <a:pPr>
              <a:buNone/>
            </a:pPr>
            <a:r>
              <a:rPr lang="en-BE" b="1" dirty="0"/>
              <a:t>🟡 </a:t>
            </a:r>
            <a:r>
              <a:rPr lang="en-GB" b="1" dirty="0">
                <a:latin typeface="Arial" panose="020B0604020202020204" pitchFamily="34" charset="0"/>
                <a:cs typeface="Arial" panose="020B0604020202020204" pitchFamily="34" charset="0"/>
              </a:rPr>
              <a:t>PN — Conceptual advisor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AI suggestion influences reasoning, but code is reworked.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Conceptual influence without structural preservation.</a:t>
            </a:r>
          </a:p>
        </p:txBody>
      </p:sp>
      <p:sp>
        <p:nvSpPr>
          <p:cNvPr id="14" name="TextBox 13">
            <a:extLst>
              <a:ext uri="{FF2B5EF4-FFF2-40B4-BE49-F238E27FC236}">
                <a16:creationId xmlns:a16="http://schemas.microsoft.com/office/drawing/2014/main" id="{34B156F1-3120-B304-6E00-47F26AF3DAE5}"/>
              </a:ext>
            </a:extLst>
          </p:cNvPr>
          <p:cNvSpPr txBox="1"/>
          <p:nvPr/>
        </p:nvSpPr>
        <p:spPr>
          <a:xfrm>
            <a:off x="6178660" y="946382"/>
            <a:ext cx="6098582" cy="1200329"/>
          </a:xfrm>
          <a:prstGeom prst="rect">
            <a:avLst/>
          </a:prstGeom>
          <a:noFill/>
        </p:spPr>
        <p:txBody>
          <a:bodyPr wrap="square">
            <a:spAutoFit/>
          </a:bodyPr>
          <a:lstStyle/>
          <a:p>
            <a:pPr>
              <a:buNone/>
            </a:pPr>
            <a:r>
              <a:rPr lang="en-BE" b="1" dirty="0"/>
              <a:t>🔵 </a:t>
            </a:r>
            <a:r>
              <a:rPr lang="en-GB" b="1" dirty="0">
                <a:latin typeface="Arial" panose="020B0604020202020204" pitchFamily="34" charset="0"/>
                <a:cs typeface="Arial" panose="020B0604020202020204" pitchFamily="34" charset="0"/>
              </a:rPr>
              <a:t>NE — Educational clarifier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AI provides clarification, explanation, or system understanding.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AI supports learning without producing a patch.</a:t>
            </a:r>
          </a:p>
        </p:txBody>
      </p:sp>
      <p:sp>
        <p:nvSpPr>
          <p:cNvPr id="19" name="TextBox 18">
            <a:extLst>
              <a:ext uri="{FF2B5EF4-FFF2-40B4-BE49-F238E27FC236}">
                <a16:creationId xmlns:a16="http://schemas.microsoft.com/office/drawing/2014/main" id="{61F0977A-D5BB-B457-05D1-E9416ED0BD3E}"/>
              </a:ext>
            </a:extLst>
          </p:cNvPr>
          <p:cNvSpPr txBox="1"/>
          <p:nvPr/>
        </p:nvSpPr>
        <p:spPr>
          <a:xfrm>
            <a:off x="6292313" y="2513720"/>
            <a:ext cx="6137328" cy="1200329"/>
          </a:xfrm>
          <a:prstGeom prst="rect">
            <a:avLst/>
          </a:prstGeom>
          <a:noFill/>
        </p:spPr>
        <p:txBody>
          <a:bodyPr wrap="square">
            <a:spAutoFit/>
          </a:bodyPr>
          <a:lstStyle/>
          <a:p>
            <a:pPr>
              <a:buNone/>
            </a:pPr>
            <a:r>
              <a:rPr lang="en-BE" b="1" dirty="0"/>
              <a:t>🔴 </a:t>
            </a:r>
            <a:r>
              <a:rPr lang="en-GB" b="1" dirty="0">
                <a:latin typeface="Arial" panose="020B0604020202020204" pitchFamily="34" charset="0"/>
                <a:cs typeface="Arial" panose="020B0604020202020204" pitchFamily="34" charset="0"/>
              </a:rPr>
              <a:t>CL — Architectural catalyst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AI-informed review surfaces deeper architectural issues.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AI clarifies invariants; structural fix not implemented.</a:t>
            </a:r>
          </a:p>
        </p:txBody>
      </p:sp>
      <p:sp>
        <p:nvSpPr>
          <p:cNvPr id="21" name="TextBox 20">
            <a:extLst>
              <a:ext uri="{FF2B5EF4-FFF2-40B4-BE49-F238E27FC236}">
                <a16:creationId xmlns:a16="http://schemas.microsoft.com/office/drawing/2014/main" id="{A412562E-2ACE-47CD-B4DD-C7CE5B86F412}"/>
              </a:ext>
            </a:extLst>
          </p:cNvPr>
          <p:cNvSpPr txBox="1"/>
          <p:nvPr/>
        </p:nvSpPr>
        <p:spPr>
          <a:xfrm>
            <a:off x="1369017" y="3696752"/>
            <a:ext cx="9650274" cy="1938992"/>
          </a:xfrm>
          <a:prstGeom prst="rect">
            <a:avLst/>
          </a:prstGeom>
          <a:noFill/>
          <a:ln w="28575">
            <a:solidFill>
              <a:schemeClr val="accent3"/>
            </a:solidFill>
          </a:ln>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AI participation extends beyond patch production.</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Both authors and reviewers initiate AI use.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Professional judgment mediates AI integration.</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Technical validity does not guarantee integration.</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AI can elevate review quality — even when patches aren’t adopted.</a:t>
            </a:r>
          </a:p>
        </p:txBody>
      </p:sp>
      <p:sp>
        <p:nvSpPr>
          <p:cNvPr id="28" name="TextBox 27">
            <a:extLst>
              <a:ext uri="{FF2B5EF4-FFF2-40B4-BE49-F238E27FC236}">
                <a16:creationId xmlns:a16="http://schemas.microsoft.com/office/drawing/2014/main" id="{3AB394E3-A2F0-BDE5-E0F0-33DC1DD19DB4}"/>
              </a:ext>
            </a:extLst>
          </p:cNvPr>
          <p:cNvSpPr txBox="1"/>
          <p:nvPr/>
        </p:nvSpPr>
        <p:spPr>
          <a:xfrm>
            <a:off x="1369017" y="5810600"/>
            <a:ext cx="9391970" cy="830997"/>
          </a:xfrm>
          <a:prstGeom prst="rect">
            <a:avLst/>
          </a:prstGeom>
          <a:noFill/>
          <a:ln w="28575">
            <a:solidFill>
              <a:srgbClr val="0432FF"/>
            </a:solidFill>
          </a:ln>
        </p:spPr>
        <p:txBody>
          <a:bodyPr wrap="square">
            <a:spAutoFit/>
          </a:bodyPr>
          <a:lstStyle/>
          <a:p>
            <a:pPr>
              <a:buNone/>
            </a:pPr>
            <a:r>
              <a:rPr lang="en-GB" sz="2400" dirty="0">
                <a:latin typeface="Arial" panose="020B0604020202020204" pitchFamily="34" charset="0"/>
                <a:cs typeface="Arial" panose="020B0604020202020204" pitchFamily="34" charset="0"/>
              </a:rPr>
              <a:t>AI enters PR workflows as a collaborative reasoning partner, but integration is governed by architectural discipline.</a:t>
            </a:r>
          </a:p>
        </p:txBody>
      </p:sp>
    </p:spTree>
    <p:extLst>
      <p:ext uri="{BB962C8B-B14F-4D97-AF65-F5344CB8AC3E}">
        <p14:creationId xmlns:p14="http://schemas.microsoft.com/office/powerpoint/2010/main" val="258818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9" grpId="0"/>
      <p:bldP spid="21"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96CBD-8139-F7F4-B041-F4B0FA286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EA577-FB7F-B128-4B9B-87E6321761B4}"/>
              </a:ext>
            </a:extLst>
          </p:cNvPr>
          <p:cNvSpPr>
            <a:spLocks noGrp="1"/>
          </p:cNvSpPr>
          <p:nvPr>
            <p:ph type="title"/>
          </p:nvPr>
        </p:nvSpPr>
        <p:spPr>
          <a:xfrm>
            <a:off x="381000" y="150813"/>
            <a:ext cx="10515600" cy="620713"/>
          </a:xfrm>
        </p:spPr>
        <p:txBody>
          <a:bodyPr>
            <a:normAutofit fontScale="90000"/>
          </a:bodyPr>
          <a:lstStyle/>
          <a:p>
            <a:r>
              <a:rPr lang="en-GB" dirty="0"/>
              <a:t>Why We Study GenAI in This Course</a:t>
            </a:r>
            <a:endParaRPr lang="en-US" dirty="0"/>
          </a:p>
        </p:txBody>
      </p:sp>
      <p:sp>
        <p:nvSpPr>
          <p:cNvPr id="3" name="TextBox 2">
            <a:extLst>
              <a:ext uri="{FF2B5EF4-FFF2-40B4-BE49-F238E27FC236}">
                <a16:creationId xmlns:a16="http://schemas.microsoft.com/office/drawing/2014/main" id="{A5986385-23EF-5116-FA7C-CFD6C03C5EB5}"/>
              </a:ext>
            </a:extLst>
          </p:cNvPr>
          <p:cNvSpPr txBox="1"/>
          <p:nvPr/>
        </p:nvSpPr>
        <p:spPr>
          <a:xfrm>
            <a:off x="697424" y="1290107"/>
            <a:ext cx="9980908" cy="3385542"/>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This material comes from ongoing research in my lab.</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We </a:t>
            </a:r>
            <a:r>
              <a:rPr lang="en-GB" sz="2800" dirty="0" err="1">
                <a:latin typeface="Arial" panose="020B0604020202020204" pitchFamily="34" charset="0"/>
                <a:cs typeface="Arial" panose="020B0604020202020204" pitchFamily="34" charset="0"/>
              </a:rPr>
              <a:t>analyze</a:t>
            </a:r>
            <a:r>
              <a:rPr lang="en-GB" sz="2800" dirty="0">
                <a:latin typeface="Arial" panose="020B0604020202020204" pitchFamily="34" charset="0"/>
                <a:cs typeface="Arial" panose="020B0604020202020204" pitchFamily="34" charset="0"/>
              </a:rPr>
              <a:t> real pull requests where AI was used in industry.</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GenAI tools are now embedded in professional software workflows.</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Senior engineers are expected to use AI responsibly — not blindly.</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40743FD3-D4C7-62D2-331B-FAA5AD4D91F9}"/>
              </a:ext>
            </a:extLst>
          </p:cNvPr>
          <p:cNvSpPr txBox="1"/>
          <p:nvPr/>
        </p:nvSpPr>
        <p:spPr>
          <a:xfrm>
            <a:off x="697424" y="5194231"/>
            <a:ext cx="10089396" cy="954107"/>
          </a:xfrm>
          <a:prstGeom prst="rect">
            <a:avLst/>
          </a:prstGeom>
          <a:noFill/>
          <a:ln w="28575">
            <a:solidFill>
              <a:srgbClr val="0432FF"/>
            </a:solidFill>
          </a:ln>
        </p:spPr>
        <p:txBody>
          <a:bodyPr wrap="square">
            <a:spAutoFit/>
          </a:bodyPr>
          <a:lstStyle/>
          <a:p>
            <a:r>
              <a:rPr lang="en-GB" sz="2800" dirty="0">
                <a:latin typeface="Arial" panose="020B0604020202020204" pitchFamily="34" charset="0"/>
                <a:cs typeface="Arial" panose="020B0604020202020204" pitchFamily="34" charset="0"/>
              </a:rPr>
              <a:t>You are not required to use GenAI. But if you use it, you are expected to use it professionally.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0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8A88-551B-A08F-A354-97CDC1C74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40BEF-4DB7-4BBF-DE93-1C7CC0424B30}"/>
              </a:ext>
            </a:extLst>
          </p:cNvPr>
          <p:cNvSpPr>
            <a:spLocks noGrp="1"/>
          </p:cNvSpPr>
          <p:nvPr>
            <p:ph type="title"/>
          </p:nvPr>
        </p:nvSpPr>
        <p:spPr>
          <a:xfrm>
            <a:off x="381000" y="150813"/>
            <a:ext cx="10515600" cy="620713"/>
          </a:xfrm>
        </p:spPr>
        <p:txBody>
          <a:bodyPr>
            <a:noAutofit/>
          </a:bodyPr>
          <a:lstStyle/>
          <a:p>
            <a:r>
              <a:rPr lang="en-GB" sz="3600" dirty="0">
                <a:latin typeface="Arial" panose="020B0604020202020204" pitchFamily="34" charset="0"/>
                <a:cs typeface="Arial" panose="020B0604020202020204" pitchFamily="34" charset="0"/>
              </a:rPr>
              <a:t>Professional Use of GenAI</a:t>
            </a:r>
            <a:endParaRPr lang="en-US" sz="3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161ECA7-483C-6077-264C-56221E2D70F8}"/>
              </a:ext>
            </a:extLst>
          </p:cNvPr>
          <p:cNvSpPr txBox="1"/>
          <p:nvPr/>
        </p:nvSpPr>
        <p:spPr>
          <a:xfrm>
            <a:off x="697424" y="1290107"/>
            <a:ext cx="9980908" cy="295465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If you chose to use GenAI in your project:</a:t>
            </a:r>
          </a:p>
          <a:p>
            <a:pPr marL="285750" indent="-285750">
              <a:buFont typeface="Arial" panose="020B0604020202020204" pitchFamily="34" charset="0"/>
              <a:buChar char="•"/>
            </a:pPr>
            <a:r>
              <a:rPr lang="en-GB" sz="2800" dirty="0"/>
              <a:t>Demonstrate understanding of the final code.</a:t>
            </a:r>
          </a:p>
          <a:p>
            <a:pPr marL="285750" indent="-285750">
              <a:buFont typeface="Arial" panose="020B0604020202020204" pitchFamily="34" charset="0"/>
              <a:buChar char="•"/>
            </a:pPr>
            <a:r>
              <a:rPr lang="en-GB" sz="2800" dirty="0"/>
              <a:t>Explain key design decisions in your PR</a:t>
            </a:r>
            <a:r>
              <a:rPr lang="en-GB" sz="28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2800" dirty="0"/>
              <a:t>Justify non-trivial changes</a:t>
            </a:r>
            <a:r>
              <a:rPr lang="en-GB" sz="28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2800" dirty="0"/>
              <a:t>Add tests for AI-assisted logic</a:t>
            </a:r>
            <a:r>
              <a:rPr lang="en-GB" sz="28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2800" dirty="0"/>
              <a:t>Be prepared to defend your implementation in review.</a:t>
            </a:r>
            <a:endParaRPr lang="en-GB"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75C2B84F-A9C3-1D28-1CE1-112B223BFDF4}"/>
              </a:ext>
            </a:extLst>
          </p:cNvPr>
          <p:cNvSpPr txBox="1"/>
          <p:nvPr/>
        </p:nvSpPr>
        <p:spPr>
          <a:xfrm>
            <a:off x="381000" y="5044673"/>
            <a:ext cx="10647335" cy="523220"/>
          </a:xfrm>
          <a:prstGeom prst="rect">
            <a:avLst/>
          </a:prstGeom>
          <a:noFill/>
          <a:ln w="28575">
            <a:solidFill>
              <a:srgbClr val="0432FF"/>
            </a:solidFill>
          </a:ln>
        </p:spPr>
        <p:txBody>
          <a:bodyPr wrap="square">
            <a:spAutoFit/>
          </a:bodyPr>
          <a:lstStyle/>
          <a:p>
            <a:r>
              <a:rPr lang="en-GB" sz="2800" dirty="0"/>
              <a:t>Unexplained code is poor engineering — regardless of who wrote it.</a:t>
            </a:r>
          </a:p>
        </p:txBody>
      </p:sp>
    </p:spTree>
    <p:extLst>
      <p:ext uri="{BB962C8B-B14F-4D97-AF65-F5344CB8AC3E}">
        <p14:creationId xmlns:p14="http://schemas.microsoft.com/office/powerpoint/2010/main" val="188869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B2170-69E2-44EB-1DF6-677213405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B58B9-129C-460A-69CA-486B1E306F47}"/>
              </a:ext>
            </a:extLst>
          </p:cNvPr>
          <p:cNvSpPr>
            <a:spLocks noGrp="1"/>
          </p:cNvSpPr>
          <p:nvPr>
            <p:ph type="title"/>
          </p:nvPr>
        </p:nvSpPr>
        <p:spPr>
          <a:xfrm>
            <a:off x="381000" y="150813"/>
            <a:ext cx="10515600" cy="620713"/>
          </a:xfrm>
        </p:spPr>
        <p:txBody>
          <a:bodyPr>
            <a:noAutofit/>
          </a:bodyPr>
          <a:lstStyle/>
          <a:p>
            <a:r>
              <a:rPr lang="en-GB" sz="3600" dirty="0"/>
              <a:t>What We Evaluate in Pull Requests</a:t>
            </a:r>
            <a:endParaRPr lang="en-US" sz="3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04B868D-09CB-E8F8-BACB-19340258A4A8}"/>
              </a:ext>
            </a:extLst>
          </p:cNvPr>
          <p:cNvSpPr txBox="1"/>
          <p:nvPr/>
        </p:nvSpPr>
        <p:spPr>
          <a:xfrm>
            <a:off x="697424" y="1290107"/>
            <a:ext cx="9980908" cy="2954655"/>
          </a:xfrm>
          <a:prstGeom prst="rect">
            <a:avLst/>
          </a:prstGeom>
          <a:noFill/>
        </p:spPr>
        <p:txBody>
          <a:bodyPr wrap="square" rtlCol="0">
            <a:spAutoFit/>
          </a:bodyPr>
          <a:lstStyle/>
          <a:p>
            <a:pPr marL="285750" indent="-285750">
              <a:buFont typeface="Arial" panose="020B0604020202020204" pitchFamily="34" charset="0"/>
              <a:buChar char="•"/>
            </a:pPr>
            <a:r>
              <a:rPr lang="en-GB" sz="2800" dirty="0"/>
              <a:t>PR description clarity.</a:t>
            </a:r>
          </a:p>
          <a:p>
            <a:pPr marL="285750" indent="-285750">
              <a:buFont typeface="Arial" panose="020B0604020202020204" pitchFamily="34" charset="0"/>
              <a:buChar char="•"/>
            </a:pPr>
            <a:r>
              <a:rPr lang="en-GB" sz="2800" dirty="0"/>
              <a:t>Commit discipline</a:t>
            </a:r>
            <a:r>
              <a:rPr lang="en-GB" sz="28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2800" dirty="0"/>
              <a:t>Review depth</a:t>
            </a:r>
            <a:r>
              <a:rPr lang="en-GB" sz="28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2800" dirty="0"/>
              <a:t>Test coverage</a:t>
            </a:r>
            <a:r>
              <a:rPr lang="en-GB" sz="28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2800" dirty="0"/>
              <a:t>Architectural reasoning.</a:t>
            </a:r>
          </a:p>
          <a:p>
            <a:pPr marL="285750" indent="-285750">
              <a:buFont typeface="Arial" panose="020B0604020202020204" pitchFamily="34" charset="0"/>
              <a:buChar char="•"/>
            </a:pPr>
            <a:r>
              <a:rPr lang="en-GB" sz="2800" dirty="0"/>
              <a:t>Quality of integration decisions</a:t>
            </a:r>
            <a:endParaRPr lang="en-GB"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DE8123A0-0647-22E9-92CC-F4DF5A607EE7}"/>
              </a:ext>
            </a:extLst>
          </p:cNvPr>
          <p:cNvSpPr txBox="1"/>
          <p:nvPr/>
        </p:nvSpPr>
        <p:spPr>
          <a:xfrm>
            <a:off x="381000" y="5044673"/>
            <a:ext cx="11082867" cy="507831"/>
          </a:xfrm>
          <a:prstGeom prst="rect">
            <a:avLst/>
          </a:prstGeom>
          <a:noFill/>
          <a:ln w="28575">
            <a:solidFill>
              <a:srgbClr val="0432FF"/>
            </a:solidFill>
          </a:ln>
        </p:spPr>
        <p:txBody>
          <a:bodyPr wrap="square">
            <a:spAutoFit/>
          </a:bodyPr>
          <a:lstStyle/>
          <a:p>
            <a:r>
              <a:rPr lang="en-GB" sz="2700" dirty="0"/>
              <a:t>We evaluate how thoughtfully tools are used — not whether they are used.</a:t>
            </a:r>
          </a:p>
        </p:txBody>
      </p:sp>
    </p:spTree>
    <p:extLst>
      <p:ext uri="{BB962C8B-B14F-4D97-AF65-F5344CB8AC3E}">
        <p14:creationId xmlns:p14="http://schemas.microsoft.com/office/powerpoint/2010/main" val="352295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A98F-9CF8-FC28-1138-C3C8C37555AD}"/>
              </a:ext>
            </a:extLst>
          </p:cNvPr>
          <p:cNvSpPr>
            <a:spLocks noGrp="1"/>
          </p:cNvSpPr>
          <p:nvPr>
            <p:ph type="title"/>
          </p:nvPr>
        </p:nvSpPr>
        <p:spPr>
          <a:xfrm>
            <a:off x="838200" y="18255"/>
            <a:ext cx="10515600" cy="1325563"/>
          </a:xfrm>
        </p:spPr>
        <p:txBody>
          <a:bodyPr/>
          <a:lstStyle/>
          <a:p>
            <a:r>
              <a:rPr lang="en-GB" sz="4000" dirty="0"/>
              <a:t>Why Generative AI Matters in Software Engineering</a:t>
            </a:r>
            <a:endParaRPr lang="en-US" sz="2400" dirty="0"/>
          </a:p>
        </p:txBody>
      </p:sp>
      <p:sp>
        <p:nvSpPr>
          <p:cNvPr id="3" name="Content Placeholder 2">
            <a:extLst>
              <a:ext uri="{FF2B5EF4-FFF2-40B4-BE49-F238E27FC236}">
                <a16:creationId xmlns:a16="http://schemas.microsoft.com/office/drawing/2014/main" id="{08D919D9-CEC3-772D-3820-D48A7F471C60}"/>
              </a:ext>
            </a:extLst>
          </p:cNvPr>
          <p:cNvSpPr>
            <a:spLocks noGrp="1"/>
          </p:cNvSpPr>
          <p:nvPr>
            <p:ph idx="1"/>
          </p:nvPr>
        </p:nvSpPr>
        <p:spPr>
          <a:xfrm>
            <a:off x="342673" y="1675714"/>
            <a:ext cx="5436086" cy="2326296"/>
          </a:xfrm>
        </p:spPr>
        <p:txBody>
          <a:bodyPr>
            <a:normAutofit fontScale="92500"/>
          </a:bodyPr>
          <a:lstStyle/>
          <a:p>
            <a:pPr marL="0" indent="0">
              <a:buNone/>
            </a:pPr>
            <a:r>
              <a:rPr lang="en-GB" sz="2600" b="1" dirty="0">
                <a:latin typeface="Arial" panose="020B0604020202020204" pitchFamily="34" charset="0"/>
                <a:cs typeface="Arial" panose="020B0604020202020204" pitchFamily="34" charset="0"/>
              </a:rPr>
              <a:t>Adoption &amp; Industry</a:t>
            </a:r>
          </a:p>
          <a:p>
            <a:r>
              <a:rPr lang="en-GB" sz="2200" dirty="0">
                <a:latin typeface="Arial" panose="020B0604020202020204" pitchFamily="34" charset="0"/>
                <a:cs typeface="Arial" panose="020B0604020202020204" pitchFamily="34" charset="0"/>
              </a:rPr>
              <a:t>87% of GitHub developers use GenAI tools.</a:t>
            </a:r>
          </a:p>
          <a:p>
            <a:r>
              <a:rPr lang="en-GB" sz="2200" dirty="0">
                <a:latin typeface="Arial" panose="020B0604020202020204" pitchFamily="34" charset="0"/>
                <a:cs typeface="Arial" panose="020B0604020202020204" pitchFamily="34" charset="0"/>
              </a:rPr>
              <a:t>Tools like Copilot and ChatGPT are embedded in workflows.</a:t>
            </a:r>
          </a:p>
          <a:p>
            <a:r>
              <a:rPr lang="en-GB" sz="2200" dirty="0">
                <a:latin typeface="Arial" panose="020B0604020202020204" pitchFamily="34" charset="0"/>
                <a:cs typeface="Arial" panose="020B0604020202020204" pitchFamily="34" charset="0"/>
              </a:rPr>
              <a:t>AI-assisted PRs are now common in open-source projects.</a:t>
            </a:r>
            <a:endParaRPr lang="en-US" sz="2200" dirty="0">
              <a:latin typeface="Arial" panose="020B0604020202020204" pitchFamily="34" charset="0"/>
              <a:cs typeface="Arial" panose="020B0604020202020204" pitchFamily="34" charset="0"/>
            </a:endParaRPr>
          </a:p>
        </p:txBody>
      </p:sp>
      <p:sp>
        <p:nvSpPr>
          <p:cNvPr id="50" name="Content Placeholder 2">
            <a:extLst>
              <a:ext uri="{FF2B5EF4-FFF2-40B4-BE49-F238E27FC236}">
                <a16:creationId xmlns:a16="http://schemas.microsoft.com/office/drawing/2014/main" id="{30067C6E-CC30-BB38-681F-C0DADD84DEA1}"/>
              </a:ext>
            </a:extLst>
          </p:cNvPr>
          <p:cNvSpPr txBox="1">
            <a:spLocks/>
          </p:cNvSpPr>
          <p:nvPr/>
        </p:nvSpPr>
        <p:spPr>
          <a:xfrm>
            <a:off x="6096000" y="1675714"/>
            <a:ext cx="5436086" cy="2326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latin typeface="Arial" panose="020B0604020202020204" pitchFamily="34" charset="0"/>
                <a:cs typeface="Arial" panose="020B0604020202020204" pitchFamily="34" charset="0"/>
              </a:rPr>
              <a:t>The Problem</a:t>
            </a:r>
          </a:p>
          <a:p>
            <a:r>
              <a:rPr lang="en-GB" sz="2200" dirty="0">
                <a:latin typeface="Arial" panose="020B0604020202020204" pitchFamily="34" charset="0"/>
                <a:cs typeface="Arial" panose="020B0604020202020204" pitchFamily="34" charset="0"/>
              </a:rPr>
              <a:t>Unstructured use → overreliance.</a:t>
            </a:r>
          </a:p>
          <a:p>
            <a:r>
              <a:rPr lang="en-GB" sz="2200" dirty="0">
                <a:latin typeface="Arial" panose="020B0604020202020204" pitchFamily="34" charset="0"/>
                <a:cs typeface="Arial" panose="020B0604020202020204" pitchFamily="34" charset="0"/>
              </a:rPr>
              <a:t>Blind trust in AI output.</a:t>
            </a:r>
          </a:p>
          <a:p>
            <a:r>
              <a:rPr lang="en-GB" sz="2200" dirty="0">
                <a:latin typeface="Arial" panose="020B0604020202020204" pitchFamily="34" charset="0"/>
                <a:cs typeface="Arial" panose="020B0604020202020204" pitchFamily="34" charset="0"/>
              </a:rPr>
              <a:t>Reduced accountability</a:t>
            </a:r>
          </a:p>
          <a:p>
            <a:r>
              <a:rPr lang="en-GB" sz="2200" dirty="0">
                <a:latin typeface="Arial" panose="020B0604020202020204" pitchFamily="34" charset="0"/>
                <a:cs typeface="Arial" panose="020B0604020202020204" pitchFamily="34" charset="0"/>
              </a:rPr>
              <a:t>Weak integration discipline</a:t>
            </a:r>
            <a:endParaRPr lang="en-US" sz="2200" dirty="0">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40FCD650-EFF2-BB1D-C653-D617DCAD8637}"/>
              </a:ext>
            </a:extLst>
          </p:cNvPr>
          <p:cNvCxnSpPr>
            <a:cxnSpLocks/>
          </p:cNvCxnSpPr>
          <p:nvPr/>
        </p:nvCxnSpPr>
        <p:spPr>
          <a:xfrm>
            <a:off x="5778759" y="1511559"/>
            <a:ext cx="0" cy="294847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A42D9BD6-D8D8-E678-B7FC-96B96D808EE6}"/>
              </a:ext>
            </a:extLst>
          </p:cNvPr>
          <p:cNvSpPr txBox="1"/>
          <p:nvPr/>
        </p:nvSpPr>
        <p:spPr>
          <a:xfrm>
            <a:off x="1156999" y="5346441"/>
            <a:ext cx="10039728" cy="830997"/>
          </a:xfrm>
          <a:prstGeom prst="rect">
            <a:avLst/>
          </a:prstGeom>
          <a:noFill/>
          <a:ln w="28575">
            <a:solidFill>
              <a:srgbClr val="0432FF"/>
            </a:solidFill>
          </a:ln>
        </p:spPr>
        <p:txBody>
          <a:bodyPr wrap="square">
            <a:spAutoFit/>
          </a:bodyPr>
          <a:lstStyle/>
          <a:p>
            <a:r>
              <a:rPr lang="en-GB" sz="2400" dirty="0"/>
              <a:t>The issue is not whether to use GenAI — it is how to use it professionally.</a:t>
            </a:r>
          </a:p>
          <a:p>
            <a:pPr marL="342900" indent="-342900">
              <a:buFont typeface="Arial" panose="020B0604020202020204" pitchFamily="34" charset="0"/>
              <a:buChar char="•"/>
            </a:pPr>
            <a:r>
              <a:rPr lang="en-GB" sz="2400" dirty="0"/>
              <a:t>What does professional GenAI usage look like inside a pull request?</a:t>
            </a:r>
            <a:endParaRPr lang="en-US" sz="2400" dirty="0"/>
          </a:p>
        </p:txBody>
      </p:sp>
    </p:spTree>
    <p:extLst>
      <p:ext uri="{BB962C8B-B14F-4D97-AF65-F5344CB8AC3E}">
        <p14:creationId xmlns:p14="http://schemas.microsoft.com/office/powerpoint/2010/main" val="26135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86B35-8F88-42BE-6240-06D031B61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C3970-B1D7-BB44-8C24-C039B4656B6B}"/>
              </a:ext>
            </a:extLst>
          </p:cNvPr>
          <p:cNvSpPr>
            <a:spLocks noGrp="1"/>
          </p:cNvSpPr>
          <p:nvPr>
            <p:ph type="title"/>
          </p:nvPr>
        </p:nvSpPr>
        <p:spPr>
          <a:xfrm>
            <a:off x="838200" y="18255"/>
            <a:ext cx="10515600" cy="1325563"/>
          </a:xfrm>
        </p:spPr>
        <p:txBody>
          <a:bodyPr/>
          <a:lstStyle/>
          <a:p>
            <a:r>
              <a:rPr lang="en-GB" sz="4000" dirty="0"/>
              <a:t>Generative AI in Pull Request Workflows</a:t>
            </a:r>
            <a:br>
              <a:rPr lang="en-GB" dirty="0"/>
            </a:br>
            <a:r>
              <a:rPr lang="en-GB" sz="2400" dirty="0"/>
              <a:t>(From Patch Suggestion to Merge Decision)</a:t>
            </a:r>
            <a:endParaRPr lang="en-US" sz="2400" dirty="0"/>
          </a:p>
        </p:txBody>
      </p:sp>
      <p:sp>
        <p:nvSpPr>
          <p:cNvPr id="3" name="Content Placeholder 2">
            <a:extLst>
              <a:ext uri="{FF2B5EF4-FFF2-40B4-BE49-F238E27FC236}">
                <a16:creationId xmlns:a16="http://schemas.microsoft.com/office/drawing/2014/main" id="{91E63E4A-9B4A-BFF8-1465-DB218574A4FC}"/>
              </a:ext>
            </a:extLst>
          </p:cNvPr>
          <p:cNvSpPr>
            <a:spLocks noGrp="1"/>
          </p:cNvSpPr>
          <p:nvPr>
            <p:ph idx="1"/>
          </p:nvPr>
        </p:nvSpPr>
        <p:spPr>
          <a:xfrm>
            <a:off x="659914" y="1694375"/>
            <a:ext cx="5436086" cy="2326296"/>
          </a:xfrm>
        </p:spPr>
        <p:txBody>
          <a:bodyPr>
            <a:normAutofit/>
          </a:bodyPr>
          <a:lstStyle/>
          <a:p>
            <a:r>
              <a:rPr lang="en-GB" sz="2400" dirty="0"/>
              <a:t>GenAI is part of PR workflows.</a:t>
            </a:r>
          </a:p>
          <a:p>
            <a:r>
              <a:rPr lang="en-GB" sz="2400" dirty="0"/>
              <a:t>AI can suggest patches — but humans decide integration.</a:t>
            </a:r>
          </a:p>
          <a:p>
            <a:r>
              <a:rPr lang="en-GB" sz="2400" dirty="0"/>
              <a:t>Professional use requires traceability, testing, and justification.</a:t>
            </a:r>
          </a:p>
          <a:p>
            <a:endParaRPr lang="en-US" sz="2400" dirty="0"/>
          </a:p>
        </p:txBody>
      </p:sp>
      <p:grpSp>
        <p:nvGrpSpPr>
          <p:cNvPr id="4" name="Group 3">
            <a:extLst>
              <a:ext uri="{FF2B5EF4-FFF2-40B4-BE49-F238E27FC236}">
                <a16:creationId xmlns:a16="http://schemas.microsoft.com/office/drawing/2014/main" id="{72CC68B5-C439-0561-A861-8ABAB7834C6B}"/>
              </a:ext>
            </a:extLst>
          </p:cNvPr>
          <p:cNvGrpSpPr/>
          <p:nvPr/>
        </p:nvGrpSpPr>
        <p:grpSpPr>
          <a:xfrm>
            <a:off x="827746" y="3624511"/>
            <a:ext cx="4366096" cy="1724862"/>
            <a:chOff x="381000" y="1648765"/>
            <a:chExt cx="4495800" cy="1549400"/>
          </a:xfrm>
        </p:grpSpPr>
        <p:pic>
          <p:nvPicPr>
            <p:cNvPr id="5" name="Picture 4" descr="A screenshot of a chat&#10;&#10;Description automatically generated">
              <a:extLst>
                <a:ext uri="{FF2B5EF4-FFF2-40B4-BE49-F238E27FC236}">
                  <a16:creationId xmlns:a16="http://schemas.microsoft.com/office/drawing/2014/main" id="{95AD9D6A-C110-AAB2-B4D7-DCAB2922DA6D}"/>
                </a:ext>
              </a:extLst>
            </p:cNvPr>
            <p:cNvPicPr>
              <a:picLocks noChangeAspect="1"/>
            </p:cNvPicPr>
            <p:nvPr/>
          </p:nvPicPr>
          <p:blipFill>
            <a:blip r:embed="rId3"/>
            <a:stretch>
              <a:fillRect/>
            </a:stretch>
          </p:blipFill>
          <p:spPr>
            <a:xfrm>
              <a:off x="381000" y="1648765"/>
              <a:ext cx="4495800" cy="1549400"/>
            </a:xfrm>
            <a:prstGeom prst="rect">
              <a:avLst/>
            </a:prstGeom>
          </p:spPr>
        </p:pic>
        <p:pic>
          <p:nvPicPr>
            <p:cNvPr id="6" name="Picture 2" descr="developer Icon - Free PNG &amp; SVG 963312 - Noun Project">
              <a:extLst>
                <a:ext uri="{FF2B5EF4-FFF2-40B4-BE49-F238E27FC236}">
                  <a16:creationId xmlns:a16="http://schemas.microsoft.com/office/drawing/2014/main" id="{5221960D-1B1C-99D0-3310-0178B7020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48765"/>
              <a:ext cx="246877" cy="246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41F6846A-C4D0-7241-F688-E72994E5FF44}"/>
              </a:ext>
            </a:extLst>
          </p:cNvPr>
          <p:cNvGrpSpPr/>
          <p:nvPr/>
        </p:nvGrpSpPr>
        <p:grpSpPr>
          <a:xfrm>
            <a:off x="6316343" y="1124257"/>
            <a:ext cx="5467657" cy="1102032"/>
            <a:chOff x="1902903" y="1539099"/>
            <a:chExt cx="6374162" cy="1438410"/>
          </a:xfrm>
        </p:grpSpPr>
        <p:pic>
          <p:nvPicPr>
            <p:cNvPr id="30" name="Picture 29" descr="A screenshot of a chat&#10;&#10;Description automatically generated">
              <a:extLst>
                <a:ext uri="{FF2B5EF4-FFF2-40B4-BE49-F238E27FC236}">
                  <a16:creationId xmlns:a16="http://schemas.microsoft.com/office/drawing/2014/main" id="{A7D2A6C3-2DE9-E72E-9861-BCF0F5C9F764}"/>
                </a:ext>
              </a:extLst>
            </p:cNvPr>
            <p:cNvPicPr>
              <a:picLocks noChangeAspect="1"/>
            </p:cNvPicPr>
            <p:nvPr/>
          </p:nvPicPr>
          <p:blipFill>
            <a:blip r:embed="rId5"/>
            <a:srcRect b="81512"/>
            <a:stretch/>
          </p:blipFill>
          <p:spPr>
            <a:xfrm>
              <a:off x="1902903" y="1539099"/>
              <a:ext cx="6362700" cy="392113"/>
            </a:xfrm>
            <a:prstGeom prst="rect">
              <a:avLst/>
            </a:prstGeom>
          </p:spPr>
        </p:pic>
        <p:pic>
          <p:nvPicPr>
            <p:cNvPr id="31" name="Picture 30" descr="A screenshot of a chat&#10;&#10;Description automatically generated">
              <a:extLst>
                <a:ext uri="{FF2B5EF4-FFF2-40B4-BE49-F238E27FC236}">
                  <a16:creationId xmlns:a16="http://schemas.microsoft.com/office/drawing/2014/main" id="{76928AC6-DC16-A99B-07F4-93FB54B0E3BB}"/>
                </a:ext>
              </a:extLst>
            </p:cNvPr>
            <p:cNvPicPr>
              <a:picLocks noChangeAspect="1"/>
            </p:cNvPicPr>
            <p:nvPr/>
          </p:nvPicPr>
          <p:blipFill>
            <a:blip r:embed="rId5"/>
            <a:srcRect t="50898"/>
            <a:stretch/>
          </p:blipFill>
          <p:spPr>
            <a:xfrm>
              <a:off x="1914365" y="1936109"/>
              <a:ext cx="6362700" cy="1041400"/>
            </a:xfrm>
            <a:prstGeom prst="rect">
              <a:avLst/>
            </a:prstGeom>
          </p:spPr>
        </p:pic>
      </p:grpSp>
      <p:grpSp>
        <p:nvGrpSpPr>
          <p:cNvPr id="20" name="Group 19">
            <a:extLst>
              <a:ext uri="{FF2B5EF4-FFF2-40B4-BE49-F238E27FC236}">
                <a16:creationId xmlns:a16="http://schemas.microsoft.com/office/drawing/2014/main" id="{80312099-335A-1767-6FBB-A05C9ED1B840}"/>
              </a:ext>
            </a:extLst>
          </p:cNvPr>
          <p:cNvGrpSpPr/>
          <p:nvPr/>
        </p:nvGrpSpPr>
        <p:grpSpPr>
          <a:xfrm>
            <a:off x="6092850" y="4357850"/>
            <a:ext cx="5810559" cy="1423501"/>
            <a:chOff x="6127376" y="4381665"/>
            <a:chExt cx="5810559" cy="1423501"/>
          </a:xfrm>
        </p:grpSpPr>
        <p:pic>
          <p:nvPicPr>
            <p:cNvPr id="23" name="Picture 22">
              <a:extLst>
                <a:ext uri="{FF2B5EF4-FFF2-40B4-BE49-F238E27FC236}">
                  <a16:creationId xmlns:a16="http://schemas.microsoft.com/office/drawing/2014/main" id="{9C0F758A-FC70-33E3-1A83-972E6A8284C8}"/>
                </a:ext>
              </a:extLst>
            </p:cNvPr>
            <p:cNvPicPr>
              <a:picLocks noChangeAspect="1"/>
            </p:cNvPicPr>
            <p:nvPr/>
          </p:nvPicPr>
          <p:blipFill>
            <a:blip r:embed="rId6"/>
            <a:stretch>
              <a:fillRect/>
            </a:stretch>
          </p:blipFill>
          <p:spPr>
            <a:xfrm>
              <a:off x="6575360" y="5411466"/>
              <a:ext cx="4114800" cy="393700"/>
            </a:xfrm>
            <a:prstGeom prst="rect">
              <a:avLst/>
            </a:prstGeom>
          </p:spPr>
        </p:pic>
        <p:grpSp>
          <p:nvGrpSpPr>
            <p:cNvPr id="26" name="Group 25">
              <a:extLst>
                <a:ext uri="{FF2B5EF4-FFF2-40B4-BE49-F238E27FC236}">
                  <a16:creationId xmlns:a16="http://schemas.microsoft.com/office/drawing/2014/main" id="{DEE52295-F28A-FEB5-34B9-E86F1446C571}"/>
                </a:ext>
              </a:extLst>
            </p:cNvPr>
            <p:cNvGrpSpPr/>
            <p:nvPr/>
          </p:nvGrpSpPr>
          <p:grpSpPr>
            <a:xfrm>
              <a:off x="6127376" y="4381665"/>
              <a:ext cx="5810559" cy="1062701"/>
              <a:chOff x="2732222" y="4562834"/>
              <a:chExt cx="6487978" cy="1193898"/>
            </a:xfrm>
          </p:grpSpPr>
          <p:pic>
            <p:nvPicPr>
              <p:cNvPr id="28" name="Picture 27" descr="A screenshot of a chat&#10;&#10;Description automatically generated">
                <a:extLst>
                  <a:ext uri="{FF2B5EF4-FFF2-40B4-BE49-F238E27FC236}">
                    <a16:creationId xmlns:a16="http://schemas.microsoft.com/office/drawing/2014/main" id="{8D153652-D2C9-917F-7A96-0DB4E9D7933D}"/>
                  </a:ext>
                </a:extLst>
              </p:cNvPr>
              <p:cNvPicPr>
                <a:picLocks noChangeAspect="1"/>
              </p:cNvPicPr>
              <p:nvPr/>
            </p:nvPicPr>
            <p:blipFill>
              <a:blip r:embed="rId7"/>
              <a:srcRect t="75146"/>
              <a:stretch/>
            </p:blipFill>
            <p:spPr>
              <a:xfrm>
                <a:off x="2743200" y="4977085"/>
                <a:ext cx="6477000" cy="779647"/>
              </a:xfrm>
              <a:prstGeom prst="rect">
                <a:avLst/>
              </a:prstGeom>
            </p:spPr>
          </p:pic>
          <p:pic>
            <p:nvPicPr>
              <p:cNvPr id="29" name="Picture 28">
                <a:extLst>
                  <a:ext uri="{FF2B5EF4-FFF2-40B4-BE49-F238E27FC236}">
                    <a16:creationId xmlns:a16="http://schemas.microsoft.com/office/drawing/2014/main" id="{691E57B1-CD81-259B-26DC-FD276070399A}"/>
                  </a:ext>
                </a:extLst>
              </p:cNvPr>
              <p:cNvPicPr>
                <a:picLocks noChangeAspect="1"/>
              </p:cNvPicPr>
              <p:nvPr/>
            </p:nvPicPr>
            <p:blipFill>
              <a:blip r:embed="rId7"/>
              <a:srcRect b="85738"/>
              <a:stretch/>
            </p:blipFill>
            <p:spPr>
              <a:xfrm>
                <a:off x="2732222" y="4562834"/>
                <a:ext cx="6477000" cy="447391"/>
              </a:xfrm>
              <a:prstGeom prst="rect">
                <a:avLst/>
              </a:prstGeom>
            </p:spPr>
          </p:pic>
        </p:grpSp>
      </p:grpSp>
      <p:pic>
        <p:nvPicPr>
          <p:cNvPr id="27" name="Picture 26" descr="A screenshot of a computer&#10;&#10;Description automatically generated">
            <a:extLst>
              <a:ext uri="{FF2B5EF4-FFF2-40B4-BE49-F238E27FC236}">
                <a16:creationId xmlns:a16="http://schemas.microsoft.com/office/drawing/2014/main" id="{C71F94C9-A015-8571-6967-880AD71EB167}"/>
              </a:ext>
            </a:extLst>
          </p:cNvPr>
          <p:cNvPicPr>
            <a:picLocks noChangeAspect="1"/>
          </p:cNvPicPr>
          <p:nvPr/>
        </p:nvPicPr>
        <p:blipFill>
          <a:blip r:embed="rId8"/>
          <a:stretch>
            <a:fillRect/>
          </a:stretch>
        </p:blipFill>
        <p:spPr>
          <a:xfrm>
            <a:off x="6102682" y="5832497"/>
            <a:ext cx="5586415" cy="910462"/>
          </a:xfrm>
          <a:prstGeom prst="rect">
            <a:avLst/>
          </a:prstGeom>
        </p:spPr>
      </p:pic>
      <p:sp>
        <p:nvSpPr>
          <p:cNvPr id="48" name="TextBox 47">
            <a:extLst>
              <a:ext uri="{FF2B5EF4-FFF2-40B4-BE49-F238E27FC236}">
                <a16:creationId xmlns:a16="http://schemas.microsoft.com/office/drawing/2014/main" id="{5F497387-0C43-CE5C-E73E-CA2C0FBF25ED}"/>
              </a:ext>
            </a:extLst>
          </p:cNvPr>
          <p:cNvSpPr txBox="1"/>
          <p:nvPr/>
        </p:nvSpPr>
        <p:spPr>
          <a:xfrm>
            <a:off x="6671160" y="943361"/>
            <a:ext cx="1563033" cy="338554"/>
          </a:xfrm>
          <a:prstGeom prst="rect">
            <a:avLst/>
          </a:prstGeom>
          <a:noFill/>
        </p:spPr>
        <p:txBody>
          <a:bodyPr wrap="square" rtlCol="0">
            <a:spAutoFit/>
          </a:bodyPr>
          <a:lstStyle/>
          <a:p>
            <a:r>
              <a:rPr lang="en-US" sz="1600" dirty="0"/>
              <a:t>PR author</a:t>
            </a:r>
          </a:p>
        </p:txBody>
      </p:sp>
      <p:pic>
        <p:nvPicPr>
          <p:cNvPr id="9" name="Picture 8" descr="A screenshot of a chat&#10;&#10;Description automatically generated">
            <a:extLst>
              <a:ext uri="{FF2B5EF4-FFF2-40B4-BE49-F238E27FC236}">
                <a16:creationId xmlns:a16="http://schemas.microsoft.com/office/drawing/2014/main" id="{7113677A-E2CE-1310-423C-6752B12E3EC5}"/>
              </a:ext>
            </a:extLst>
          </p:cNvPr>
          <p:cNvPicPr>
            <a:picLocks noChangeAspect="1"/>
          </p:cNvPicPr>
          <p:nvPr/>
        </p:nvPicPr>
        <p:blipFill>
          <a:blip r:embed="rId9"/>
          <a:stretch>
            <a:fillRect/>
          </a:stretch>
        </p:blipFill>
        <p:spPr>
          <a:xfrm>
            <a:off x="6219608" y="2171578"/>
            <a:ext cx="5557045" cy="2264799"/>
          </a:xfrm>
          <a:prstGeom prst="rect">
            <a:avLst/>
          </a:prstGeom>
        </p:spPr>
      </p:pic>
      <p:grpSp>
        <p:nvGrpSpPr>
          <p:cNvPr id="11" name="Group 10">
            <a:extLst>
              <a:ext uri="{FF2B5EF4-FFF2-40B4-BE49-F238E27FC236}">
                <a16:creationId xmlns:a16="http://schemas.microsoft.com/office/drawing/2014/main" id="{DAA0C12B-A522-73C5-786C-082FEAF4D2C6}"/>
              </a:ext>
            </a:extLst>
          </p:cNvPr>
          <p:cNvGrpSpPr/>
          <p:nvPr/>
        </p:nvGrpSpPr>
        <p:grpSpPr>
          <a:xfrm>
            <a:off x="6671160" y="2120155"/>
            <a:ext cx="5097322" cy="1843089"/>
            <a:chOff x="6671160" y="2120155"/>
            <a:chExt cx="5097322" cy="1843089"/>
          </a:xfrm>
        </p:grpSpPr>
        <p:grpSp>
          <p:nvGrpSpPr>
            <p:cNvPr id="12" name="Group 11">
              <a:extLst>
                <a:ext uri="{FF2B5EF4-FFF2-40B4-BE49-F238E27FC236}">
                  <a16:creationId xmlns:a16="http://schemas.microsoft.com/office/drawing/2014/main" id="{5776378E-4F65-F6BA-A5FA-A7B10B84FAAC}"/>
                </a:ext>
              </a:extLst>
            </p:cNvPr>
            <p:cNvGrpSpPr/>
            <p:nvPr/>
          </p:nvGrpSpPr>
          <p:grpSpPr>
            <a:xfrm>
              <a:off x="8923204" y="3522242"/>
              <a:ext cx="2845278" cy="441002"/>
              <a:chOff x="8051322" y="3474202"/>
              <a:chExt cx="2845278" cy="441002"/>
            </a:xfrm>
          </p:grpSpPr>
          <p:pic>
            <p:nvPicPr>
              <p:cNvPr id="17" name="Picture 16">
                <a:extLst>
                  <a:ext uri="{FF2B5EF4-FFF2-40B4-BE49-F238E27FC236}">
                    <a16:creationId xmlns:a16="http://schemas.microsoft.com/office/drawing/2014/main" id="{F87D5D29-3B2B-296A-A73D-02CFD0BC8AE3}"/>
                  </a:ext>
                </a:extLst>
              </p:cNvPr>
              <p:cNvPicPr>
                <a:picLocks noChangeAspect="1"/>
              </p:cNvPicPr>
              <p:nvPr/>
            </p:nvPicPr>
            <p:blipFill>
              <a:blip r:embed="rId10"/>
              <a:stretch>
                <a:fillRect/>
              </a:stretch>
            </p:blipFill>
            <p:spPr>
              <a:xfrm>
                <a:off x="8051322" y="3680887"/>
                <a:ext cx="2845278" cy="234317"/>
              </a:xfrm>
              <a:prstGeom prst="rect">
                <a:avLst/>
              </a:prstGeom>
            </p:spPr>
          </p:pic>
          <p:cxnSp>
            <p:nvCxnSpPr>
              <p:cNvPr id="18" name="Straight Arrow Connector 17">
                <a:extLst>
                  <a:ext uri="{FF2B5EF4-FFF2-40B4-BE49-F238E27FC236}">
                    <a16:creationId xmlns:a16="http://schemas.microsoft.com/office/drawing/2014/main" id="{646868AA-6A82-16B0-CAAE-5DB22CDF8CDB}"/>
                  </a:ext>
                </a:extLst>
              </p:cNvPr>
              <p:cNvCxnSpPr>
                <a:cxnSpLocks/>
                <a:stCxn id="17" idx="0"/>
              </p:cNvCxnSpPr>
              <p:nvPr/>
            </p:nvCxnSpPr>
            <p:spPr>
              <a:xfrm flipH="1" flipV="1">
                <a:off x="8440355" y="3474202"/>
                <a:ext cx="1033606" cy="2066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4D61698-1A25-B3EF-B1C6-F0A16F84AF91}"/>
                </a:ext>
              </a:extLst>
            </p:cNvPr>
            <p:cNvGrpSpPr/>
            <p:nvPr/>
          </p:nvGrpSpPr>
          <p:grpSpPr>
            <a:xfrm>
              <a:off x="6671160" y="2714301"/>
              <a:ext cx="3682180" cy="1044883"/>
              <a:chOff x="5799278" y="2666261"/>
              <a:chExt cx="3682180" cy="1044883"/>
            </a:xfrm>
          </p:grpSpPr>
          <p:sp>
            <p:nvSpPr>
              <p:cNvPr id="15" name="Rounded Rectangle 14">
                <a:extLst>
                  <a:ext uri="{FF2B5EF4-FFF2-40B4-BE49-F238E27FC236}">
                    <a16:creationId xmlns:a16="http://schemas.microsoft.com/office/drawing/2014/main" id="{4C17517E-6047-EC4A-F6ED-9BF03AFC15FE}"/>
                  </a:ext>
                </a:extLst>
              </p:cNvPr>
              <p:cNvSpPr/>
              <p:nvPr/>
            </p:nvSpPr>
            <p:spPr>
              <a:xfrm>
                <a:off x="5799278" y="2666261"/>
                <a:ext cx="3682180" cy="349030"/>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E2B1DEA9-FFED-ADBB-4EFC-FEB34DEB4EB9}"/>
                  </a:ext>
                </a:extLst>
              </p:cNvPr>
              <p:cNvSpPr/>
              <p:nvPr/>
            </p:nvSpPr>
            <p:spPr>
              <a:xfrm>
                <a:off x="5799278" y="3476762"/>
                <a:ext cx="2246670" cy="234382"/>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41C0D84E-3B4B-ECA0-ECD8-C7AC04943867}"/>
                </a:ext>
              </a:extLst>
            </p:cNvPr>
            <p:cNvSpPr txBox="1"/>
            <p:nvPr/>
          </p:nvSpPr>
          <p:spPr>
            <a:xfrm>
              <a:off x="8493091" y="2120155"/>
              <a:ext cx="1524968" cy="338554"/>
            </a:xfrm>
            <a:prstGeom prst="rect">
              <a:avLst/>
            </a:prstGeom>
            <a:noFill/>
          </p:spPr>
          <p:txBody>
            <a:bodyPr wrap="square" rtlCol="0">
              <a:spAutoFit/>
            </a:bodyPr>
            <a:lstStyle/>
            <a:p>
              <a:r>
                <a:rPr lang="en-US" sz="1600" dirty="0"/>
                <a:t>maintainer</a:t>
              </a:r>
            </a:p>
          </p:txBody>
        </p:sp>
      </p:grpSp>
      <p:sp>
        <p:nvSpPr>
          <p:cNvPr id="32" name="TextBox 31">
            <a:extLst>
              <a:ext uri="{FF2B5EF4-FFF2-40B4-BE49-F238E27FC236}">
                <a16:creationId xmlns:a16="http://schemas.microsoft.com/office/drawing/2014/main" id="{D0C02D86-0553-9F04-23FC-E7D9626A4EDA}"/>
              </a:ext>
            </a:extLst>
          </p:cNvPr>
          <p:cNvSpPr txBox="1"/>
          <p:nvPr/>
        </p:nvSpPr>
        <p:spPr>
          <a:xfrm>
            <a:off x="7027395" y="5052566"/>
            <a:ext cx="3736988" cy="307777"/>
          </a:xfrm>
          <a:prstGeom prst="rect">
            <a:avLst/>
          </a:prstGeom>
          <a:noFill/>
        </p:spPr>
        <p:txBody>
          <a:bodyPr wrap="square">
            <a:spAutoFit/>
          </a:bodyPr>
          <a:lstStyle/>
          <a:p>
            <a:r>
              <a:rPr lang="en-GB" sz="1400" dirty="0"/>
              <a:t>Refined Code (After ChatGPT’s Suggestion)</a:t>
            </a:r>
            <a:endParaRPr lang="en-US" sz="1400" dirty="0"/>
          </a:p>
        </p:txBody>
      </p:sp>
      <p:sp>
        <p:nvSpPr>
          <p:cNvPr id="52" name="Rounded Rectangle 51">
            <a:extLst>
              <a:ext uri="{FF2B5EF4-FFF2-40B4-BE49-F238E27FC236}">
                <a16:creationId xmlns:a16="http://schemas.microsoft.com/office/drawing/2014/main" id="{34D990EE-A111-D76D-90C5-2402DCCADA36}"/>
              </a:ext>
            </a:extLst>
          </p:cNvPr>
          <p:cNvSpPr/>
          <p:nvPr/>
        </p:nvSpPr>
        <p:spPr>
          <a:xfrm>
            <a:off x="6671160" y="1343818"/>
            <a:ext cx="3827507" cy="364391"/>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3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2" grpId="0"/>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BE5CD-9AD4-DF57-9BB8-307612BF3BF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D628F65-C5CD-18DF-9623-41F805CEDF21}"/>
              </a:ext>
            </a:extLst>
          </p:cNvPr>
          <p:cNvSpPr txBox="1"/>
          <p:nvPr/>
        </p:nvSpPr>
        <p:spPr>
          <a:xfrm>
            <a:off x="134471" y="1210237"/>
            <a:ext cx="6092483" cy="4401205"/>
          </a:xfrm>
          <a:prstGeom prst="rect">
            <a:avLst/>
          </a:prstGeom>
          <a:noFill/>
        </p:spPr>
        <p:txBody>
          <a:bodyPr wrap="square" rtlCol="0">
            <a:spAutoFit/>
          </a:bodyPr>
          <a:lstStyle/>
          <a:p>
            <a:pPr marL="285750" indent="-285750">
              <a:buFontTx/>
              <a:buChar char="-"/>
            </a:pPr>
            <a:r>
              <a:rPr lang="en-US" sz="2800" dirty="0">
                <a:latin typeface="Arial" panose="020B0604020202020204" pitchFamily="34" charset="0"/>
                <a:cs typeface="Arial" panose="020B0604020202020204" pitchFamily="34" charset="0"/>
              </a:rPr>
              <a:t>Justification</a:t>
            </a:r>
          </a:p>
          <a:p>
            <a:pPr marL="742950" lvl="1" indent="-285750">
              <a:buFontTx/>
              <a:buChar char="-"/>
            </a:pPr>
            <a:r>
              <a:rPr lang="en-GB" dirty="0"/>
              <a:t>The author explains the reasoning and updates code accordingly.</a:t>
            </a:r>
          </a:p>
          <a:p>
            <a:pPr marL="285750" indent="-285750">
              <a:buFontTx/>
              <a:buChar char="-"/>
            </a:pPr>
            <a:r>
              <a:rPr lang="en-US" sz="2800" dirty="0">
                <a:latin typeface="Arial" panose="020B0604020202020204" pitchFamily="34" charset="0"/>
                <a:cs typeface="Arial" panose="020B0604020202020204" pitchFamily="34" charset="0"/>
              </a:rPr>
              <a:t>Verification</a:t>
            </a:r>
          </a:p>
          <a:p>
            <a:pPr marL="742950" lvl="1" indent="-285750">
              <a:buFontTx/>
              <a:buChar char="-"/>
            </a:pPr>
            <a:r>
              <a:rPr lang="en-GB" sz="2200" dirty="0">
                <a:latin typeface="Arial" panose="020B0604020202020204" pitchFamily="34" charset="0"/>
                <a:cs typeface="Arial" panose="020B0604020202020204" pitchFamily="34" charset="0"/>
              </a:rPr>
              <a:t>Maintainer checks official Laravel docs.</a:t>
            </a:r>
            <a:endParaRPr lang="en-US" dirty="0">
              <a:latin typeface="Arial" panose="020B0604020202020204" pitchFamily="34" charset="0"/>
              <a:cs typeface="Arial" panose="020B0604020202020204" pitchFamily="34" charset="0"/>
            </a:endParaRPr>
          </a:p>
          <a:p>
            <a:pPr marL="285750" indent="-285750">
              <a:buFontTx/>
              <a:buChar char="-"/>
            </a:pPr>
            <a:r>
              <a:rPr lang="en-US" sz="2800" dirty="0">
                <a:latin typeface="Arial" panose="020B0604020202020204" pitchFamily="34" charset="0"/>
                <a:cs typeface="Arial" panose="020B0604020202020204" pitchFamily="34" charset="0"/>
              </a:rPr>
              <a:t>Collaborative Refinement</a:t>
            </a:r>
          </a:p>
          <a:p>
            <a:pPr marL="742950" lvl="1" indent="-285750">
              <a:buFontTx/>
              <a:buChar char="-"/>
            </a:pPr>
            <a:r>
              <a:rPr lang="en-GB" sz="2200" dirty="0"/>
              <a:t>Back-and-forth discussion improves the solution.</a:t>
            </a:r>
            <a:endParaRPr lang="en-US" sz="2200" dirty="0">
              <a:latin typeface="Arial" panose="020B0604020202020204" pitchFamily="34" charset="0"/>
              <a:cs typeface="Arial" panose="020B0604020202020204" pitchFamily="34" charset="0"/>
            </a:endParaRPr>
          </a:p>
          <a:p>
            <a:pPr marL="285750" indent="-285750">
              <a:buFontTx/>
              <a:buChar char="-"/>
            </a:pPr>
            <a:r>
              <a:rPr lang="en-US" sz="2800" dirty="0">
                <a:latin typeface="Arial" panose="020B0604020202020204" pitchFamily="34" charset="0"/>
                <a:cs typeface="Arial" panose="020B0604020202020204" pitchFamily="34" charset="0"/>
              </a:rPr>
              <a:t>Traceability</a:t>
            </a:r>
          </a:p>
          <a:p>
            <a:pPr marL="742950" lvl="1" indent="-285750">
              <a:buFontTx/>
              <a:buChar char="-"/>
            </a:pPr>
            <a:r>
              <a:rPr lang="en-GB" sz="2200" dirty="0"/>
              <a:t>conversation link is included</a:t>
            </a:r>
          </a:p>
          <a:p>
            <a:pPr marL="742950" lvl="1" indent="-285750">
              <a:buFontTx/>
              <a:buChar char="-"/>
            </a:pPr>
            <a:r>
              <a:rPr lang="en-GB" sz="2200" dirty="0"/>
              <a:t>reasoning is documented in the PR thread.</a:t>
            </a:r>
          </a:p>
          <a:p>
            <a:pPr marL="742950" lvl="1" indent="-285750">
              <a:buFontTx/>
              <a:buChar char="-"/>
            </a:pPr>
            <a:r>
              <a:rPr lang="en-GB" sz="2200" dirty="0"/>
              <a:t>refined change is visible in commit history.</a:t>
            </a:r>
          </a:p>
        </p:txBody>
      </p:sp>
      <p:grpSp>
        <p:nvGrpSpPr>
          <p:cNvPr id="10" name="Group 9">
            <a:extLst>
              <a:ext uri="{FF2B5EF4-FFF2-40B4-BE49-F238E27FC236}">
                <a16:creationId xmlns:a16="http://schemas.microsoft.com/office/drawing/2014/main" id="{34B9FF0C-7CB6-F734-2BA3-523D7DE13150}"/>
              </a:ext>
            </a:extLst>
          </p:cNvPr>
          <p:cNvGrpSpPr/>
          <p:nvPr/>
        </p:nvGrpSpPr>
        <p:grpSpPr>
          <a:xfrm>
            <a:off x="6127376" y="1124257"/>
            <a:ext cx="5810559" cy="5639614"/>
            <a:chOff x="5190816" y="1219780"/>
            <a:chExt cx="5810559" cy="5639614"/>
          </a:xfrm>
        </p:grpSpPr>
        <p:grpSp>
          <p:nvGrpSpPr>
            <p:cNvPr id="11" name="Group 10">
              <a:extLst>
                <a:ext uri="{FF2B5EF4-FFF2-40B4-BE49-F238E27FC236}">
                  <a16:creationId xmlns:a16="http://schemas.microsoft.com/office/drawing/2014/main" id="{B1B61AE0-3C2D-2F3D-068B-3BFC5C50F2AE}"/>
                </a:ext>
              </a:extLst>
            </p:cNvPr>
            <p:cNvGrpSpPr/>
            <p:nvPr/>
          </p:nvGrpSpPr>
          <p:grpSpPr>
            <a:xfrm>
              <a:off x="5190816" y="1219780"/>
              <a:ext cx="5810559" cy="5639614"/>
              <a:chOff x="5190816" y="1219780"/>
              <a:chExt cx="5810559" cy="5639614"/>
            </a:xfrm>
          </p:grpSpPr>
          <p:grpSp>
            <p:nvGrpSpPr>
              <p:cNvPr id="13" name="Group 12">
                <a:extLst>
                  <a:ext uri="{FF2B5EF4-FFF2-40B4-BE49-F238E27FC236}">
                    <a16:creationId xmlns:a16="http://schemas.microsoft.com/office/drawing/2014/main" id="{D9BAEA42-8E91-8BFF-C80A-F7C61DD4960E}"/>
                  </a:ext>
                </a:extLst>
              </p:cNvPr>
              <p:cNvGrpSpPr/>
              <p:nvPr/>
            </p:nvGrpSpPr>
            <p:grpSpPr>
              <a:xfrm>
                <a:off x="5379783" y="1219780"/>
                <a:ext cx="5467657" cy="1102032"/>
                <a:chOff x="1902903" y="1539099"/>
                <a:chExt cx="6374162" cy="1438410"/>
              </a:xfrm>
            </p:grpSpPr>
            <p:pic>
              <p:nvPicPr>
                <p:cNvPr id="19" name="Picture 18" descr="A screenshot of a chat&#10;&#10;Description automatically generated">
                  <a:extLst>
                    <a:ext uri="{FF2B5EF4-FFF2-40B4-BE49-F238E27FC236}">
                      <a16:creationId xmlns:a16="http://schemas.microsoft.com/office/drawing/2014/main" id="{36AC464E-2A42-4589-C87F-3A73A334C2CA}"/>
                    </a:ext>
                  </a:extLst>
                </p:cNvPr>
                <p:cNvPicPr>
                  <a:picLocks noChangeAspect="1"/>
                </p:cNvPicPr>
                <p:nvPr/>
              </p:nvPicPr>
              <p:blipFill>
                <a:blip r:embed="rId3"/>
                <a:srcRect b="81512"/>
                <a:stretch/>
              </p:blipFill>
              <p:spPr>
                <a:xfrm>
                  <a:off x="1902903" y="1539099"/>
                  <a:ext cx="6362700" cy="392113"/>
                </a:xfrm>
                <a:prstGeom prst="rect">
                  <a:avLst/>
                </a:prstGeom>
              </p:spPr>
            </p:pic>
            <p:pic>
              <p:nvPicPr>
                <p:cNvPr id="20" name="Picture 19" descr="A screenshot of a chat&#10;&#10;Description automatically generated">
                  <a:extLst>
                    <a:ext uri="{FF2B5EF4-FFF2-40B4-BE49-F238E27FC236}">
                      <a16:creationId xmlns:a16="http://schemas.microsoft.com/office/drawing/2014/main" id="{67F227B4-BE52-8B34-FB66-28AF3CF84C1E}"/>
                    </a:ext>
                  </a:extLst>
                </p:cNvPr>
                <p:cNvPicPr>
                  <a:picLocks noChangeAspect="1"/>
                </p:cNvPicPr>
                <p:nvPr/>
              </p:nvPicPr>
              <p:blipFill>
                <a:blip r:embed="rId3"/>
                <a:srcRect t="50898"/>
                <a:stretch/>
              </p:blipFill>
              <p:spPr>
                <a:xfrm>
                  <a:off x="1914365" y="1936109"/>
                  <a:ext cx="6362700" cy="1041400"/>
                </a:xfrm>
                <a:prstGeom prst="rect">
                  <a:avLst/>
                </a:prstGeom>
              </p:spPr>
            </p:pic>
          </p:grpSp>
          <p:pic>
            <p:nvPicPr>
              <p:cNvPr id="14" name="Picture 13" descr="A screenshot of a chat&#10;&#10;Description automatically generated">
                <a:extLst>
                  <a:ext uri="{FF2B5EF4-FFF2-40B4-BE49-F238E27FC236}">
                    <a16:creationId xmlns:a16="http://schemas.microsoft.com/office/drawing/2014/main" id="{222B3BDE-966F-153E-5BC6-79A4FE42610E}"/>
                  </a:ext>
                </a:extLst>
              </p:cNvPr>
              <p:cNvPicPr>
                <a:picLocks noChangeAspect="1"/>
              </p:cNvPicPr>
              <p:nvPr/>
            </p:nvPicPr>
            <p:blipFill>
              <a:blip r:embed="rId4"/>
              <a:stretch>
                <a:fillRect/>
              </a:stretch>
            </p:blipFill>
            <p:spPr>
              <a:xfrm>
                <a:off x="5339555" y="2276382"/>
                <a:ext cx="5557045" cy="2264799"/>
              </a:xfrm>
              <a:prstGeom prst="rect">
                <a:avLst/>
              </a:prstGeom>
            </p:spPr>
          </p:pic>
          <p:grpSp>
            <p:nvGrpSpPr>
              <p:cNvPr id="15" name="Group 14">
                <a:extLst>
                  <a:ext uri="{FF2B5EF4-FFF2-40B4-BE49-F238E27FC236}">
                    <a16:creationId xmlns:a16="http://schemas.microsoft.com/office/drawing/2014/main" id="{75125A44-496C-AE84-D809-043911FC1F1A}"/>
                  </a:ext>
                </a:extLst>
              </p:cNvPr>
              <p:cNvGrpSpPr/>
              <p:nvPr/>
            </p:nvGrpSpPr>
            <p:grpSpPr>
              <a:xfrm>
                <a:off x="5190816" y="4477188"/>
                <a:ext cx="5810559" cy="1062701"/>
                <a:chOff x="2732222" y="4562834"/>
                <a:chExt cx="6487978" cy="1193898"/>
              </a:xfrm>
            </p:grpSpPr>
            <p:pic>
              <p:nvPicPr>
                <p:cNvPr id="17" name="Picture 16" descr="A screenshot of a chat&#10;&#10;Description automatically generated">
                  <a:extLst>
                    <a:ext uri="{FF2B5EF4-FFF2-40B4-BE49-F238E27FC236}">
                      <a16:creationId xmlns:a16="http://schemas.microsoft.com/office/drawing/2014/main" id="{FA1F638B-0C49-9818-3379-56B288CAF604}"/>
                    </a:ext>
                  </a:extLst>
                </p:cNvPr>
                <p:cNvPicPr>
                  <a:picLocks noChangeAspect="1"/>
                </p:cNvPicPr>
                <p:nvPr/>
              </p:nvPicPr>
              <p:blipFill>
                <a:blip r:embed="rId5"/>
                <a:srcRect t="75146"/>
                <a:stretch/>
              </p:blipFill>
              <p:spPr>
                <a:xfrm>
                  <a:off x="2743200" y="4977085"/>
                  <a:ext cx="6477000" cy="779647"/>
                </a:xfrm>
                <a:prstGeom prst="rect">
                  <a:avLst/>
                </a:prstGeom>
              </p:spPr>
            </p:pic>
            <p:pic>
              <p:nvPicPr>
                <p:cNvPr id="18" name="Picture 17">
                  <a:extLst>
                    <a:ext uri="{FF2B5EF4-FFF2-40B4-BE49-F238E27FC236}">
                      <a16:creationId xmlns:a16="http://schemas.microsoft.com/office/drawing/2014/main" id="{51ACA804-5942-0021-0B64-162EF5C49296}"/>
                    </a:ext>
                  </a:extLst>
                </p:cNvPr>
                <p:cNvPicPr>
                  <a:picLocks noChangeAspect="1"/>
                </p:cNvPicPr>
                <p:nvPr/>
              </p:nvPicPr>
              <p:blipFill>
                <a:blip r:embed="rId5"/>
                <a:srcRect b="85738"/>
                <a:stretch/>
              </p:blipFill>
              <p:spPr>
                <a:xfrm>
                  <a:off x="2732222" y="4562834"/>
                  <a:ext cx="6477000" cy="447391"/>
                </a:xfrm>
                <a:prstGeom prst="rect">
                  <a:avLst/>
                </a:prstGeom>
              </p:spPr>
            </p:pic>
          </p:grpSp>
          <p:pic>
            <p:nvPicPr>
              <p:cNvPr id="16" name="Picture 15" descr="A screenshot of a computer&#10;&#10;Description automatically generated">
                <a:extLst>
                  <a:ext uri="{FF2B5EF4-FFF2-40B4-BE49-F238E27FC236}">
                    <a16:creationId xmlns:a16="http://schemas.microsoft.com/office/drawing/2014/main" id="{C49643DE-5B92-C599-47A8-C3C590DE1ECF}"/>
                  </a:ext>
                </a:extLst>
              </p:cNvPr>
              <p:cNvPicPr>
                <a:picLocks noChangeAspect="1"/>
              </p:cNvPicPr>
              <p:nvPr/>
            </p:nvPicPr>
            <p:blipFill>
              <a:blip r:embed="rId6"/>
              <a:stretch>
                <a:fillRect/>
              </a:stretch>
            </p:blipFill>
            <p:spPr>
              <a:xfrm>
                <a:off x="5257800" y="5948932"/>
                <a:ext cx="5586415" cy="910462"/>
              </a:xfrm>
              <a:prstGeom prst="rect">
                <a:avLst/>
              </a:prstGeom>
            </p:spPr>
          </p:pic>
        </p:grpSp>
        <p:pic>
          <p:nvPicPr>
            <p:cNvPr id="12" name="Picture 11">
              <a:extLst>
                <a:ext uri="{FF2B5EF4-FFF2-40B4-BE49-F238E27FC236}">
                  <a16:creationId xmlns:a16="http://schemas.microsoft.com/office/drawing/2014/main" id="{7FB747BC-2F56-5B34-E1F1-FC6228AB9A77}"/>
                </a:ext>
              </a:extLst>
            </p:cNvPr>
            <p:cNvPicPr>
              <a:picLocks noChangeAspect="1"/>
            </p:cNvPicPr>
            <p:nvPr/>
          </p:nvPicPr>
          <p:blipFill>
            <a:blip r:embed="rId7"/>
            <a:stretch>
              <a:fillRect/>
            </a:stretch>
          </p:blipFill>
          <p:spPr>
            <a:xfrm>
              <a:off x="5638800" y="5506989"/>
              <a:ext cx="4114800" cy="393700"/>
            </a:xfrm>
            <a:prstGeom prst="rect">
              <a:avLst/>
            </a:prstGeom>
          </p:spPr>
        </p:pic>
      </p:grpSp>
      <p:grpSp>
        <p:nvGrpSpPr>
          <p:cNvPr id="32" name="Group 31">
            <a:extLst>
              <a:ext uri="{FF2B5EF4-FFF2-40B4-BE49-F238E27FC236}">
                <a16:creationId xmlns:a16="http://schemas.microsoft.com/office/drawing/2014/main" id="{D0423CCD-E16E-AB82-556A-7DDA761050E1}"/>
              </a:ext>
            </a:extLst>
          </p:cNvPr>
          <p:cNvGrpSpPr/>
          <p:nvPr/>
        </p:nvGrpSpPr>
        <p:grpSpPr>
          <a:xfrm>
            <a:off x="8923204" y="3522242"/>
            <a:ext cx="2845278" cy="441002"/>
            <a:chOff x="8051322" y="3474202"/>
            <a:chExt cx="2845278" cy="441002"/>
          </a:xfrm>
        </p:grpSpPr>
        <p:pic>
          <p:nvPicPr>
            <p:cNvPr id="33" name="Picture 32">
              <a:extLst>
                <a:ext uri="{FF2B5EF4-FFF2-40B4-BE49-F238E27FC236}">
                  <a16:creationId xmlns:a16="http://schemas.microsoft.com/office/drawing/2014/main" id="{4A9232C9-F297-7DBC-E5B3-A1FF3382F47E}"/>
                </a:ext>
              </a:extLst>
            </p:cNvPr>
            <p:cNvPicPr>
              <a:picLocks noChangeAspect="1"/>
            </p:cNvPicPr>
            <p:nvPr/>
          </p:nvPicPr>
          <p:blipFill>
            <a:blip r:embed="rId8"/>
            <a:stretch>
              <a:fillRect/>
            </a:stretch>
          </p:blipFill>
          <p:spPr>
            <a:xfrm>
              <a:off x="8051322" y="3680887"/>
              <a:ext cx="2845278" cy="234317"/>
            </a:xfrm>
            <a:prstGeom prst="rect">
              <a:avLst/>
            </a:prstGeom>
          </p:spPr>
        </p:pic>
        <p:cxnSp>
          <p:nvCxnSpPr>
            <p:cNvPr id="34" name="Straight Arrow Connector 33">
              <a:extLst>
                <a:ext uri="{FF2B5EF4-FFF2-40B4-BE49-F238E27FC236}">
                  <a16:creationId xmlns:a16="http://schemas.microsoft.com/office/drawing/2014/main" id="{D6872FA3-66BE-808B-B3D6-19FEEC97B1A3}"/>
                </a:ext>
              </a:extLst>
            </p:cNvPr>
            <p:cNvCxnSpPr>
              <a:cxnSpLocks/>
              <a:stCxn id="33" idx="0"/>
            </p:cNvCxnSpPr>
            <p:nvPr/>
          </p:nvCxnSpPr>
          <p:spPr>
            <a:xfrm flipH="1" flipV="1">
              <a:off x="8440355" y="3474202"/>
              <a:ext cx="1033606" cy="2066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Rounded Rectangle 46">
            <a:extLst>
              <a:ext uri="{FF2B5EF4-FFF2-40B4-BE49-F238E27FC236}">
                <a16:creationId xmlns:a16="http://schemas.microsoft.com/office/drawing/2014/main" id="{88DA3E2C-D5DA-F347-B001-4B9FC64A0497}"/>
              </a:ext>
            </a:extLst>
          </p:cNvPr>
          <p:cNvSpPr/>
          <p:nvPr/>
        </p:nvSpPr>
        <p:spPr>
          <a:xfrm>
            <a:off x="6702412" y="1424673"/>
            <a:ext cx="3677264" cy="442333"/>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D145E806-9DC7-F4CD-5A8E-CF7C20B2A000}"/>
              </a:ext>
            </a:extLst>
          </p:cNvPr>
          <p:cNvSpPr/>
          <p:nvPr/>
        </p:nvSpPr>
        <p:spPr>
          <a:xfrm>
            <a:off x="6569674" y="4749659"/>
            <a:ext cx="2168013" cy="304850"/>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5AA7432E-335A-8EAC-1F7F-2166E5F94177}"/>
              </a:ext>
            </a:extLst>
          </p:cNvPr>
          <p:cNvGrpSpPr/>
          <p:nvPr/>
        </p:nvGrpSpPr>
        <p:grpSpPr>
          <a:xfrm>
            <a:off x="6671160" y="2714301"/>
            <a:ext cx="3682180" cy="1044883"/>
            <a:chOff x="5799278" y="2666261"/>
            <a:chExt cx="3682180" cy="1044883"/>
          </a:xfrm>
        </p:grpSpPr>
        <p:sp>
          <p:nvSpPr>
            <p:cNvPr id="53" name="Rounded Rectangle 52">
              <a:extLst>
                <a:ext uri="{FF2B5EF4-FFF2-40B4-BE49-F238E27FC236}">
                  <a16:creationId xmlns:a16="http://schemas.microsoft.com/office/drawing/2014/main" id="{6536804E-933B-4EF0-5551-08DE14AF3EBE}"/>
                </a:ext>
              </a:extLst>
            </p:cNvPr>
            <p:cNvSpPr/>
            <p:nvPr/>
          </p:nvSpPr>
          <p:spPr>
            <a:xfrm>
              <a:off x="5799278" y="2666261"/>
              <a:ext cx="3682180" cy="349030"/>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2ABE8CE5-FF0D-191C-7841-7CAFEA557DED}"/>
                </a:ext>
              </a:extLst>
            </p:cNvPr>
            <p:cNvSpPr/>
            <p:nvPr/>
          </p:nvSpPr>
          <p:spPr>
            <a:xfrm>
              <a:off x="5799278" y="3476762"/>
              <a:ext cx="2246670" cy="234382"/>
            </a:xfrm>
            <a:prstGeom prst="round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B79DA035-8B7A-164D-6271-98D26FAF21FD}"/>
              </a:ext>
            </a:extLst>
          </p:cNvPr>
          <p:cNvSpPr txBox="1"/>
          <p:nvPr/>
        </p:nvSpPr>
        <p:spPr>
          <a:xfrm>
            <a:off x="7391325" y="5139181"/>
            <a:ext cx="3736988" cy="307777"/>
          </a:xfrm>
          <a:prstGeom prst="rect">
            <a:avLst/>
          </a:prstGeom>
          <a:noFill/>
        </p:spPr>
        <p:txBody>
          <a:bodyPr wrap="square">
            <a:spAutoFit/>
          </a:bodyPr>
          <a:lstStyle/>
          <a:p>
            <a:r>
              <a:rPr lang="en-GB" sz="1400" dirty="0"/>
              <a:t>Refined Code (After ChatGPT’s Suggestion)</a:t>
            </a:r>
            <a:endParaRPr lang="en-US" sz="1400" dirty="0"/>
          </a:p>
        </p:txBody>
      </p:sp>
      <p:sp>
        <p:nvSpPr>
          <p:cNvPr id="58" name="Title 1">
            <a:extLst>
              <a:ext uri="{FF2B5EF4-FFF2-40B4-BE49-F238E27FC236}">
                <a16:creationId xmlns:a16="http://schemas.microsoft.com/office/drawing/2014/main" id="{787BDE7E-E698-5230-8A0B-285796C7C7D3}"/>
              </a:ext>
            </a:extLst>
          </p:cNvPr>
          <p:cNvSpPr>
            <a:spLocks noGrp="1"/>
          </p:cNvSpPr>
          <p:nvPr>
            <p:ph type="title"/>
          </p:nvPr>
        </p:nvSpPr>
        <p:spPr>
          <a:xfrm>
            <a:off x="838200" y="18255"/>
            <a:ext cx="10515600" cy="1325563"/>
          </a:xfrm>
        </p:spPr>
        <p:txBody>
          <a:bodyPr/>
          <a:lstStyle/>
          <a:p>
            <a:r>
              <a:rPr lang="en-GB" sz="4000" dirty="0"/>
              <a:t>Generative AI in Pull Request Workflows</a:t>
            </a:r>
            <a:br>
              <a:rPr lang="en-GB" dirty="0"/>
            </a:br>
            <a:r>
              <a:rPr lang="en-GB" sz="2400" dirty="0"/>
              <a:t>(From Patch Suggestion to Merge Decision)</a:t>
            </a:r>
            <a:endParaRPr lang="en-US" sz="2400" dirty="0"/>
          </a:p>
        </p:txBody>
      </p:sp>
      <p:sp>
        <p:nvSpPr>
          <p:cNvPr id="60" name="TextBox 59">
            <a:extLst>
              <a:ext uri="{FF2B5EF4-FFF2-40B4-BE49-F238E27FC236}">
                <a16:creationId xmlns:a16="http://schemas.microsoft.com/office/drawing/2014/main" id="{B5334C37-3CD7-5CD2-81BC-453E652E748C}"/>
              </a:ext>
            </a:extLst>
          </p:cNvPr>
          <p:cNvSpPr txBox="1"/>
          <p:nvPr/>
        </p:nvSpPr>
        <p:spPr>
          <a:xfrm>
            <a:off x="8493091" y="2120155"/>
            <a:ext cx="1524968" cy="338554"/>
          </a:xfrm>
          <a:prstGeom prst="rect">
            <a:avLst/>
          </a:prstGeom>
          <a:noFill/>
        </p:spPr>
        <p:txBody>
          <a:bodyPr wrap="square" rtlCol="0">
            <a:spAutoFit/>
          </a:bodyPr>
          <a:lstStyle/>
          <a:p>
            <a:r>
              <a:rPr lang="en-US" sz="1600" dirty="0"/>
              <a:t>maintainer</a:t>
            </a:r>
          </a:p>
        </p:txBody>
      </p:sp>
      <p:sp>
        <p:nvSpPr>
          <p:cNvPr id="61" name="TextBox 60">
            <a:extLst>
              <a:ext uri="{FF2B5EF4-FFF2-40B4-BE49-F238E27FC236}">
                <a16:creationId xmlns:a16="http://schemas.microsoft.com/office/drawing/2014/main" id="{F5AC231C-922F-0CEC-D9FF-17784B31BFCD}"/>
              </a:ext>
            </a:extLst>
          </p:cNvPr>
          <p:cNvSpPr txBox="1"/>
          <p:nvPr/>
        </p:nvSpPr>
        <p:spPr>
          <a:xfrm>
            <a:off x="227024" y="5853409"/>
            <a:ext cx="5868976" cy="707886"/>
          </a:xfrm>
          <a:prstGeom prst="rect">
            <a:avLst/>
          </a:prstGeom>
          <a:noFill/>
          <a:ln w="28575">
            <a:solidFill>
              <a:srgbClr val="0432FF"/>
            </a:solidFill>
          </a:ln>
        </p:spPr>
        <p:txBody>
          <a:bodyPr wrap="square">
            <a:spAutoFit/>
          </a:bodyPr>
          <a:lstStyle/>
          <a:p>
            <a:r>
              <a:rPr lang="en-GB" sz="2000" dirty="0">
                <a:latin typeface="Arial" panose="020B0604020202020204" pitchFamily="34" charset="0"/>
                <a:cs typeface="Arial" panose="020B0604020202020204" pitchFamily="34" charset="0"/>
              </a:rPr>
              <a:t>When AI is used in a PR, professional practice requires verification, refinement, and traceability.</a:t>
            </a:r>
          </a:p>
        </p:txBody>
      </p:sp>
      <p:sp>
        <p:nvSpPr>
          <p:cNvPr id="62" name="TextBox 61">
            <a:extLst>
              <a:ext uri="{FF2B5EF4-FFF2-40B4-BE49-F238E27FC236}">
                <a16:creationId xmlns:a16="http://schemas.microsoft.com/office/drawing/2014/main" id="{92379513-0362-52E9-A210-EC323A5333BE}"/>
              </a:ext>
            </a:extLst>
          </p:cNvPr>
          <p:cNvSpPr txBox="1"/>
          <p:nvPr/>
        </p:nvSpPr>
        <p:spPr>
          <a:xfrm>
            <a:off x="6671160" y="943361"/>
            <a:ext cx="1563033" cy="338554"/>
          </a:xfrm>
          <a:prstGeom prst="rect">
            <a:avLst/>
          </a:prstGeom>
          <a:noFill/>
        </p:spPr>
        <p:txBody>
          <a:bodyPr wrap="square" rtlCol="0">
            <a:spAutoFit/>
          </a:bodyPr>
          <a:lstStyle/>
          <a:p>
            <a:r>
              <a:rPr lang="en-US" sz="1600" dirty="0"/>
              <a:t>PR author</a:t>
            </a:r>
          </a:p>
        </p:txBody>
      </p:sp>
    </p:spTree>
    <p:extLst>
      <p:ext uri="{BB962C8B-B14F-4D97-AF65-F5344CB8AC3E}">
        <p14:creationId xmlns:p14="http://schemas.microsoft.com/office/powerpoint/2010/main" val="23117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E01F7-433B-ED3E-4BB1-D9F9D1C4AE53}"/>
            </a:ext>
          </a:extLst>
        </p:cNvPr>
        <p:cNvGrpSpPr/>
        <p:nvPr/>
      </p:nvGrpSpPr>
      <p:grpSpPr>
        <a:xfrm>
          <a:off x="0" y="0"/>
          <a:ext cx="0" cy="0"/>
          <a:chOff x="0" y="0"/>
          <a:chExt cx="0" cy="0"/>
        </a:xfrm>
      </p:grpSpPr>
      <p:sp>
        <p:nvSpPr>
          <p:cNvPr id="58" name="Title 1">
            <a:extLst>
              <a:ext uri="{FF2B5EF4-FFF2-40B4-BE49-F238E27FC236}">
                <a16:creationId xmlns:a16="http://schemas.microsoft.com/office/drawing/2014/main" id="{B3C9A733-D4C0-D2B7-1ACE-805F50660079}"/>
              </a:ext>
            </a:extLst>
          </p:cNvPr>
          <p:cNvSpPr>
            <a:spLocks noGrp="1"/>
          </p:cNvSpPr>
          <p:nvPr>
            <p:ph type="title"/>
          </p:nvPr>
        </p:nvSpPr>
        <p:spPr>
          <a:xfrm>
            <a:off x="838200" y="18255"/>
            <a:ext cx="10515600" cy="1325563"/>
          </a:xfrm>
        </p:spPr>
        <p:txBody>
          <a:bodyPr>
            <a:normAutofit/>
          </a:bodyPr>
          <a:lstStyle/>
          <a:p>
            <a:r>
              <a:rPr lang="en-GB" sz="4000" dirty="0">
                <a:latin typeface="Arial" panose="020B0604020202020204" pitchFamily="34" charset="0"/>
                <a:cs typeface="Arial" panose="020B0604020202020204" pitchFamily="34" charset="0"/>
              </a:rPr>
              <a:t>The AI-Assisted PR Feedback Loop</a:t>
            </a:r>
          </a:p>
        </p:txBody>
      </p:sp>
      <p:sp>
        <p:nvSpPr>
          <p:cNvPr id="28" name="TextBox 27">
            <a:extLst>
              <a:ext uri="{FF2B5EF4-FFF2-40B4-BE49-F238E27FC236}">
                <a16:creationId xmlns:a16="http://schemas.microsoft.com/office/drawing/2014/main" id="{18731718-0F13-1EB1-70F1-ACDFA59A6F64}"/>
              </a:ext>
            </a:extLst>
          </p:cNvPr>
          <p:cNvSpPr txBox="1"/>
          <p:nvPr/>
        </p:nvSpPr>
        <p:spPr>
          <a:xfrm>
            <a:off x="4368028" y="1522265"/>
            <a:ext cx="6278589" cy="3170099"/>
          </a:xfrm>
          <a:prstGeom prst="rect">
            <a:avLst/>
          </a:prstGeom>
          <a:noFill/>
          <a:ln w="28575">
            <a:solidFill>
              <a:srgbClr val="0432FF"/>
            </a:solidFill>
          </a:ln>
        </p:spPr>
        <p:txBody>
          <a:bodyPr wrap="square">
            <a:spAutoFit/>
          </a:bodyPr>
          <a:lstStyle/>
          <a:p>
            <a:pPr>
              <a:buNone/>
            </a:pPr>
            <a:r>
              <a:rPr lang="en-GB" sz="3200" b="1" dirty="0">
                <a:latin typeface="Arial" panose="020B0604020202020204" pitchFamily="34" charset="0"/>
                <a:cs typeface="Arial" panose="020B0604020202020204" pitchFamily="34" charset="0"/>
              </a:rPr>
              <a:t>Failure can occur due to:</a:t>
            </a:r>
            <a:endParaRPr lang="en-GB"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Poor prompt specification</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Context misalignment</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Inadequate justification</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Test / CI failure</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Architectural violation</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Contribution policy non-compliance</a:t>
            </a:r>
          </a:p>
        </p:txBody>
      </p:sp>
      <p:pic>
        <p:nvPicPr>
          <p:cNvPr id="2072" name="Picture 24">
            <a:extLst>
              <a:ext uri="{FF2B5EF4-FFF2-40B4-BE49-F238E27FC236}">
                <a16:creationId xmlns:a16="http://schemas.microsoft.com/office/drawing/2014/main" id="{937DC97A-D879-4950-E52A-95F3B10DF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11" y="908150"/>
            <a:ext cx="2435678" cy="570461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66A6EAE9-4394-F662-0714-BD810E3ED009}"/>
              </a:ext>
            </a:extLst>
          </p:cNvPr>
          <p:cNvSpPr txBox="1"/>
          <p:nvPr/>
        </p:nvSpPr>
        <p:spPr>
          <a:xfrm>
            <a:off x="3273878" y="5335735"/>
            <a:ext cx="8762611" cy="830997"/>
          </a:xfrm>
          <a:prstGeom prst="rect">
            <a:avLst/>
          </a:prstGeom>
          <a:noFill/>
          <a:ln w="28575">
            <a:solidFill>
              <a:srgbClr val="0432FF"/>
            </a:solidFill>
          </a:ln>
        </p:spPr>
        <p:txBody>
          <a:bodyPr wrap="square">
            <a:spAutoFit/>
          </a:bodyPr>
          <a:lstStyle/>
          <a:p>
            <a:pPr>
              <a:buNone/>
            </a:pPr>
            <a:r>
              <a:rPr lang="en-GB" sz="2400" dirty="0">
                <a:latin typeface="Arial" panose="020B0604020202020204" pitchFamily="34" charset="0"/>
                <a:cs typeface="Arial" panose="020B0604020202020204" pitchFamily="34" charset="0"/>
              </a:rPr>
              <a:t>So in theory, AI output enters this feedback-controlled workflow.</a:t>
            </a:r>
          </a:p>
          <a:p>
            <a:pPr>
              <a:buNone/>
            </a:pPr>
            <a:r>
              <a:rPr lang="en-GB" sz="2400" dirty="0">
                <a:latin typeface="Arial" panose="020B0604020202020204" pitchFamily="34" charset="0"/>
                <a:cs typeface="Arial" panose="020B0604020202020204" pitchFamily="34" charset="0"/>
              </a:rPr>
              <a:t>But what actually happens in practice?</a:t>
            </a:r>
          </a:p>
        </p:txBody>
      </p:sp>
    </p:spTree>
    <p:extLst>
      <p:ext uri="{BB962C8B-B14F-4D97-AF65-F5344CB8AC3E}">
        <p14:creationId xmlns:p14="http://schemas.microsoft.com/office/powerpoint/2010/main" val="41896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E3A83-CAB8-675F-7C1B-F38192F5E23F}"/>
            </a:ext>
          </a:extLst>
        </p:cNvPr>
        <p:cNvGrpSpPr/>
        <p:nvPr/>
      </p:nvGrpSpPr>
      <p:grpSpPr>
        <a:xfrm>
          <a:off x="0" y="0"/>
          <a:ext cx="0" cy="0"/>
          <a:chOff x="0" y="0"/>
          <a:chExt cx="0" cy="0"/>
        </a:xfrm>
      </p:grpSpPr>
      <p:sp>
        <p:nvSpPr>
          <p:cNvPr id="58" name="Title 1">
            <a:extLst>
              <a:ext uri="{FF2B5EF4-FFF2-40B4-BE49-F238E27FC236}">
                <a16:creationId xmlns:a16="http://schemas.microsoft.com/office/drawing/2014/main" id="{02C3744D-146F-44EE-3094-6D8A1C8C79CF}"/>
              </a:ext>
            </a:extLst>
          </p:cNvPr>
          <p:cNvSpPr>
            <a:spLocks noGrp="1"/>
          </p:cNvSpPr>
          <p:nvPr>
            <p:ph type="title"/>
          </p:nvPr>
        </p:nvSpPr>
        <p:spPr>
          <a:xfrm>
            <a:off x="838200" y="18255"/>
            <a:ext cx="10515600" cy="1325563"/>
          </a:xfrm>
        </p:spPr>
        <p:txBody>
          <a:bodyPr>
            <a:normAutofit/>
          </a:bodyPr>
          <a:lstStyle/>
          <a:p>
            <a:r>
              <a:rPr lang="en-GB" sz="4000" dirty="0">
                <a:latin typeface="Arial" panose="020B0604020202020204" pitchFamily="34" charset="0"/>
                <a:cs typeface="Arial" panose="020B0604020202020204" pitchFamily="34" charset="0"/>
              </a:rPr>
              <a:t>Observed Outcomes of AI-Assisted PRs</a:t>
            </a:r>
            <a:br>
              <a:rPr lang="en-GB" sz="40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a:t>
            </a:r>
            <a:r>
              <a:rPr lang="en-GB" sz="2800" dirty="0"/>
              <a:t>Empirical Analysis of Real-World AI-Assisted PRs</a:t>
            </a:r>
            <a:r>
              <a:rPr lang="en-GB" sz="2700"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3A9D5DC6-3C90-F87C-BCE4-1D112628724F}"/>
              </a:ext>
            </a:extLst>
          </p:cNvPr>
          <p:cNvSpPr txBox="1"/>
          <p:nvPr/>
        </p:nvSpPr>
        <p:spPr>
          <a:xfrm>
            <a:off x="614266" y="2274838"/>
            <a:ext cx="5799176" cy="3477875"/>
          </a:xfrm>
          <a:prstGeom prst="rect">
            <a:avLst/>
          </a:prstGeom>
          <a:noFill/>
        </p:spPr>
        <p:txBody>
          <a:bodyPr wrap="square">
            <a:spAutoFit/>
          </a:bodyPr>
          <a:lstStyle/>
          <a:p>
            <a:pPr>
              <a:buNone/>
            </a:pPr>
            <a:r>
              <a:rPr lang="en-GB" sz="2800" b="1" dirty="0">
                <a:latin typeface="Arial" panose="020B0604020202020204" pitchFamily="34" charset="0"/>
                <a:cs typeface="Arial" panose="020B0604020202020204" pitchFamily="34" charset="0"/>
              </a:rPr>
              <a:t>PA – Patch Adopted</a:t>
            </a:r>
          </a:p>
          <a:p>
            <a:pPr>
              <a:buNone/>
            </a:pPr>
            <a:r>
              <a:rPr lang="en-GB" sz="2000" dirty="0">
                <a:latin typeface="Arial" panose="020B0604020202020204" pitchFamily="34" charset="0"/>
                <a:cs typeface="Arial" panose="020B0604020202020204" pitchFamily="34" charset="0"/>
              </a:rPr>
              <a:t>AI-generated code integrated (often partially refined)</a:t>
            </a:r>
          </a:p>
          <a:p>
            <a:pPr>
              <a:buNone/>
            </a:pPr>
            <a:r>
              <a:rPr lang="en-GB" sz="2800" b="1" dirty="0">
                <a:latin typeface="Arial" panose="020B0604020202020204" pitchFamily="34" charset="0"/>
                <a:cs typeface="Arial" panose="020B0604020202020204" pitchFamily="34" charset="0"/>
              </a:rPr>
              <a:t>PN – Patch Not Adopted</a:t>
            </a:r>
          </a:p>
          <a:p>
            <a:pPr>
              <a:buNone/>
            </a:pPr>
            <a:r>
              <a:rPr lang="en-GB" sz="2000" dirty="0">
                <a:latin typeface="Arial" panose="020B0604020202020204" pitchFamily="34" charset="0"/>
                <a:cs typeface="Arial" panose="020B0604020202020204" pitchFamily="34" charset="0"/>
              </a:rPr>
              <a:t>Suggestion did not appear in the integrated code</a:t>
            </a:r>
          </a:p>
          <a:p>
            <a:pPr>
              <a:buNone/>
            </a:pPr>
            <a:r>
              <a:rPr lang="en-GB" sz="2800" b="1" dirty="0">
                <a:latin typeface="Arial" panose="020B0604020202020204" pitchFamily="34" charset="0"/>
                <a:cs typeface="Arial" panose="020B0604020202020204" pitchFamily="34" charset="0"/>
              </a:rPr>
              <a:t>NE – No Executable Patch</a:t>
            </a:r>
          </a:p>
          <a:p>
            <a:pPr>
              <a:buNone/>
            </a:pPr>
            <a:r>
              <a:rPr lang="en-GB" sz="2000" dirty="0">
                <a:latin typeface="Arial" panose="020B0604020202020204" pitchFamily="34" charset="0"/>
                <a:cs typeface="Arial" panose="020B0604020202020204" pitchFamily="34" charset="0"/>
              </a:rPr>
              <a:t>AI provided guidance, not code</a:t>
            </a:r>
          </a:p>
          <a:p>
            <a:pPr>
              <a:buNone/>
            </a:pPr>
            <a:r>
              <a:rPr lang="en-GB" sz="2800" b="1" dirty="0">
                <a:latin typeface="Arial" panose="020B0604020202020204" pitchFamily="34" charset="0"/>
                <a:cs typeface="Arial" panose="020B0604020202020204" pitchFamily="34" charset="0"/>
              </a:rPr>
              <a:t>CL – Closed</a:t>
            </a:r>
          </a:p>
          <a:p>
            <a:pPr>
              <a:buNone/>
            </a:pPr>
            <a:r>
              <a:rPr lang="en-GB" sz="2000" dirty="0"/>
              <a:t>The PR itself was closed without merge</a:t>
            </a:r>
            <a:endParaRPr lang="en-GB" sz="2000"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4E814DE9-DBC4-4101-A443-D690556A3325}"/>
              </a:ext>
            </a:extLst>
          </p:cNvPr>
          <p:cNvGrpSpPr/>
          <p:nvPr/>
        </p:nvGrpSpPr>
        <p:grpSpPr>
          <a:xfrm>
            <a:off x="6413442" y="2431440"/>
            <a:ext cx="5778558" cy="2931644"/>
            <a:chOff x="6096000" y="3429000"/>
            <a:chExt cx="5778558" cy="2931644"/>
          </a:xfrm>
        </p:grpSpPr>
        <p:pic>
          <p:nvPicPr>
            <p:cNvPr id="7" name="Picture 6" descr="A close-up of a document&#10;&#10;AI-generated content may be incorrect.">
              <a:extLst>
                <a:ext uri="{FF2B5EF4-FFF2-40B4-BE49-F238E27FC236}">
                  <a16:creationId xmlns:a16="http://schemas.microsoft.com/office/drawing/2014/main" id="{F8CB156E-40EF-406D-B74B-27E6179700A3}"/>
                </a:ext>
              </a:extLst>
            </p:cNvPr>
            <p:cNvPicPr>
              <a:picLocks noChangeAspect="1"/>
            </p:cNvPicPr>
            <p:nvPr/>
          </p:nvPicPr>
          <p:blipFill>
            <a:blip r:embed="rId3"/>
            <a:stretch>
              <a:fillRect/>
            </a:stretch>
          </p:blipFill>
          <p:spPr>
            <a:xfrm>
              <a:off x="6096000" y="3429000"/>
              <a:ext cx="5778558" cy="2931644"/>
            </a:xfrm>
            <a:prstGeom prst="rect">
              <a:avLst/>
            </a:prstGeom>
          </p:spPr>
        </p:pic>
        <p:pic>
          <p:nvPicPr>
            <p:cNvPr id="9" name="Picture 8" descr="A close-up of a logo&#10;&#10;AI-generated content may be incorrect.">
              <a:extLst>
                <a:ext uri="{FF2B5EF4-FFF2-40B4-BE49-F238E27FC236}">
                  <a16:creationId xmlns:a16="http://schemas.microsoft.com/office/drawing/2014/main" id="{436F6931-161E-1C3F-55BC-956C4D5CD4D2}"/>
                </a:ext>
              </a:extLst>
            </p:cNvPr>
            <p:cNvPicPr>
              <a:picLocks noChangeAspect="1"/>
            </p:cNvPicPr>
            <p:nvPr/>
          </p:nvPicPr>
          <p:blipFill>
            <a:blip r:embed="rId4"/>
            <a:stretch>
              <a:fillRect/>
            </a:stretch>
          </p:blipFill>
          <p:spPr>
            <a:xfrm>
              <a:off x="10299571" y="3669764"/>
              <a:ext cx="1233066" cy="397763"/>
            </a:xfrm>
            <a:prstGeom prst="rect">
              <a:avLst/>
            </a:prstGeom>
          </p:spPr>
        </p:pic>
      </p:grpSp>
      <p:sp>
        <p:nvSpPr>
          <p:cNvPr id="11" name="TextBox 10">
            <a:extLst>
              <a:ext uri="{FF2B5EF4-FFF2-40B4-BE49-F238E27FC236}">
                <a16:creationId xmlns:a16="http://schemas.microsoft.com/office/drawing/2014/main" id="{15FB7A45-482E-EE36-7725-CDCB44579905}"/>
              </a:ext>
            </a:extLst>
          </p:cNvPr>
          <p:cNvSpPr txBox="1"/>
          <p:nvPr/>
        </p:nvSpPr>
        <p:spPr>
          <a:xfrm>
            <a:off x="259702" y="1494916"/>
            <a:ext cx="8433318" cy="461665"/>
          </a:xfrm>
          <a:prstGeom prst="rect">
            <a:avLst/>
          </a:prstGeom>
          <a:noFill/>
        </p:spPr>
        <p:txBody>
          <a:bodyPr wrap="square">
            <a:spAutoFit/>
          </a:bodyPr>
          <a:lstStyle/>
          <a:p>
            <a:pPr>
              <a:buNone/>
            </a:pPr>
            <a:r>
              <a:rPr lang="en-GB" sz="2400" b="1" dirty="0">
                <a:latin typeface="Arial" panose="020B0604020202020204" pitchFamily="34" charset="0"/>
                <a:cs typeface="Arial" panose="020B0604020202020204" pitchFamily="34" charset="0"/>
              </a:rPr>
              <a:t>Outcomes After the Feedback-Controlled PR Evaluation</a:t>
            </a:r>
          </a:p>
        </p:txBody>
      </p:sp>
    </p:spTree>
    <p:extLst>
      <p:ext uri="{BB962C8B-B14F-4D97-AF65-F5344CB8AC3E}">
        <p14:creationId xmlns:p14="http://schemas.microsoft.com/office/powerpoint/2010/main" val="238099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06920-1A9C-4B3D-4DCD-59B4182737C6}"/>
            </a:ext>
          </a:extLst>
        </p:cNvPr>
        <p:cNvGrpSpPr/>
        <p:nvPr/>
      </p:nvGrpSpPr>
      <p:grpSpPr>
        <a:xfrm>
          <a:off x="0" y="0"/>
          <a:ext cx="0" cy="0"/>
          <a:chOff x="0" y="0"/>
          <a:chExt cx="0" cy="0"/>
        </a:xfrm>
      </p:grpSpPr>
      <p:sp>
        <p:nvSpPr>
          <p:cNvPr id="58" name="Title 1">
            <a:extLst>
              <a:ext uri="{FF2B5EF4-FFF2-40B4-BE49-F238E27FC236}">
                <a16:creationId xmlns:a16="http://schemas.microsoft.com/office/drawing/2014/main" id="{1E4B27F9-5959-9D24-FA16-050089B75353}"/>
              </a:ext>
            </a:extLst>
          </p:cNvPr>
          <p:cNvSpPr>
            <a:spLocks noGrp="1"/>
          </p:cNvSpPr>
          <p:nvPr>
            <p:ph type="title"/>
          </p:nvPr>
        </p:nvSpPr>
        <p:spPr>
          <a:xfrm>
            <a:off x="838200" y="18255"/>
            <a:ext cx="10515600" cy="1325563"/>
          </a:xfrm>
        </p:spPr>
        <p:txBody>
          <a:bodyPr>
            <a:normAutofit/>
          </a:bodyPr>
          <a:lstStyle/>
          <a:p>
            <a:r>
              <a:rPr lang="en-GB" sz="4000" dirty="0">
                <a:latin typeface="Arial" panose="020B0604020202020204" pitchFamily="34" charset="0"/>
                <a:cs typeface="Arial" panose="020B0604020202020204" pitchFamily="34" charset="0"/>
              </a:rPr>
              <a:t>How We Determined Patch Adoption</a:t>
            </a:r>
          </a:p>
        </p:txBody>
      </p:sp>
      <p:sp>
        <p:nvSpPr>
          <p:cNvPr id="2" name="AutoShape 2" descr="Output image">
            <a:extLst>
              <a:ext uri="{FF2B5EF4-FFF2-40B4-BE49-F238E27FC236}">
                <a16:creationId xmlns:a16="http://schemas.microsoft.com/office/drawing/2014/main" id="{9FC35676-93E3-C121-A994-8B0D0B695C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F7893991-E3B0-CBF3-3663-63821090E32E}"/>
              </a:ext>
            </a:extLst>
          </p:cNvPr>
          <p:cNvGrpSpPr/>
          <p:nvPr/>
        </p:nvGrpSpPr>
        <p:grpSpPr>
          <a:xfrm>
            <a:off x="868549" y="4186903"/>
            <a:ext cx="4340781" cy="859510"/>
            <a:chOff x="3390405" y="4472524"/>
            <a:chExt cx="4340781" cy="859510"/>
          </a:xfrm>
        </p:grpSpPr>
        <p:grpSp>
          <p:nvGrpSpPr>
            <p:cNvPr id="13" name="Group 12">
              <a:extLst>
                <a:ext uri="{FF2B5EF4-FFF2-40B4-BE49-F238E27FC236}">
                  <a16:creationId xmlns:a16="http://schemas.microsoft.com/office/drawing/2014/main" id="{64E3AC19-CEC5-6D40-EE0F-4576F9B6505F}"/>
                </a:ext>
              </a:extLst>
            </p:cNvPr>
            <p:cNvGrpSpPr/>
            <p:nvPr/>
          </p:nvGrpSpPr>
          <p:grpSpPr>
            <a:xfrm>
              <a:off x="3390405" y="4472524"/>
              <a:ext cx="4340781" cy="762461"/>
              <a:chOff x="5781627" y="1522723"/>
              <a:chExt cx="4340781" cy="762461"/>
            </a:xfrm>
          </p:grpSpPr>
          <p:cxnSp>
            <p:nvCxnSpPr>
              <p:cNvPr id="15" name="Straight Arrow Connector 14">
                <a:extLst>
                  <a:ext uri="{FF2B5EF4-FFF2-40B4-BE49-F238E27FC236}">
                    <a16:creationId xmlns:a16="http://schemas.microsoft.com/office/drawing/2014/main" id="{DFFEC7AB-B06A-6AFF-D986-9ACF546EF5BC}"/>
                  </a:ext>
                </a:extLst>
              </p:cNvPr>
              <p:cNvCxnSpPr>
                <a:cxnSpLocks/>
              </p:cNvCxnSpPr>
              <p:nvPr/>
            </p:nvCxnSpPr>
            <p:spPr>
              <a:xfrm>
                <a:off x="5781627" y="2284274"/>
                <a:ext cx="434078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descr="GitHub logo and symbol, meaning, history, PNG">
                <a:extLst>
                  <a:ext uri="{FF2B5EF4-FFF2-40B4-BE49-F238E27FC236}">
                    <a16:creationId xmlns:a16="http://schemas.microsoft.com/office/drawing/2014/main" id="{A41FFDD3-E3CA-BB3B-FA91-11215F7BB7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06" r="19303"/>
              <a:stretch/>
            </p:blipFill>
            <p:spPr bwMode="auto">
              <a:xfrm>
                <a:off x="5781627" y="1522723"/>
                <a:ext cx="681478" cy="62237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Oval 13">
              <a:extLst>
                <a:ext uri="{FF2B5EF4-FFF2-40B4-BE49-F238E27FC236}">
                  <a16:creationId xmlns:a16="http://schemas.microsoft.com/office/drawing/2014/main" id="{294B2503-0110-0524-4BD5-A15D93A7769C}"/>
                </a:ext>
              </a:extLst>
            </p:cNvPr>
            <p:cNvSpPr/>
            <p:nvPr/>
          </p:nvSpPr>
          <p:spPr>
            <a:xfrm>
              <a:off x="4744009" y="5099780"/>
              <a:ext cx="190832" cy="232254"/>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pic>
        <p:nvPicPr>
          <p:cNvPr id="17" name="Picture 16" descr="A black and white text box&#10;&#10;Description automatically generated">
            <a:extLst>
              <a:ext uri="{FF2B5EF4-FFF2-40B4-BE49-F238E27FC236}">
                <a16:creationId xmlns:a16="http://schemas.microsoft.com/office/drawing/2014/main" id="{95788EC3-4463-5ACB-D844-D0438093132B}"/>
              </a:ext>
            </a:extLst>
          </p:cNvPr>
          <p:cNvPicPr>
            <a:picLocks noChangeAspect="1"/>
          </p:cNvPicPr>
          <p:nvPr/>
        </p:nvPicPr>
        <p:blipFill>
          <a:blip r:embed="rId4"/>
          <a:stretch>
            <a:fillRect/>
          </a:stretch>
        </p:blipFill>
        <p:spPr>
          <a:xfrm>
            <a:off x="1586694" y="3787079"/>
            <a:ext cx="1004799" cy="1004799"/>
          </a:xfrm>
          <a:prstGeom prst="rect">
            <a:avLst/>
          </a:prstGeom>
        </p:spPr>
      </p:pic>
      <p:grpSp>
        <p:nvGrpSpPr>
          <p:cNvPr id="18" name="Group 17">
            <a:extLst>
              <a:ext uri="{FF2B5EF4-FFF2-40B4-BE49-F238E27FC236}">
                <a16:creationId xmlns:a16="http://schemas.microsoft.com/office/drawing/2014/main" id="{E8B10F22-8F98-40EC-7D75-3436919417C9}"/>
              </a:ext>
            </a:extLst>
          </p:cNvPr>
          <p:cNvGrpSpPr/>
          <p:nvPr/>
        </p:nvGrpSpPr>
        <p:grpSpPr>
          <a:xfrm>
            <a:off x="2526177" y="3527972"/>
            <a:ext cx="2472478" cy="1526057"/>
            <a:chOff x="2348377" y="3680372"/>
            <a:chExt cx="2472478" cy="1526057"/>
          </a:xfrm>
        </p:grpSpPr>
        <p:grpSp>
          <p:nvGrpSpPr>
            <p:cNvPr id="19" name="Group 18">
              <a:extLst>
                <a:ext uri="{FF2B5EF4-FFF2-40B4-BE49-F238E27FC236}">
                  <a16:creationId xmlns:a16="http://schemas.microsoft.com/office/drawing/2014/main" id="{91F23467-8EE4-5B07-40D6-DC9192D202DB}"/>
                </a:ext>
              </a:extLst>
            </p:cNvPr>
            <p:cNvGrpSpPr/>
            <p:nvPr/>
          </p:nvGrpSpPr>
          <p:grpSpPr>
            <a:xfrm>
              <a:off x="2348377" y="3680372"/>
              <a:ext cx="2472478" cy="1526057"/>
              <a:chOff x="4915511" y="1439864"/>
              <a:chExt cx="2472478" cy="1526057"/>
            </a:xfrm>
          </p:grpSpPr>
          <p:sp>
            <p:nvSpPr>
              <p:cNvPr id="21" name="Oval 20">
                <a:extLst>
                  <a:ext uri="{FF2B5EF4-FFF2-40B4-BE49-F238E27FC236}">
                    <a16:creationId xmlns:a16="http://schemas.microsoft.com/office/drawing/2014/main" id="{F88AA2FC-59B4-6AED-A8B8-9F79C8FFCD7F}"/>
                  </a:ext>
                </a:extLst>
              </p:cNvPr>
              <p:cNvSpPr/>
              <p:nvPr/>
            </p:nvSpPr>
            <p:spPr>
              <a:xfrm>
                <a:off x="6007892" y="2733667"/>
                <a:ext cx="190832" cy="232254"/>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22" name="Group 21">
                <a:extLst>
                  <a:ext uri="{FF2B5EF4-FFF2-40B4-BE49-F238E27FC236}">
                    <a16:creationId xmlns:a16="http://schemas.microsoft.com/office/drawing/2014/main" id="{E492D246-3FBE-288E-D575-EAC38CE83C4D}"/>
                  </a:ext>
                </a:extLst>
              </p:cNvPr>
              <p:cNvGrpSpPr/>
              <p:nvPr/>
            </p:nvGrpSpPr>
            <p:grpSpPr>
              <a:xfrm>
                <a:off x="4915511" y="1439864"/>
                <a:ext cx="2472478" cy="1430956"/>
                <a:chOff x="4904342" y="1448341"/>
                <a:chExt cx="2472478" cy="1430956"/>
              </a:xfrm>
            </p:grpSpPr>
            <p:grpSp>
              <p:nvGrpSpPr>
                <p:cNvPr id="23" name="Group 22">
                  <a:extLst>
                    <a:ext uri="{FF2B5EF4-FFF2-40B4-BE49-F238E27FC236}">
                      <a16:creationId xmlns:a16="http://schemas.microsoft.com/office/drawing/2014/main" id="{2E4F0458-E5E9-5581-4769-D62FBD83F001}"/>
                    </a:ext>
                  </a:extLst>
                </p:cNvPr>
                <p:cNvGrpSpPr/>
                <p:nvPr/>
              </p:nvGrpSpPr>
              <p:grpSpPr>
                <a:xfrm>
                  <a:off x="4904342" y="1859818"/>
                  <a:ext cx="1485490" cy="1019479"/>
                  <a:chOff x="7428086" y="1274602"/>
                  <a:chExt cx="1485490" cy="1019479"/>
                </a:xfrm>
              </p:grpSpPr>
              <p:cxnSp>
                <p:nvCxnSpPr>
                  <p:cNvPr id="25" name="Straight Arrow Connector 24">
                    <a:extLst>
                      <a:ext uri="{FF2B5EF4-FFF2-40B4-BE49-F238E27FC236}">
                        <a16:creationId xmlns:a16="http://schemas.microsoft.com/office/drawing/2014/main" id="{5562C66F-FEB5-3725-C520-1530DF067F6D}"/>
                      </a:ext>
                    </a:extLst>
                  </p:cNvPr>
                  <p:cNvCxnSpPr>
                    <a:cxnSpLocks/>
                  </p:cNvCxnSpPr>
                  <p:nvPr/>
                </p:nvCxnSpPr>
                <p:spPr>
                  <a:xfrm flipH="1">
                    <a:off x="8624981" y="1417213"/>
                    <a:ext cx="5937" cy="752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82A2636B-260F-CDBE-BA81-D4D4E087E49B}"/>
                      </a:ext>
                    </a:extLst>
                  </p:cNvPr>
                  <p:cNvGrpSpPr/>
                  <p:nvPr/>
                </p:nvGrpSpPr>
                <p:grpSpPr>
                  <a:xfrm>
                    <a:off x="7428086" y="1274602"/>
                    <a:ext cx="1485490" cy="1019479"/>
                    <a:chOff x="7457252" y="1274336"/>
                    <a:chExt cx="1485490" cy="1019479"/>
                  </a:xfrm>
                </p:grpSpPr>
                <p:sp>
                  <p:nvSpPr>
                    <p:cNvPr id="27" name="TextBox 26">
                      <a:extLst>
                        <a:ext uri="{FF2B5EF4-FFF2-40B4-BE49-F238E27FC236}">
                          <a16:creationId xmlns:a16="http://schemas.microsoft.com/office/drawing/2014/main" id="{206D3ACC-CBD9-C830-453D-12FAE5017CEB}"/>
                        </a:ext>
                      </a:extLst>
                    </p:cNvPr>
                    <p:cNvSpPr txBox="1"/>
                    <p:nvPr/>
                  </p:nvSpPr>
                  <p:spPr>
                    <a:xfrm rot="17184383">
                      <a:off x="7219194" y="1512394"/>
                      <a:ext cx="814669" cy="338554"/>
                    </a:xfrm>
                    <a:prstGeom prst="rect">
                      <a:avLst/>
                    </a:prstGeom>
                    <a:noFill/>
                  </p:spPr>
                  <p:txBody>
                    <a:bodyPr wrap="square" rtlCol="0">
                      <a:spAutoFit/>
                    </a:bodyPr>
                    <a:lstStyle/>
                    <a:p>
                      <a:r>
                        <a:rPr lang="en-BE" sz="1600" dirty="0"/>
                        <a:t>branch</a:t>
                      </a:r>
                    </a:p>
                  </p:txBody>
                </p:sp>
                <p:grpSp>
                  <p:nvGrpSpPr>
                    <p:cNvPr id="28" name="Group 27">
                      <a:extLst>
                        <a:ext uri="{FF2B5EF4-FFF2-40B4-BE49-F238E27FC236}">
                          <a16:creationId xmlns:a16="http://schemas.microsoft.com/office/drawing/2014/main" id="{18427D56-80DB-E941-71D4-A89D0B7BD5D2}"/>
                        </a:ext>
                      </a:extLst>
                    </p:cNvPr>
                    <p:cNvGrpSpPr/>
                    <p:nvPr/>
                  </p:nvGrpSpPr>
                  <p:grpSpPr>
                    <a:xfrm>
                      <a:off x="7571266" y="1367015"/>
                      <a:ext cx="1371476" cy="926800"/>
                      <a:chOff x="7571266" y="1367015"/>
                      <a:chExt cx="1371476" cy="926800"/>
                    </a:xfrm>
                  </p:grpSpPr>
                  <p:cxnSp>
                    <p:nvCxnSpPr>
                      <p:cNvPr id="29" name="Straight Connector 28">
                        <a:extLst>
                          <a:ext uri="{FF2B5EF4-FFF2-40B4-BE49-F238E27FC236}">
                            <a16:creationId xmlns:a16="http://schemas.microsoft.com/office/drawing/2014/main" id="{03BED482-E083-3D20-292F-92C799381B52}"/>
                          </a:ext>
                        </a:extLst>
                      </p:cNvPr>
                      <p:cNvCxnSpPr>
                        <a:cxnSpLocks/>
                      </p:cNvCxnSpPr>
                      <p:nvPr/>
                    </p:nvCxnSpPr>
                    <p:spPr>
                      <a:xfrm flipV="1">
                        <a:off x="7571266" y="1400977"/>
                        <a:ext cx="282127" cy="883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E27021F-BA0E-1F18-9305-D8AA6695A5E0}"/>
                          </a:ext>
                        </a:extLst>
                      </p:cNvPr>
                      <p:cNvCxnSpPr>
                        <a:cxnSpLocks/>
                      </p:cNvCxnSpPr>
                      <p:nvPr/>
                    </p:nvCxnSpPr>
                    <p:spPr>
                      <a:xfrm>
                        <a:off x="7837587" y="1409203"/>
                        <a:ext cx="10016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DD0C9DB-9F0A-2D9A-A073-7C6138E6F624}"/>
                          </a:ext>
                        </a:extLst>
                      </p:cNvPr>
                      <p:cNvSpPr txBox="1"/>
                      <p:nvPr/>
                    </p:nvSpPr>
                    <p:spPr>
                      <a:xfrm rot="5400000">
                        <a:off x="8186955" y="1538027"/>
                        <a:ext cx="926800" cy="584775"/>
                      </a:xfrm>
                      <a:prstGeom prst="rect">
                        <a:avLst/>
                      </a:prstGeom>
                      <a:noFill/>
                    </p:spPr>
                    <p:txBody>
                      <a:bodyPr wrap="square" rtlCol="0">
                        <a:spAutoFit/>
                      </a:bodyPr>
                      <a:lstStyle/>
                      <a:p>
                        <a:pPr algn="ctr"/>
                        <a:r>
                          <a:rPr lang="en-GB" sz="1600" dirty="0"/>
                          <a:t>P</a:t>
                        </a:r>
                        <a:r>
                          <a:rPr lang="en-BE" sz="1600" dirty="0"/>
                          <a:t>ull request</a:t>
                        </a:r>
                      </a:p>
                    </p:txBody>
                  </p:sp>
                </p:grpSp>
              </p:grpSp>
            </p:grpSp>
            <p:pic>
              <p:nvPicPr>
                <p:cNvPr id="24" name="Picture 23" descr="A paper with lines and text&#10;&#10;Description automatically generated with medium confidence">
                  <a:extLst>
                    <a:ext uri="{FF2B5EF4-FFF2-40B4-BE49-F238E27FC236}">
                      <a16:creationId xmlns:a16="http://schemas.microsoft.com/office/drawing/2014/main" id="{2C717450-A476-B698-47EB-CB134570B3F2}"/>
                    </a:ext>
                  </a:extLst>
                </p:cNvPr>
                <p:cNvPicPr>
                  <a:picLocks noChangeAspect="1"/>
                </p:cNvPicPr>
                <p:nvPr/>
              </p:nvPicPr>
              <p:blipFill>
                <a:blip r:embed="rId5"/>
                <a:stretch>
                  <a:fillRect/>
                </a:stretch>
              </p:blipFill>
              <p:spPr>
                <a:xfrm>
                  <a:off x="6375210" y="1448341"/>
                  <a:ext cx="1001610" cy="1363638"/>
                </a:xfrm>
                <a:prstGeom prst="rect">
                  <a:avLst/>
                </a:prstGeom>
              </p:spPr>
            </p:pic>
          </p:grpSp>
        </p:grpSp>
        <p:sp>
          <p:nvSpPr>
            <p:cNvPr id="20" name="Oval 19">
              <a:extLst>
                <a:ext uri="{FF2B5EF4-FFF2-40B4-BE49-F238E27FC236}">
                  <a16:creationId xmlns:a16="http://schemas.microsoft.com/office/drawing/2014/main" id="{1BD25E1A-4BF3-B651-2E69-7A830258E2E3}"/>
                </a:ext>
              </a:extLst>
            </p:cNvPr>
            <p:cNvSpPr/>
            <p:nvPr/>
          </p:nvSpPr>
          <p:spPr>
            <a:xfrm>
              <a:off x="3031310" y="4102363"/>
              <a:ext cx="190832" cy="232254"/>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32" name="Group 31">
            <a:extLst>
              <a:ext uri="{FF2B5EF4-FFF2-40B4-BE49-F238E27FC236}">
                <a16:creationId xmlns:a16="http://schemas.microsoft.com/office/drawing/2014/main" id="{F5A06DCA-E76B-ABA1-11E4-F7D9727DDAEE}"/>
              </a:ext>
            </a:extLst>
          </p:cNvPr>
          <p:cNvGrpSpPr/>
          <p:nvPr/>
        </p:nvGrpSpPr>
        <p:grpSpPr>
          <a:xfrm>
            <a:off x="5031344" y="2998821"/>
            <a:ext cx="4578395" cy="3181194"/>
            <a:chOff x="4853544" y="3151221"/>
            <a:chExt cx="4578395" cy="3181194"/>
          </a:xfrm>
        </p:grpSpPr>
        <p:grpSp>
          <p:nvGrpSpPr>
            <p:cNvPr id="33" name="Group 32">
              <a:extLst>
                <a:ext uri="{FF2B5EF4-FFF2-40B4-BE49-F238E27FC236}">
                  <a16:creationId xmlns:a16="http://schemas.microsoft.com/office/drawing/2014/main" id="{0720AA44-DF82-D7DD-6315-068F6D818D4C}"/>
                </a:ext>
              </a:extLst>
            </p:cNvPr>
            <p:cNvGrpSpPr/>
            <p:nvPr/>
          </p:nvGrpSpPr>
          <p:grpSpPr>
            <a:xfrm>
              <a:off x="4853544" y="3151221"/>
              <a:ext cx="4578395" cy="2325023"/>
              <a:chOff x="7553200" y="3536230"/>
              <a:chExt cx="4578395" cy="2325023"/>
            </a:xfrm>
          </p:grpSpPr>
          <p:grpSp>
            <p:nvGrpSpPr>
              <p:cNvPr id="39" name="Group 38">
                <a:extLst>
                  <a:ext uri="{FF2B5EF4-FFF2-40B4-BE49-F238E27FC236}">
                    <a16:creationId xmlns:a16="http://schemas.microsoft.com/office/drawing/2014/main" id="{7CD03D0B-A005-0793-DB48-1E5164929609}"/>
                  </a:ext>
                </a:extLst>
              </p:cNvPr>
              <p:cNvGrpSpPr/>
              <p:nvPr/>
            </p:nvGrpSpPr>
            <p:grpSpPr>
              <a:xfrm>
                <a:off x="7852680" y="3536230"/>
                <a:ext cx="4278915" cy="2241009"/>
                <a:chOff x="7852680" y="3536230"/>
                <a:chExt cx="4278915" cy="2241009"/>
              </a:xfrm>
            </p:grpSpPr>
            <p:grpSp>
              <p:nvGrpSpPr>
                <p:cNvPr id="42" name="Group 41">
                  <a:extLst>
                    <a:ext uri="{FF2B5EF4-FFF2-40B4-BE49-F238E27FC236}">
                      <a16:creationId xmlns:a16="http://schemas.microsoft.com/office/drawing/2014/main" id="{0B94C2F2-C18C-952B-7229-F2793BE03DCC}"/>
                    </a:ext>
                  </a:extLst>
                </p:cNvPr>
                <p:cNvGrpSpPr/>
                <p:nvPr/>
              </p:nvGrpSpPr>
              <p:grpSpPr>
                <a:xfrm>
                  <a:off x="7852680" y="3536230"/>
                  <a:ext cx="4278915" cy="1129474"/>
                  <a:chOff x="7135585" y="2447605"/>
                  <a:chExt cx="4859962" cy="1126031"/>
                </a:xfrm>
              </p:grpSpPr>
              <p:pic>
                <p:nvPicPr>
                  <p:cNvPr id="44" name="Picture 2" descr="Clone icon simple line element from biotechnology Vector Image">
                    <a:extLst>
                      <a:ext uri="{FF2B5EF4-FFF2-40B4-BE49-F238E27FC236}">
                        <a16:creationId xmlns:a16="http://schemas.microsoft.com/office/drawing/2014/main" id="{A2168959-C280-C874-1DC8-184103C604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115" t="27801" r="16553" b="46809"/>
                  <a:stretch/>
                </p:blipFill>
                <p:spPr bwMode="auto">
                  <a:xfrm>
                    <a:off x="8632294" y="2852619"/>
                    <a:ext cx="1744135" cy="72101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D3519FBE-7FD9-2CBF-7F6C-B2E47801E308}"/>
                      </a:ext>
                    </a:extLst>
                  </p:cNvPr>
                  <p:cNvSpPr txBox="1"/>
                  <p:nvPr/>
                </p:nvSpPr>
                <p:spPr>
                  <a:xfrm>
                    <a:off x="7135585" y="2447605"/>
                    <a:ext cx="4859962" cy="398890"/>
                  </a:xfrm>
                  <a:prstGeom prst="rect">
                    <a:avLst/>
                  </a:prstGeom>
                  <a:noFill/>
                </p:spPr>
                <p:txBody>
                  <a:bodyPr wrap="square" rtlCol="0">
                    <a:spAutoFit/>
                  </a:bodyPr>
                  <a:lstStyle/>
                  <a:p>
                    <a:pPr algn="ctr"/>
                    <a:r>
                      <a:rPr lang="en-GB" sz="2000" b="1" dirty="0" err="1"/>
                      <a:t>PatchTracker</a:t>
                    </a:r>
                    <a:r>
                      <a:rPr lang="en-GB" sz="2000" b="1" dirty="0"/>
                      <a:t> - c</a:t>
                    </a:r>
                    <a:r>
                      <a:rPr lang="en-BE" sz="2000" b="1" dirty="0"/>
                      <a:t>lone detection tool </a:t>
                    </a:r>
                  </a:p>
                </p:txBody>
              </p:sp>
            </p:grpSp>
            <p:pic>
              <p:nvPicPr>
                <p:cNvPr id="43" name="Picture 10" descr="Comparison - Free miscellaneous icons">
                  <a:extLst>
                    <a:ext uri="{FF2B5EF4-FFF2-40B4-BE49-F238E27FC236}">
                      <a16:creationId xmlns:a16="http://schemas.microsoft.com/office/drawing/2014/main" id="{9E0F1D07-C9B6-7E71-E6E8-CBDF8A6007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2934" y="4719626"/>
                  <a:ext cx="1057613" cy="1057613"/>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Left Arrow 39">
                <a:extLst>
                  <a:ext uri="{FF2B5EF4-FFF2-40B4-BE49-F238E27FC236}">
                    <a16:creationId xmlns:a16="http://schemas.microsoft.com/office/drawing/2014/main" id="{8CE8713C-7B6A-5C5E-A766-6035E3F57467}"/>
                  </a:ext>
                </a:extLst>
              </p:cNvPr>
              <p:cNvSpPr/>
              <p:nvPr/>
            </p:nvSpPr>
            <p:spPr>
              <a:xfrm rot="11338714">
                <a:off x="7574205" y="4821713"/>
                <a:ext cx="1550423" cy="224066"/>
              </a:xfrm>
              <a:prstGeom prst="lef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a:extLst>
                  <a:ext uri="{FF2B5EF4-FFF2-40B4-BE49-F238E27FC236}">
                    <a16:creationId xmlns:a16="http://schemas.microsoft.com/office/drawing/2014/main" id="{78502F54-D92D-FA5B-E52F-A5D136A05CAA}"/>
                  </a:ext>
                </a:extLst>
              </p:cNvPr>
              <p:cNvSpPr/>
              <p:nvPr/>
            </p:nvSpPr>
            <p:spPr>
              <a:xfrm rot="9563949">
                <a:off x="7553200" y="5637187"/>
                <a:ext cx="1550423" cy="224066"/>
              </a:xfrm>
              <a:prstGeom prst="lef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762088C8-03B3-24D4-E95D-5A291A0CB832}"/>
                </a:ext>
              </a:extLst>
            </p:cNvPr>
            <p:cNvGrpSpPr/>
            <p:nvPr/>
          </p:nvGrpSpPr>
          <p:grpSpPr>
            <a:xfrm>
              <a:off x="6314473" y="5299466"/>
              <a:ext cx="2520899" cy="1032949"/>
              <a:chOff x="9014129" y="5684475"/>
              <a:chExt cx="2520899" cy="1032949"/>
            </a:xfrm>
          </p:grpSpPr>
          <p:pic>
            <p:nvPicPr>
              <p:cNvPr id="35" name="Picture 34" descr="A black and white text box&#10;&#10;Description automatically generated">
                <a:extLst>
                  <a:ext uri="{FF2B5EF4-FFF2-40B4-BE49-F238E27FC236}">
                    <a16:creationId xmlns:a16="http://schemas.microsoft.com/office/drawing/2014/main" id="{A4C74039-C45E-57C0-E195-EC67882770BC}"/>
                  </a:ext>
                </a:extLst>
              </p:cNvPr>
              <p:cNvPicPr>
                <a:picLocks noChangeAspect="1"/>
              </p:cNvPicPr>
              <p:nvPr/>
            </p:nvPicPr>
            <p:blipFill>
              <a:blip r:embed="rId4"/>
              <a:stretch>
                <a:fillRect/>
              </a:stretch>
            </p:blipFill>
            <p:spPr>
              <a:xfrm>
                <a:off x="9072131" y="5831162"/>
                <a:ext cx="579911" cy="579911"/>
              </a:xfrm>
              <a:prstGeom prst="rect">
                <a:avLst/>
              </a:prstGeom>
            </p:spPr>
          </p:pic>
          <p:pic>
            <p:nvPicPr>
              <p:cNvPr id="36" name="Picture 35" descr="A paper with lines and text&#10;&#10;Description automatically generated with medium confidence">
                <a:extLst>
                  <a:ext uri="{FF2B5EF4-FFF2-40B4-BE49-F238E27FC236}">
                    <a16:creationId xmlns:a16="http://schemas.microsoft.com/office/drawing/2014/main" id="{6B47DDC5-1D64-2FED-8A34-D90DE62417A4}"/>
                  </a:ext>
                </a:extLst>
              </p:cNvPr>
              <p:cNvPicPr>
                <a:picLocks noChangeAspect="1"/>
              </p:cNvPicPr>
              <p:nvPr/>
            </p:nvPicPr>
            <p:blipFill>
              <a:blip r:embed="rId5"/>
              <a:stretch>
                <a:fillRect/>
              </a:stretch>
            </p:blipFill>
            <p:spPr>
              <a:xfrm>
                <a:off x="10444633" y="5684475"/>
                <a:ext cx="561973" cy="765096"/>
              </a:xfrm>
              <a:prstGeom prst="rect">
                <a:avLst/>
              </a:prstGeom>
            </p:spPr>
          </p:pic>
          <p:sp>
            <p:nvSpPr>
              <p:cNvPr id="37" name="TextBox 36">
                <a:extLst>
                  <a:ext uri="{FF2B5EF4-FFF2-40B4-BE49-F238E27FC236}">
                    <a16:creationId xmlns:a16="http://schemas.microsoft.com/office/drawing/2014/main" id="{F31655E9-907E-1C7F-4A48-A02A0FC9E240}"/>
                  </a:ext>
                </a:extLst>
              </p:cNvPr>
              <p:cNvSpPr txBox="1"/>
              <p:nvPr/>
            </p:nvSpPr>
            <p:spPr>
              <a:xfrm>
                <a:off x="10477415" y="6412382"/>
                <a:ext cx="1057613" cy="276999"/>
              </a:xfrm>
              <a:prstGeom prst="rect">
                <a:avLst/>
              </a:prstGeom>
              <a:noFill/>
            </p:spPr>
            <p:txBody>
              <a:bodyPr wrap="square" rtlCol="0">
                <a:spAutoFit/>
              </a:bodyPr>
              <a:lstStyle/>
              <a:p>
                <a:r>
                  <a:rPr lang="en-US" sz="1200" dirty="0"/>
                  <a:t>Patch Applied</a:t>
                </a:r>
              </a:p>
            </p:txBody>
          </p:sp>
          <p:sp>
            <p:nvSpPr>
              <p:cNvPr id="38" name="TextBox 37">
                <a:extLst>
                  <a:ext uri="{FF2B5EF4-FFF2-40B4-BE49-F238E27FC236}">
                    <a16:creationId xmlns:a16="http://schemas.microsoft.com/office/drawing/2014/main" id="{65B64457-954F-906C-FC61-6B23B24B8F6A}"/>
                  </a:ext>
                </a:extLst>
              </p:cNvPr>
              <p:cNvSpPr txBox="1"/>
              <p:nvPr/>
            </p:nvSpPr>
            <p:spPr>
              <a:xfrm>
                <a:off x="9014129" y="6440425"/>
                <a:ext cx="1333609" cy="276999"/>
              </a:xfrm>
              <a:prstGeom prst="rect">
                <a:avLst/>
              </a:prstGeom>
              <a:noFill/>
            </p:spPr>
            <p:txBody>
              <a:bodyPr wrap="square" rtlCol="0">
                <a:spAutoFit/>
              </a:bodyPr>
              <a:lstStyle/>
              <a:p>
                <a:r>
                  <a:rPr lang="en-US" sz="1200" dirty="0"/>
                  <a:t>Patch not Applied</a:t>
                </a:r>
              </a:p>
            </p:txBody>
          </p:sp>
        </p:grpSp>
      </p:grpSp>
      <p:pic>
        <p:nvPicPr>
          <p:cNvPr id="46" name="Picture 45" descr="A screenshot of a computer&#10;&#10;Description automatically generated">
            <a:extLst>
              <a:ext uri="{FF2B5EF4-FFF2-40B4-BE49-F238E27FC236}">
                <a16:creationId xmlns:a16="http://schemas.microsoft.com/office/drawing/2014/main" id="{CE649C10-15B2-4B8B-FD5B-9F1193B89259}"/>
              </a:ext>
            </a:extLst>
          </p:cNvPr>
          <p:cNvPicPr>
            <a:picLocks noChangeAspect="1"/>
          </p:cNvPicPr>
          <p:nvPr/>
        </p:nvPicPr>
        <p:blipFill>
          <a:blip r:embed="rId8"/>
          <a:stretch>
            <a:fillRect/>
          </a:stretch>
        </p:blipFill>
        <p:spPr>
          <a:xfrm>
            <a:off x="2888230" y="1499171"/>
            <a:ext cx="2014968" cy="1831283"/>
          </a:xfrm>
          <a:prstGeom prst="rect">
            <a:avLst/>
          </a:prstGeom>
        </p:spPr>
      </p:pic>
      <p:pic>
        <p:nvPicPr>
          <p:cNvPr id="47" name="Picture 46" descr="A diagram of a diagram&#10;&#10;Description automatically generated">
            <a:extLst>
              <a:ext uri="{FF2B5EF4-FFF2-40B4-BE49-F238E27FC236}">
                <a16:creationId xmlns:a16="http://schemas.microsoft.com/office/drawing/2014/main" id="{F2FB650E-3FC5-A64F-EC5C-159ACAF9AC65}"/>
              </a:ext>
            </a:extLst>
          </p:cNvPr>
          <p:cNvPicPr>
            <a:picLocks noChangeAspect="1"/>
          </p:cNvPicPr>
          <p:nvPr/>
        </p:nvPicPr>
        <p:blipFill>
          <a:blip r:embed="rId9"/>
          <a:srcRect r="61463"/>
          <a:stretch/>
        </p:blipFill>
        <p:spPr>
          <a:xfrm>
            <a:off x="2575233" y="4967154"/>
            <a:ext cx="1039239" cy="1679106"/>
          </a:xfrm>
          <a:prstGeom prst="rect">
            <a:avLst/>
          </a:prstGeom>
        </p:spPr>
      </p:pic>
      <p:grpSp>
        <p:nvGrpSpPr>
          <p:cNvPr id="48" name="Group 47">
            <a:extLst>
              <a:ext uri="{FF2B5EF4-FFF2-40B4-BE49-F238E27FC236}">
                <a16:creationId xmlns:a16="http://schemas.microsoft.com/office/drawing/2014/main" id="{653CC4BF-4D34-656E-0E33-F21E78189F95}"/>
              </a:ext>
            </a:extLst>
          </p:cNvPr>
          <p:cNvGrpSpPr/>
          <p:nvPr/>
        </p:nvGrpSpPr>
        <p:grpSpPr>
          <a:xfrm>
            <a:off x="3487079" y="5025905"/>
            <a:ext cx="1627061" cy="1620432"/>
            <a:chOff x="3309279" y="5178305"/>
            <a:chExt cx="1627061" cy="1620432"/>
          </a:xfrm>
        </p:grpSpPr>
        <p:pic>
          <p:nvPicPr>
            <p:cNvPr id="49" name="Picture 48" descr="A diagram of a diagram&#10;&#10;Description automatically generated">
              <a:extLst>
                <a:ext uri="{FF2B5EF4-FFF2-40B4-BE49-F238E27FC236}">
                  <a16:creationId xmlns:a16="http://schemas.microsoft.com/office/drawing/2014/main" id="{58F914FD-A151-0268-15FD-6D8A2841AD88}"/>
                </a:ext>
              </a:extLst>
            </p:cNvPr>
            <p:cNvPicPr>
              <a:picLocks noChangeAspect="1"/>
            </p:cNvPicPr>
            <p:nvPr/>
          </p:nvPicPr>
          <p:blipFill>
            <a:blip r:embed="rId9"/>
            <a:srcRect l="53431" t="3494"/>
            <a:stretch/>
          </p:blipFill>
          <p:spPr>
            <a:xfrm>
              <a:off x="3680498" y="5178305"/>
              <a:ext cx="1255842" cy="1620432"/>
            </a:xfrm>
            <a:prstGeom prst="rect">
              <a:avLst/>
            </a:prstGeom>
          </p:spPr>
        </p:pic>
        <p:pic>
          <p:nvPicPr>
            <p:cNvPr id="50" name="Picture 49" descr="A diagram of a diagram&#10;&#10;Description automatically generated">
              <a:extLst>
                <a:ext uri="{FF2B5EF4-FFF2-40B4-BE49-F238E27FC236}">
                  <a16:creationId xmlns:a16="http://schemas.microsoft.com/office/drawing/2014/main" id="{58BC3DC8-FAF8-80A1-F2B7-8D695BEAF0E7}"/>
                </a:ext>
              </a:extLst>
            </p:cNvPr>
            <p:cNvPicPr>
              <a:picLocks noChangeAspect="1"/>
            </p:cNvPicPr>
            <p:nvPr/>
          </p:nvPicPr>
          <p:blipFill>
            <a:blip r:embed="rId9"/>
            <a:srcRect l="38201" t="36473" r="49015" b="34263"/>
            <a:stretch/>
          </p:blipFill>
          <p:spPr>
            <a:xfrm>
              <a:off x="3309279" y="5700458"/>
              <a:ext cx="344782" cy="491372"/>
            </a:xfrm>
            <a:prstGeom prst="rect">
              <a:avLst/>
            </a:prstGeom>
          </p:spPr>
        </p:pic>
      </p:grpSp>
      <p:grpSp>
        <p:nvGrpSpPr>
          <p:cNvPr id="51" name="Group 50">
            <a:extLst>
              <a:ext uri="{FF2B5EF4-FFF2-40B4-BE49-F238E27FC236}">
                <a16:creationId xmlns:a16="http://schemas.microsoft.com/office/drawing/2014/main" id="{27A9F505-FAD3-E0AB-49CE-369F12A5174B}"/>
              </a:ext>
            </a:extLst>
          </p:cNvPr>
          <p:cNvGrpSpPr/>
          <p:nvPr/>
        </p:nvGrpSpPr>
        <p:grpSpPr>
          <a:xfrm>
            <a:off x="2679843" y="2653383"/>
            <a:ext cx="2252497" cy="3126879"/>
            <a:chOff x="2502043" y="2805783"/>
            <a:chExt cx="2252497" cy="3126879"/>
          </a:xfrm>
        </p:grpSpPr>
        <p:sp>
          <p:nvSpPr>
            <p:cNvPr id="52" name="Rounded Rectangle 51">
              <a:extLst>
                <a:ext uri="{FF2B5EF4-FFF2-40B4-BE49-F238E27FC236}">
                  <a16:creationId xmlns:a16="http://schemas.microsoft.com/office/drawing/2014/main" id="{E50EAA52-F263-2FC0-48BA-78263891A779}"/>
                </a:ext>
              </a:extLst>
            </p:cNvPr>
            <p:cNvSpPr/>
            <p:nvPr/>
          </p:nvSpPr>
          <p:spPr>
            <a:xfrm>
              <a:off x="3879753" y="4370560"/>
              <a:ext cx="874787" cy="223589"/>
            </a:xfrm>
            <a:prstGeom prst="roundRect">
              <a:avLst/>
            </a:prstGeom>
            <a:noFill/>
            <a:ln w="19050">
              <a:solidFill>
                <a:srgbClr val="172C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AB0A8EBA-9CD4-B0F7-897F-7B3400AD350C}"/>
                </a:ext>
              </a:extLst>
            </p:cNvPr>
            <p:cNvSpPr/>
            <p:nvPr/>
          </p:nvSpPr>
          <p:spPr>
            <a:xfrm>
              <a:off x="2502043" y="5734087"/>
              <a:ext cx="736727" cy="198575"/>
            </a:xfrm>
            <a:prstGeom prst="roundRect">
              <a:avLst/>
            </a:prstGeom>
            <a:noFill/>
            <a:ln w="19050">
              <a:solidFill>
                <a:srgbClr val="172C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2BC8E19E-D678-DEF0-3054-67BB94F2FFBD}"/>
                </a:ext>
              </a:extLst>
            </p:cNvPr>
            <p:cNvSpPr/>
            <p:nvPr/>
          </p:nvSpPr>
          <p:spPr>
            <a:xfrm>
              <a:off x="2951031" y="2805783"/>
              <a:ext cx="594242" cy="193895"/>
            </a:xfrm>
            <a:prstGeom prst="roundRect">
              <a:avLst/>
            </a:prstGeom>
            <a:noFill/>
            <a:ln w="19050">
              <a:solidFill>
                <a:srgbClr val="172C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0EBBFBBC-0790-A0D5-3F5C-AE9A04149327}"/>
              </a:ext>
            </a:extLst>
          </p:cNvPr>
          <p:cNvSpPr txBox="1"/>
          <p:nvPr/>
        </p:nvSpPr>
        <p:spPr>
          <a:xfrm>
            <a:off x="5956300" y="1421784"/>
            <a:ext cx="4102100" cy="1446550"/>
          </a:xfrm>
          <a:prstGeom prst="rect">
            <a:avLst/>
          </a:prstGeom>
          <a:noFill/>
          <a:ln w="28575">
            <a:solidFill>
              <a:srgbClr val="0000EA"/>
            </a:solidFill>
          </a:ln>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Patch Applied (PA)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Patch not Applied (PN)</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No existing patch (NE)</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Closed PR (CL)</a:t>
            </a:r>
          </a:p>
        </p:txBody>
      </p:sp>
      <p:grpSp>
        <p:nvGrpSpPr>
          <p:cNvPr id="62" name="Group 61">
            <a:extLst>
              <a:ext uri="{FF2B5EF4-FFF2-40B4-BE49-F238E27FC236}">
                <a16:creationId xmlns:a16="http://schemas.microsoft.com/office/drawing/2014/main" id="{A6F42A78-C940-4C64-2602-11E6069F9CE4}"/>
              </a:ext>
            </a:extLst>
          </p:cNvPr>
          <p:cNvGrpSpPr/>
          <p:nvPr/>
        </p:nvGrpSpPr>
        <p:grpSpPr>
          <a:xfrm>
            <a:off x="9013374" y="597159"/>
            <a:ext cx="2967132" cy="1940767"/>
            <a:chOff x="9013374" y="597159"/>
            <a:chExt cx="2967132" cy="1940767"/>
          </a:xfrm>
        </p:grpSpPr>
        <p:sp>
          <p:nvSpPr>
            <p:cNvPr id="56" name="Right Brace 55">
              <a:extLst>
                <a:ext uri="{FF2B5EF4-FFF2-40B4-BE49-F238E27FC236}">
                  <a16:creationId xmlns:a16="http://schemas.microsoft.com/office/drawing/2014/main" id="{E5E9791E-4F5A-0481-265A-098890D9A6C4}"/>
                </a:ext>
              </a:extLst>
            </p:cNvPr>
            <p:cNvSpPr/>
            <p:nvPr/>
          </p:nvSpPr>
          <p:spPr>
            <a:xfrm>
              <a:off x="9013374" y="1477767"/>
              <a:ext cx="372433" cy="1060159"/>
            </a:xfrm>
            <a:prstGeom prst="rightBrace">
              <a:avLst/>
            </a:prstGeom>
            <a:ln w="28575">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9CE238DD-6884-E569-7051-DF787720DFC8}"/>
                </a:ext>
              </a:extLst>
            </p:cNvPr>
            <p:cNvSpPr/>
            <p:nvPr/>
          </p:nvSpPr>
          <p:spPr>
            <a:xfrm>
              <a:off x="10058400" y="597159"/>
              <a:ext cx="1922106" cy="50385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Arial" panose="020B0604020202020204" pitchFamily="34" charset="0"/>
                  <a:cs typeface="Arial" panose="020B0604020202020204" pitchFamily="34" charset="0"/>
                </a:rPr>
                <a:t>Merged PRs</a:t>
              </a:r>
            </a:p>
          </p:txBody>
        </p:sp>
        <p:cxnSp>
          <p:nvCxnSpPr>
            <p:cNvPr id="61" name="Straight Arrow Connector 60">
              <a:extLst>
                <a:ext uri="{FF2B5EF4-FFF2-40B4-BE49-F238E27FC236}">
                  <a16:creationId xmlns:a16="http://schemas.microsoft.com/office/drawing/2014/main" id="{AB5F030D-3F9A-04BF-686E-996A21069539}"/>
                </a:ext>
              </a:extLst>
            </p:cNvPr>
            <p:cNvCxnSpPr>
              <a:cxnSpLocks/>
              <a:stCxn id="57" idx="2"/>
              <a:endCxn id="56" idx="1"/>
            </p:cNvCxnSpPr>
            <p:nvPr/>
          </p:nvCxnSpPr>
          <p:spPr>
            <a:xfrm flipH="1">
              <a:off x="9385807" y="1101012"/>
              <a:ext cx="1633646" cy="906835"/>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810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5D39E-0892-6F90-1709-36DF5976A977}"/>
            </a:ext>
          </a:extLst>
        </p:cNvPr>
        <p:cNvGrpSpPr/>
        <p:nvPr/>
      </p:nvGrpSpPr>
      <p:grpSpPr>
        <a:xfrm>
          <a:off x="0" y="0"/>
          <a:ext cx="0" cy="0"/>
          <a:chOff x="0" y="0"/>
          <a:chExt cx="0" cy="0"/>
        </a:xfrm>
      </p:grpSpPr>
      <p:sp>
        <p:nvSpPr>
          <p:cNvPr id="58" name="Title 1">
            <a:extLst>
              <a:ext uri="{FF2B5EF4-FFF2-40B4-BE49-F238E27FC236}">
                <a16:creationId xmlns:a16="http://schemas.microsoft.com/office/drawing/2014/main" id="{7BF355D1-B5C5-BA20-AEFB-938123DF5E2C}"/>
              </a:ext>
            </a:extLst>
          </p:cNvPr>
          <p:cNvSpPr>
            <a:spLocks noGrp="1"/>
          </p:cNvSpPr>
          <p:nvPr>
            <p:ph type="title"/>
          </p:nvPr>
        </p:nvSpPr>
        <p:spPr>
          <a:xfrm>
            <a:off x="838200" y="18255"/>
            <a:ext cx="10515600" cy="1325563"/>
          </a:xfrm>
        </p:spPr>
        <p:txBody>
          <a:bodyPr>
            <a:normAutofit/>
          </a:bodyPr>
          <a:lstStyle/>
          <a:p>
            <a:r>
              <a:rPr lang="en-GB" sz="3200" b="1" dirty="0">
                <a:latin typeface="Arial" panose="020B0604020202020204" pitchFamily="34" charset="0"/>
                <a:cs typeface="Arial" panose="020B0604020202020204" pitchFamily="34" charset="0"/>
              </a:rPr>
              <a:t>Empirical Snapshot: How Often Does AI Code Get Integrated?</a:t>
            </a:r>
            <a:endParaRPr lang="en-GB" sz="3200" dirty="0">
              <a:latin typeface="Arial" panose="020B0604020202020204" pitchFamily="34" charset="0"/>
              <a:cs typeface="Arial" panose="020B0604020202020204" pitchFamily="34" charset="0"/>
            </a:endParaRPr>
          </a:p>
        </p:txBody>
      </p:sp>
      <p:sp>
        <p:nvSpPr>
          <p:cNvPr id="2" name="AutoShape 2" descr="Output image">
            <a:extLst>
              <a:ext uri="{FF2B5EF4-FFF2-40B4-BE49-F238E27FC236}">
                <a16:creationId xmlns:a16="http://schemas.microsoft.com/office/drawing/2014/main" id="{A9F202CC-DD08-1C89-A38A-304375092D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bar graph with different colored bars&#10;&#10;AI-generated content may be incorrect.">
            <a:extLst>
              <a:ext uri="{FF2B5EF4-FFF2-40B4-BE49-F238E27FC236}">
                <a16:creationId xmlns:a16="http://schemas.microsoft.com/office/drawing/2014/main" id="{B1D4EDF4-BCE3-2EA3-47DA-1009506A135B}"/>
              </a:ext>
            </a:extLst>
          </p:cNvPr>
          <p:cNvPicPr>
            <a:picLocks noChangeAspect="1"/>
          </p:cNvPicPr>
          <p:nvPr/>
        </p:nvPicPr>
        <p:blipFill>
          <a:blip r:embed="rId3"/>
          <a:stretch>
            <a:fillRect/>
          </a:stretch>
        </p:blipFill>
        <p:spPr>
          <a:xfrm>
            <a:off x="6975336" y="1343818"/>
            <a:ext cx="4184772" cy="3329490"/>
          </a:xfrm>
          <a:prstGeom prst="rect">
            <a:avLst/>
          </a:prstGeom>
        </p:spPr>
      </p:pic>
      <p:sp>
        <p:nvSpPr>
          <p:cNvPr id="8" name="TextBox 7">
            <a:extLst>
              <a:ext uri="{FF2B5EF4-FFF2-40B4-BE49-F238E27FC236}">
                <a16:creationId xmlns:a16="http://schemas.microsoft.com/office/drawing/2014/main" id="{17E86E15-0034-FB86-C2DE-33018E4686D0}"/>
              </a:ext>
            </a:extLst>
          </p:cNvPr>
          <p:cNvSpPr txBox="1"/>
          <p:nvPr/>
        </p:nvSpPr>
        <p:spPr>
          <a:xfrm>
            <a:off x="260555" y="2041414"/>
            <a:ext cx="6565491" cy="2369880"/>
          </a:xfrm>
          <a:prstGeom prst="rect">
            <a:avLst/>
          </a:prstGeom>
          <a:noFill/>
        </p:spPr>
        <p:txBody>
          <a:bodyPr wrap="square">
            <a:spAutoFit/>
          </a:bodyPr>
          <a:lstStyle/>
          <a:p>
            <a:pPr>
              <a:buNone/>
            </a:pPr>
            <a:r>
              <a:rPr lang="en-GB" sz="2800" b="1" dirty="0">
                <a:latin typeface="Arial" panose="020B0604020202020204" pitchFamily="34" charset="0"/>
                <a:cs typeface="Arial" panose="020B0604020202020204" pitchFamily="34" charset="0"/>
              </a:rPr>
              <a:t>Dataset Overview</a:t>
            </a:r>
          </a:p>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338 pull requests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From </a:t>
            </a:r>
            <a:r>
              <a:rPr lang="en-GB" sz="2400" b="1" dirty="0">
                <a:latin typeface="Arial" panose="020B0604020202020204" pitchFamily="34" charset="0"/>
                <a:cs typeface="Arial" panose="020B0604020202020204" pitchFamily="34" charset="0"/>
              </a:rPr>
              <a:t>255 unique GitHub repositories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PRs where developers </a:t>
            </a:r>
            <a:r>
              <a:rPr lang="en-GB" sz="2400" b="1" dirty="0">
                <a:latin typeface="Arial" panose="020B0604020202020204" pitchFamily="34" charset="0"/>
                <a:cs typeface="Arial" panose="020B0604020202020204" pitchFamily="34" charset="0"/>
              </a:rPr>
              <a:t>shared ChatGPT conversation links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Included both </a:t>
            </a:r>
            <a:r>
              <a:rPr lang="en-GB" sz="2400" b="1" dirty="0">
                <a:latin typeface="Arial" panose="020B0604020202020204" pitchFamily="34" charset="0"/>
                <a:cs typeface="Arial" panose="020B0604020202020204" pitchFamily="34" charset="0"/>
              </a:rPr>
              <a:t>merged and closed</a:t>
            </a:r>
            <a:r>
              <a:rPr lang="en-GB" sz="2400" dirty="0">
                <a:latin typeface="Arial" panose="020B0604020202020204" pitchFamily="34" charset="0"/>
                <a:cs typeface="Arial" panose="020B0604020202020204" pitchFamily="34" charset="0"/>
              </a:rPr>
              <a:t> PRs</a:t>
            </a:r>
          </a:p>
        </p:txBody>
      </p:sp>
      <p:sp>
        <p:nvSpPr>
          <p:cNvPr id="4" name="TextBox 3">
            <a:extLst>
              <a:ext uri="{FF2B5EF4-FFF2-40B4-BE49-F238E27FC236}">
                <a16:creationId xmlns:a16="http://schemas.microsoft.com/office/drawing/2014/main" id="{AC11D955-9604-3533-4E44-1B77CC72E0E6}"/>
              </a:ext>
            </a:extLst>
          </p:cNvPr>
          <p:cNvSpPr txBox="1"/>
          <p:nvPr/>
        </p:nvSpPr>
        <p:spPr>
          <a:xfrm>
            <a:off x="857557" y="5308329"/>
            <a:ext cx="10515600" cy="461665"/>
          </a:xfrm>
          <a:prstGeom prst="rect">
            <a:avLst/>
          </a:prstGeom>
          <a:noFill/>
          <a:ln w="28575">
            <a:solidFill>
              <a:srgbClr val="0432FF"/>
            </a:solidFill>
          </a:ln>
        </p:spPr>
        <p:txBody>
          <a:bodyPr wrap="square">
            <a:spAutoFit/>
          </a:bodyPr>
          <a:lstStyle/>
          <a:p>
            <a:r>
              <a:rPr lang="en-GB" sz="2400" dirty="0">
                <a:latin typeface="Arial" panose="020B0604020202020204" pitchFamily="34" charset="0"/>
                <a:cs typeface="Arial" panose="020B0604020202020204" pitchFamily="34" charset="0"/>
              </a:rPr>
              <a:t>Let’s now examine each of these outcomes more carefully, starting with PA.</a:t>
            </a:r>
          </a:p>
        </p:txBody>
      </p:sp>
    </p:spTree>
    <p:extLst>
      <p:ext uri="{BB962C8B-B14F-4D97-AF65-F5344CB8AC3E}">
        <p14:creationId xmlns:p14="http://schemas.microsoft.com/office/powerpoint/2010/main" val="145228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4903</TotalTime>
  <Words>3949</Words>
  <Application>Microsoft Macintosh PowerPoint</Application>
  <PresentationFormat>Widescreen</PresentationFormat>
  <Paragraphs>335</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Courier New</vt:lpstr>
      <vt:lpstr>Titillium Web</vt:lpstr>
      <vt:lpstr>Office Theme</vt:lpstr>
      <vt:lpstr>LLMs in Pull Request Workflows: Outcomes, Integration, and Professional Discipline</vt:lpstr>
      <vt:lpstr>Announcements</vt:lpstr>
      <vt:lpstr>Why Generative AI Matters in Software Engineering</vt:lpstr>
      <vt:lpstr>Generative AI in Pull Request Workflows (From Patch Suggestion to Merge Decision)</vt:lpstr>
      <vt:lpstr>Generative AI in Pull Request Workflows (From Patch Suggestion to Merge Decision)</vt:lpstr>
      <vt:lpstr>The AI-Assisted PR Feedback Loop</vt:lpstr>
      <vt:lpstr>Observed Outcomes of AI-Assisted PRs (Empirical Analysis of Real-World AI-Assisted PRs)</vt:lpstr>
      <vt:lpstr>How We Determined Patch Adoption</vt:lpstr>
      <vt:lpstr>Empirical Snapshot: How Often Does AI Code Get Integrated?</vt:lpstr>
      <vt:lpstr>How Much of an Adopted AI Patch Is Preserved?</vt:lpstr>
      <vt:lpstr>PowerPoint Presentation</vt:lpstr>
      <vt:lpstr>PA Example: Documentation Enhancement</vt:lpstr>
      <vt:lpstr>Understanding Why Patches Are Not Adopted (PN)</vt:lpstr>
      <vt:lpstr>Patch Not Applied (PN)</vt:lpstr>
      <vt:lpstr>PN Example – Adaptation &amp; Tailored Solutions</vt:lpstr>
      <vt:lpstr>PN Example – Methodological Guidance</vt:lpstr>
      <vt:lpstr>None Existing Patch (NE)</vt:lpstr>
      <vt:lpstr>NE Example – Conceptual Guidance (Naming Refinement)</vt:lpstr>
      <vt:lpstr>NE Example 2 — Education &amp; Knowledge Sharing </vt:lpstr>
      <vt:lpstr>Pull Request Closed (CL)</vt:lpstr>
      <vt:lpstr>CL Example: Scope and Quality Issues</vt:lpstr>
      <vt:lpstr>AI in PR Workflows — Four Distinct Roles</vt:lpstr>
      <vt:lpstr>Why We Study GenAI in This Course</vt:lpstr>
      <vt:lpstr>Professional Use of GenAI</vt:lpstr>
      <vt:lpstr>What We Evaluate in Pull Requests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Businge</dc:creator>
  <cp:lastModifiedBy>John Businge</cp:lastModifiedBy>
  <cp:revision>50</cp:revision>
  <dcterms:created xsi:type="dcterms:W3CDTF">2026-02-21T15:06:34Z</dcterms:created>
  <dcterms:modified xsi:type="dcterms:W3CDTF">2026-02-25T00:50:26Z</dcterms:modified>
</cp:coreProperties>
</file>