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6" r:id="rId2"/>
    <p:sldId id="308" r:id="rId3"/>
    <p:sldId id="327" r:id="rId4"/>
    <p:sldId id="326" r:id="rId5"/>
    <p:sldId id="325" r:id="rId6"/>
    <p:sldId id="257" r:id="rId7"/>
    <p:sldId id="259" r:id="rId8"/>
    <p:sldId id="260" r:id="rId9"/>
    <p:sldId id="262" r:id="rId10"/>
    <p:sldId id="261" r:id="rId11"/>
    <p:sldId id="263" r:id="rId12"/>
    <p:sldId id="264" r:id="rId13"/>
    <p:sldId id="265" r:id="rId14"/>
    <p:sldId id="266" r:id="rId15"/>
    <p:sldId id="267" r:id="rId16"/>
    <p:sldId id="269" r:id="rId17"/>
    <p:sldId id="270" r:id="rId18"/>
    <p:sldId id="271" r:id="rId19"/>
    <p:sldId id="272" r:id="rId20"/>
    <p:sldId id="274" r:id="rId21"/>
    <p:sldId id="273" r:id="rId22"/>
    <p:sldId id="275" r:id="rId23"/>
    <p:sldId id="276" r:id="rId24"/>
    <p:sldId id="323" r:id="rId25"/>
    <p:sldId id="277" r:id="rId26"/>
    <p:sldId id="278" r:id="rId27"/>
    <p:sldId id="279" r:id="rId28"/>
    <p:sldId id="280" r:id="rId29"/>
    <p:sldId id="287" r:id="rId30"/>
    <p:sldId id="285" r:id="rId31"/>
    <p:sldId id="288" r:id="rId32"/>
    <p:sldId id="289" r:id="rId33"/>
    <p:sldId id="290" r:id="rId34"/>
    <p:sldId id="291" r:id="rId35"/>
    <p:sldId id="292" r:id="rId36"/>
    <p:sldId id="293" r:id="rId37"/>
    <p:sldId id="294" r:id="rId38"/>
    <p:sldId id="295" r:id="rId39"/>
    <p:sldId id="286" r:id="rId40"/>
    <p:sldId id="282" r:id="rId41"/>
    <p:sldId id="309" r:id="rId42"/>
    <p:sldId id="314" r:id="rId43"/>
    <p:sldId id="297" r:id="rId44"/>
    <p:sldId id="300" r:id="rId45"/>
    <p:sldId id="298" r:id="rId46"/>
    <p:sldId id="299" r:id="rId47"/>
    <p:sldId id="313" r:id="rId48"/>
    <p:sldId id="305" r:id="rId49"/>
    <p:sldId id="306" r:id="rId50"/>
    <p:sldId id="296" r:id="rId51"/>
    <p:sldId id="283" r:id="rId52"/>
    <p:sldId id="302" r:id="rId53"/>
    <p:sldId id="319" r:id="rId54"/>
    <p:sldId id="320" r:id="rId55"/>
    <p:sldId id="303" r:id="rId56"/>
    <p:sldId id="304" r:id="rId57"/>
    <p:sldId id="301" r:id="rId58"/>
    <p:sldId id="316" r:id="rId59"/>
    <p:sldId id="312" r:id="rId60"/>
    <p:sldId id="324" r:id="rId61"/>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00"/>
    <a:srgbClr val="1D15C5"/>
    <a:srgbClr val="941651"/>
    <a:srgbClr val="000000"/>
    <a:srgbClr val="166623"/>
    <a:srgbClr val="18827F"/>
    <a:srgbClr val="F73D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60"/>
    <p:restoredTop sz="66044"/>
  </p:normalViewPr>
  <p:slideViewPr>
    <p:cSldViewPr snapToGrid="0">
      <p:cViewPr varScale="1">
        <p:scale>
          <a:sx n="87" d="100"/>
          <a:sy n="87" d="100"/>
        </p:scale>
        <p:origin x="133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C6882F-255B-2044-A938-C4EE1961879C}" type="datetimeFigureOut">
              <a:rPr lang="en-BE" smtClean="0"/>
              <a:t>22/01/2026</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BA473E-7E22-714F-AE41-F8C01DB2EE9C}" type="slidenum">
              <a:rPr lang="en-BE" smtClean="0"/>
              <a:t>‹#›</a:t>
            </a:fld>
            <a:endParaRPr lang="en-BE"/>
          </a:p>
        </p:txBody>
      </p:sp>
    </p:spTree>
    <p:extLst>
      <p:ext uri="{BB962C8B-B14F-4D97-AF65-F5344CB8AC3E}">
        <p14:creationId xmlns:p14="http://schemas.microsoft.com/office/powerpoint/2010/main" val="1689315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afternoon dear all! Welcome to the second lesson of this class.</a:t>
            </a:r>
          </a:p>
          <a:p>
            <a:r>
              <a:rPr lang="en-GB" dirty="0"/>
              <a:t>In this class we shall be looking at Git and GitHub tools.</a:t>
            </a:r>
          </a:p>
        </p:txBody>
      </p:sp>
      <p:sp>
        <p:nvSpPr>
          <p:cNvPr id="4" name="Slide Number Placeholder 3"/>
          <p:cNvSpPr>
            <a:spLocks noGrp="1"/>
          </p:cNvSpPr>
          <p:nvPr>
            <p:ph type="sldNum" sz="quarter" idx="5"/>
          </p:nvPr>
        </p:nvSpPr>
        <p:spPr/>
        <p:txBody>
          <a:bodyPr/>
          <a:lstStyle/>
          <a:p>
            <a:fld id="{60BA473E-7E22-714F-AE41-F8C01DB2EE9C}" type="slidenum">
              <a:rPr lang="en-BE" smtClean="0"/>
              <a:t>1</a:t>
            </a:fld>
            <a:endParaRPr lang="en-BE"/>
          </a:p>
        </p:txBody>
      </p:sp>
    </p:spTree>
    <p:extLst>
      <p:ext uri="{BB962C8B-B14F-4D97-AF65-F5344CB8AC3E}">
        <p14:creationId xmlns:p14="http://schemas.microsoft.com/office/powerpoint/2010/main" val="4179776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is a good commit message?</a:t>
            </a:r>
          </a:p>
          <a:p>
            <a:endParaRPr lang="en-GB" dirty="0"/>
          </a:p>
          <a:p>
            <a:pPr marL="228600" indent="-228600">
              <a:buAutoNum type="arabicPeriod"/>
            </a:pPr>
            <a:r>
              <a:rPr lang="en-GB" dirty="0"/>
              <a:t>Sometimes it can be tempting to just write something short like update, change or fix as the description of our commit messages. Don't do it. It's super frustrating to go back to repositories history and discover that there's not enough context to understand what was changed and why.</a:t>
            </a:r>
          </a:p>
          <a:p>
            <a:pPr marL="228600" indent="-228600">
              <a:buAutoNum type="arabicPeriod"/>
            </a:pPr>
            <a:r>
              <a:rPr lang="en-GB" dirty="0"/>
              <a:t>It takes only a few more seconds to write a better description. This can be invaluable down the line. </a:t>
            </a:r>
          </a:p>
          <a:p>
            <a:pPr marL="685800" lvl="1" indent="-228600">
              <a:buFont typeface="Arial" panose="020B0604020202020204" pitchFamily="34" charset="0"/>
              <a:buChar char="•"/>
            </a:pPr>
            <a:r>
              <a:rPr lang="en-GB" dirty="0"/>
              <a:t>Following these guidelines can help make your commit message really useful, and the investment of work now will really pay off later. Writing a clear, informative commit message is important when using a VCS and working in a team.</a:t>
            </a:r>
          </a:p>
          <a:p>
            <a:pPr marL="685800" lvl="1" indent="-228600">
              <a:buFont typeface="Arial" panose="020B0604020202020204" pitchFamily="34" charset="0"/>
              <a:buChar char="•"/>
            </a:pPr>
            <a:r>
              <a:rPr lang="en-GB" dirty="0"/>
              <a:t>Future, you or others who might read the commit message, later on, will really appreciate the contextual information as they try and figure out some of the parts of the code or configuration</a:t>
            </a:r>
          </a:p>
          <a:p>
            <a:endParaRPr lang="en-GB" dirty="0"/>
          </a:p>
          <a:p>
            <a:r>
              <a:rPr lang="en-GB" dirty="0"/>
              <a:t>2. Short commit message</a:t>
            </a:r>
          </a:p>
          <a:p>
            <a:endParaRPr lang="en-GB" dirty="0"/>
          </a:p>
          <a:p>
            <a:r>
              <a:rPr lang="en-GB" dirty="0"/>
              <a:t>3. Detailed commit message.</a:t>
            </a:r>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10</a:t>
            </a:fld>
            <a:endParaRPr lang="en-BE"/>
          </a:p>
        </p:txBody>
      </p:sp>
    </p:spTree>
    <p:extLst>
      <p:ext uri="{BB962C8B-B14F-4D97-AF65-F5344CB8AC3E}">
        <p14:creationId xmlns:p14="http://schemas.microsoft.com/office/powerpoint/2010/main" val="267122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F1F1F"/>
                </a:solidFill>
                <a:effectLst/>
                <a:latin typeface="Source Sans Pro" panose="020B0503030403020204" pitchFamily="34" charset="0"/>
              </a:rPr>
              <a:t>Now, let us look at </a:t>
            </a:r>
            <a:r>
              <a:rPr lang="en-GB" sz="1200" b="0" i="0" dirty="0">
                <a:solidFill>
                  <a:srgbClr val="1F1F1F"/>
                </a:solidFill>
                <a:effectLst/>
                <a:latin typeface="Source Sans Pro" panose="020B0503030403020204" pitchFamily="34" charset="0"/>
              </a:rPr>
              <a:t>Getting More Information About Our Changes</a:t>
            </a:r>
          </a:p>
          <a:p>
            <a:endParaRPr lang="en-GB" b="0" i="0" dirty="0">
              <a:solidFill>
                <a:srgbClr val="1F1F1F"/>
              </a:solidFill>
              <a:effectLst/>
              <a:latin typeface="Source Sans Pro" panose="020B0503030403020204" pitchFamily="34" charset="0"/>
            </a:endParaRPr>
          </a:p>
          <a:p>
            <a:r>
              <a:rPr lang="en-GB" b="0" i="0" dirty="0">
                <a:solidFill>
                  <a:srgbClr val="1F1F1F"/>
                </a:solidFill>
                <a:effectLst/>
                <a:latin typeface="Source Sans Pro" panose="020B0503030403020204" pitchFamily="34" charset="0"/>
              </a:rPr>
              <a:t>These commands are very useful to track changes of your commits: git log, –p, --stat, and git show.</a:t>
            </a:r>
          </a:p>
          <a:p>
            <a:endParaRPr lang="en-GB" b="0" i="0" dirty="0">
              <a:solidFill>
                <a:srgbClr val="1F1F1F"/>
              </a:solidFill>
              <a:effectLst/>
              <a:latin typeface="Source Sans Pro" panose="020B0503030403020204" pitchFamily="34" charset="0"/>
            </a:endParaRPr>
          </a:p>
          <a:p>
            <a:r>
              <a:rPr lang="en-GB" b="0" i="0" dirty="0">
                <a:solidFill>
                  <a:srgbClr val="1F1F1F"/>
                </a:solidFill>
                <a:effectLst/>
                <a:latin typeface="Source Sans Pro" panose="020B0503030403020204" pitchFamily="34" charset="0"/>
              </a:rPr>
              <a:t>1. Recall that we have one commit in our git repository having one file &lt;Menu1.text&gt;</a:t>
            </a:r>
          </a:p>
          <a:p>
            <a:r>
              <a:rPr lang="en-GB" b="0" i="0" dirty="0">
                <a:solidFill>
                  <a:srgbClr val="1F1F1F"/>
                </a:solidFill>
                <a:effectLst/>
                <a:latin typeface="Source Sans Pro" panose="020B0503030403020204" pitchFamily="34" charset="0"/>
              </a:rPr>
              <a:t>2. When we run git log will list all the commits and their details</a:t>
            </a:r>
          </a:p>
          <a:p>
            <a:r>
              <a:rPr lang="en-GB" b="0" i="0" dirty="0">
                <a:solidFill>
                  <a:srgbClr val="1F1F1F"/>
                </a:solidFill>
                <a:effectLst/>
                <a:latin typeface="Source Sans Pro" panose="020B0503030403020204" pitchFamily="34" charset="0"/>
              </a:rPr>
              <a:t>3. Git log –p will show you the commits and details of their patches</a:t>
            </a:r>
          </a:p>
          <a:p>
            <a:r>
              <a:rPr lang="en-GB" b="0" i="0" dirty="0">
                <a:solidFill>
                  <a:srgbClr val="1F1F1F"/>
                </a:solidFill>
                <a:effectLst/>
                <a:latin typeface="Source Sans Pro" panose="020B0503030403020204" pitchFamily="34" charset="0"/>
              </a:rPr>
              <a:t>4. Git –stat will return the statistics</a:t>
            </a:r>
          </a:p>
          <a:p>
            <a:r>
              <a:rPr lang="en-GB" b="0" i="0" dirty="0">
                <a:solidFill>
                  <a:srgbClr val="1F1F1F"/>
                </a:solidFill>
                <a:effectLst/>
                <a:latin typeface="Source Sans Pro" panose="020B0503030403020204" pitchFamily="34" charset="0"/>
              </a:rPr>
              <a:t>5. </a:t>
            </a:r>
            <a:r>
              <a:rPr lang="en-GB" dirty="0"/>
              <a:t>Git show  - shows details of a commit and its patch</a:t>
            </a:r>
          </a:p>
          <a:p>
            <a:endParaRPr lang="en-GB" b="0" i="0" dirty="0">
              <a:solidFill>
                <a:srgbClr val="1F1F1F"/>
              </a:solidFill>
              <a:effectLst/>
              <a:latin typeface="Source Sans Pro" panose="020B0503030403020204" pitchFamily="34" charset="0"/>
            </a:endParaRPr>
          </a:p>
          <a:p>
            <a:endParaRPr lang="en-GB" b="0" i="0" dirty="0">
              <a:solidFill>
                <a:srgbClr val="1F1F1F"/>
              </a:solidFill>
              <a:effectLst/>
              <a:latin typeface="Source Sans Pro" panose="020B0503030403020204" pitchFamily="34" charset="0"/>
            </a:endParaRPr>
          </a:p>
          <a:p>
            <a:endParaRPr lang="en-GB" b="0" i="0" dirty="0">
              <a:solidFill>
                <a:srgbClr val="1F1F1F"/>
              </a:solidFill>
              <a:effectLst/>
              <a:latin typeface="Source Sans Pro" panose="020B0503030403020204" pitchFamily="34" charset="0"/>
            </a:endParaRPr>
          </a:p>
          <a:p>
            <a:endParaRPr lang="en-GB" b="0" i="0" dirty="0">
              <a:solidFill>
                <a:srgbClr val="1F1F1F"/>
              </a:solidFill>
              <a:effectLst/>
              <a:latin typeface="Source Sans Pro" panose="020B0503030403020204" pitchFamily="34" charset="0"/>
            </a:endParaRPr>
          </a:p>
          <a:p>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11</a:t>
            </a:fld>
            <a:endParaRPr lang="en-BE"/>
          </a:p>
        </p:txBody>
      </p:sp>
    </p:spTree>
    <p:extLst>
      <p:ext uri="{BB962C8B-B14F-4D97-AF65-F5344CB8AC3E}">
        <p14:creationId xmlns:p14="http://schemas.microsoft.com/office/powerpoint/2010/main" val="1951555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b="0" i="0" dirty="0">
                <a:solidFill>
                  <a:srgbClr val="1F1F1F"/>
                </a:solidFill>
                <a:effectLst/>
                <a:latin typeface="Source Sans Pro" panose="020B0503030403020204" pitchFamily="34" charset="0"/>
              </a:rPr>
              <a:t>These commands we have looked at work on changes that have either been staged or committed</a:t>
            </a:r>
          </a:p>
          <a:p>
            <a:pPr marL="228600" indent="-228600">
              <a:buAutoNum type="arabicPeriod"/>
            </a:pPr>
            <a:endParaRPr lang="en-GB" b="0" i="0" dirty="0">
              <a:solidFill>
                <a:srgbClr val="1F1F1F"/>
              </a:solidFill>
              <a:effectLst/>
              <a:latin typeface="Source Sans Pro" panose="020B0503030403020204" pitchFamily="34" charset="0"/>
            </a:endParaRPr>
          </a:p>
          <a:p>
            <a:pPr marL="228600" indent="-228600">
              <a:buAutoNum type="arabicPeriod"/>
            </a:pPr>
            <a:r>
              <a:rPr lang="en-GB" b="0" i="0" dirty="0">
                <a:solidFill>
                  <a:srgbClr val="1F1F1F"/>
                </a:solidFill>
                <a:effectLst/>
                <a:latin typeface="Source Sans Pro" panose="020B0503030403020204" pitchFamily="34" charset="0"/>
              </a:rPr>
              <a:t>Sometimes it can take a while before you can commit your changes, especially when you are working on an involving use case. Before committing it, you need to make sure that it works correctly. Check that all the test cases are covered and so on and so on. So while doing this you find bugs in your code that you need to fix. It's only natural that by the time you get to the commit step you don't really remember everything you changed.</a:t>
            </a:r>
          </a:p>
          <a:p>
            <a:pPr marL="228600" indent="-228600">
              <a:buAutoNum type="arabicPeriod"/>
            </a:pPr>
            <a:r>
              <a:rPr lang="en-GB" b="0" i="0" dirty="0">
                <a:solidFill>
                  <a:srgbClr val="1F1F1F"/>
                </a:solidFill>
                <a:effectLst/>
                <a:latin typeface="Source Sans Pro" panose="020B0503030403020204" pitchFamily="34" charset="0"/>
              </a:rPr>
              <a:t>To help us keep track git gives us the “git diff” command.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solidFill>
                  <a:srgbClr val="1F1F1F"/>
                </a:solidFill>
                <a:effectLst/>
                <a:latin typeface="Source Sans Pro" panose="020B0503030403020204" pitchFamily="34" charset="0"/>
              </a:rPr>
              <a:t>Let's make a new change to our script and then try this command out. </a:t>
            </a:r>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12</a:t>
            </a:fld>
            <a:endParaRPr lang="en-BE"/>
          </a:p>
        </p:txBody>
      </p:sp>
    </p:spTree>
    <p:extLst>
      <p:ext uri="{BB962C8B-B14F-4D97-AF65-F5344CB8AC3E}">
        <p14:creationId xmlns:p14="http://schemas.microsoft.com/office/powerpoint/2010/main" val="4290257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 us look at deleting and renaming files</a:t>
            </a:r>
          </a:p>
          <a:p>
            <a:endParaRPr lang="en-GB" dirty="0"/>
          </a:p>
          <a:p>
            <a:r>
              <a:rPr lang="en-GB" dirty="0"/>
              <a:t>1. Let's say that we've decided to clean up some old files and want to remove them from our repository. For example, you no longer need the file menu1.txt</a:t>
            </a:r>
          </a:p>
          <a:p>
            <a:endParaRPr lang="en-GB" dirty="0"/>
          </a:p>
          <a:p>
            <a:r>
              <a:rPr lang="en-GB" dirty="0"/>
              <a:t>2. File removals go through the same general workflow that we've seen. </a:t>
            </a:r>
          </a:p>
          <a:p>
            <a:pPr marL="685800" lvl="1" indent="-228600">
              <a:buFont typeface="+mj-lt"/>
              <a:buAutoNum type="arabicPeriod"/>
            </a:pPr>
            <a:r>
              <a:rPr lang="en-GB" dirty="0"/>
              <a:t>Delete the file using git rm &lt;filename&gt;</a:t>
            </a:r>
          </a:p>
          <a:p>
            <a:pPr marL="685800" lvl="1" indent="-228600">
              <a:buFont typeface="+mj-lt"/>
              <a:buAutoNum type="arabicPeriod"/>
            </a:pPr>
            <a:r>
              <a:rPr lang="en-GB" dirty="0"/>
              <a:t>When we check the status, we can see that changes are staged</a:t>
            </a:r>
          </a:p>
          <a:p>
            <a:pPr marL="685800" lvl="1" indent="-228600">
              <a:buFont typeface="+mj-lt"/>
              <a:buAutoNum type="arabicPeriod"/>
            </a:pPr>
            <a:r>
              <a:rPr lang="en-GB" dirty="0"/>
              <a:t>So you'll need to write a commit message as to why you've deleted them. </a:t>
            </a:r>
          </a:p>
          <a:p>
            <a:pPr marL="685800" lvl="1" indent="-228600">
              <a:buFont typeface="+mj-lt"/>
              <a:buAutoNum type="arabicPeriod"/>
            </a:pPr>
            <a:r>
              <a:rPr lang="en-GB" dirty="0"/>
              <a:t>The git delete and move are the same as the Linux commands</a:t>
            </a:r>
          </a:p>
          <a:p>
            <a:endParaRPr lang="en-GB" dirty="0"/>
          </a:p>
        </p:txBody>
      </p:sp>
      <p:sp>
        <p:nvSpPr>
          <p:cNvPr id="4" name="Slide Number Placeholder 3"/>
          <p:cNvSpPr>
            <a:spLocks noGrp="1"/>
          </p:cNvSpPr>
          <p:nvPr>
            <p:ph type="sldNum" sz="quarter" idx="5"/>
          </p:nvPr>
        </p:nvSpPr>
        <p:spPr/>
        <p:txBody>
          <a:bodyPr/>
          <a:lstStyle/>
          <a:p>
            <a:fld id="{60BA473E-7E22-714F-AE41-F8C01DB2EE9C}" type="slidenum">
              <a:rPr lang="en-BE" smtClean="0"/>
              <a:t>13</a:t>
            </a:fld>
            <a:endParaRPr lang="en-BE"/>
          </a:p>
        </p:txBody>
      </p:sp>
    </p:spTree>
    <p:extLst>
      <p:ext uri="{BB962C8B-B14F-4D97-AF65-F5344CB8AC3E}">
        <p14:creationId xmlns:p14="http://schemas.microsoft.com/office/powerpoint/2010/main" val="1452793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14</a:t>
            </a:fld>
            <a:endParaRPr lang="en-BE"/>
          </a:p>
        </p:txBody>
      </p:sp>
    </p:spTree>
    <p:extLst>
      <p:ext uri="{BB962C8B-B14F-4D97-AF65-F5344CB8AC3E}">
        <p14:creationId xmlns:p14="http://schemas.microsoft.com/office/powerpoint/2010/main" val="316199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GB" dirty="0"/>
              <a:t>Now let us look at another aspect of git – undoing changes</a:t>
            </a:r>
          </a:p>
          <a:p>
            <a:pPr marL="0" lvl="0" indent="0">
              <a:buFont typeface="+mj-lt"/>
              <a:buNone/>
            </a:pPr>
            <a:endParaRPr lang="en-GB" dirty="0"/>
          </a:p>
          <a:p>
            <a:pPr marL="228600" indent="-228600">
              <a:buFont typeface="+mj-lt"/>
              <a:buAutoNum type="arabicPeriod"/>
            </a:pPr>
            <a:r>
              <a:rPr lang="en-GB" dirty="0"/>
              <a:t>At the beginning of this class we discussed about the possibility of rolling back changes to an earlier version so that we can fix a stubborn bug. There's a bunch of different techniques available depending on which changes we need to undo. </a:t>
            </a:r>
          </a:p>
          <a:p>
            <a:pPr marL="228600" indent="-228600">
              <a:buFont typeface="+mj-lt"/>
              <a:buAutoNum type="arabicPeriod"/>
            </a:pPr>
            <a:r>
              <a:rPr lang="en-GB" dirty="0"/>
              <a:t>One of these commands is git checkout/restore (it is used to undo untracked changes). Back to our running example—menu2.txt, assuming we delete banana and we realise that it was done out of error. Of course this is a trivial example, but in practice you might make many changes spanning many files.</a:t>
            </a:r>
          </a:p>
          <a:p>
            <a:pPr marL="228600" indent="-228600">
              <a:buFont typeface="+mj-lt"/>
              <a:buAutoNum type="arabicPeriod"/>
            </a:pPr>
            <a:r>
              <a:rPr lang="en-BE" dirty="0"/>
              <a:t>Reverting untracked changes: </a:t>
            </a:r>
            <a:r>
              <a:rPr lang="en-GB" dirty="0"/>
              <a:t>git checkout/restore</a:t>
            </a:r>
            <a:endParaRPr lang="en-BE" dirty="0"/>
          </a:p>
          <a:p>
            <a:pPr marL="685800" lvl="1" indent="-228600">
              <a:buFont typeface="+mj-lt"/>
              <a:buAutoNum type="arabicPeriod"/>
            </a:pPr>
            <a:r>
              <a:rPr lang="en-GB" dirty="0"/>
              <a:t>T</a:t>
            </a:r>
            <a:r>
              <a:rPr lang="en-BE" dirty="0"/>
              <a:t>hen run git status. We can see that menu.txt is untracked and also git gives us suggestions on what to do</a:t>
            </a:r>
          </a:p>
          <a:p>
            <a:pPr marL="685800" lvl="1" indent="-228600">
              <a:buFont typeface="+mj-lt"/>
              <a:buAutoNum type="arabicPeriod"/>
            </a:pPr>
            <a:r>
              <a:rPr lang="en-BE" dirty="0"/>
              <a:t>We then run git checkout followed by git status. We can see that working tree is not clean</a:t>
            </a:r>
          </a:p>
          <a:p>
            <a:pPr marL="228600" lvl="0" indent="-228600">
              <a:buFont typeface="+mj-lt"/>
              <a:buAutoNum type="arabicPeriod"/>
            </a:pPr>
            <a:r>
              <a:rPr lang="en-BE" dirty="0"/>
              <a:t>The next command is </a:t>
            </a:r>
            <a:r>
              <a:rPr lang="en-BE" dirty="0">
                <a:solidFill>
                  <a:srgbClr val="18827F"/>
                </a:solidFill>
              </a:rPr>
              <a:t>git reset/restore (</a:t>
            </a:r>
            <a:r>
              <a:rPr lang="en-BE" dirty="0"/>
              <a:t>Reverting staged changes</a:t>
            </a:r>
            <a:r>
              <a:rPr lang="en-BE" dirty="0">
                <a:sym typeface="Wingdings" pitchFamily="2" charset="2"/>
              </a:rPr>
              <a:t>. </a:t>
            </a:r>
            <a:r>
              <a:rPr lang="en-BE" dirty="0"/>
              <a:t>Let us asume that we created a new file called temp.txt that is meant not to be tracked. </a:t>
            </a:r>
          </a:p>
          <a:p>
            <a:pPr marL="685800" lvl="1" indent="-228600">
              <a:buFont typeface="+mj-lt"/>
              <a:buAutoNum type="arabicPeriod"/>
            </a:pPr>
            <a:r>
              <a:rPr lang="en-BE" dirty="0"/>
              <a:t>We accidentally add it to the staging area</a:t>
            </a:r>
          </a:p>
          <a:p>
            <a:pPr marL="685800" lvl="1" indent="-228600">
              <a:buFont typeface="+mj-lt"/>
              <a:buAutoNum type="arabicPeriod"/>
            </a:pPr>
            <a:r>
              <a:rPr lang="en-GB" dirty="0"/>
              <a:t>G</a:t>
            </a:r>
            <a:r>
              <a:rPr lang="en-BE" dirty="0"/>
              <a:t>it gives us a suggestion on what we can do with the tracked file</a:t>
            </a:r>
          </a:p>
          <a:p>
            <a:pPr marL="685800" lvl="1" indent="-228600">
              <a:buFont typeface="+mj-lt"/>
              <a:buAutoNum type="arabicPeriod"/>
            </a:pPr>
            <a:r>
              <a:rPr lang="en-GB" dirty="0"/>
              <a:t>W</a:t>
            </a:r>
            <a:r>
              <a:rPr lang="en-BE" dirty="0"/>
              <a:t>e run git restore to untrack the temp.txt</a:t>
            </a:r>
          </a:p>
          <a:p>
            <a:endParaRPr lang="en-GB" dirty="0"/>
          </a:p>
          <a:p>
            <a:endParaRPr lang="en-BE" dirty="0"/>
          </a:p>
          <a:p>
            <a:pPr marL="228600" indent="-228600">
              <a:buFont typeface="+mj-lt"/>
              <a:buAutoNum type="arabicPeriod"/>
            </a:pPr>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15</a:t>
            </a:fld>
            <a:endParaRPr lang="en-BE"/>
          </a:p>
        </p:txBody>
      </p:sp>
    </p:spTree>
    <p:extLst>
      <p:ext uri="{BB962C8B-B14F-4D97-AF65-F5344CB8AC3E}">
        <p14:creationId xmlns:p14="http://schemas.microsoft.com/office/powerpoint/2010/main" val="1637058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BE" dirty="0"/>
              <a:t>Another command is </a:t>
            </a:r>
            <a:r>
              <a:rPr lang="en-BE" dirty="0">
                <a:solidFill>
                  <a:srgbClr val="C00000"/>
                </a:solidFill>
              </a:rPr>
              <a:t>git commit –amend: </a:t>
            </a:r>
            <a:r>
              <a:rPr lang="en-BE" dirty="0"/>
              <a:t>Let’s say, I wanted to commit two files, but I forget and add only one file menu.txt</a:t>
            </a:r>
          </a:p>
          <a:p>
            <a:pPr marL="228600" indent="-228600">
              <a:buAutoNum type="arabicPeriod"/>
            </a:pPr>
            <a:r>
              <a:rPr lang="en-BE" dirty="0"/>
              <a:t>When we run git status we have two files one tracked and the other untracked</a:t>
            </a:r>
          </a:p>
          <a:p>
            <a:pPr marL="228600" indent="-228600">
              <a:buAutoNum type="arabicPeriod"/>
            </a:pPr>
            <a:r>
              <a:rPr lang="en-BE" dirty="0"/>
              <a:t>In my mind, I know that I am committing two files, so I write a commit message. We have 2 files in the commit message but only one file has been committed</a:t>
            </a:r>
          </a:p>
          <a:p>
            <a:pPr marL="228600" indent="-228600">
              <a:buAutoNum type="arabicPeriod"/>
            </a:pPr>
            <a:r>
              <a:rPr lang="en-BE" dirty="0"/>
              <a:t>To correct the mistake, first, I add the missing file temp.txt and then run --amend to correct the mistake. We can now see that the commit contains 2 files.</a:t>
            </a:r>
          </a:p>
          <a:p>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16</a:t>
            </a:fld>
            <a:endParaRPr lang="en-BE"/>
          </a:p>
        </p:txBody>
      </p:sp>
    </p:spTree>
    <p:extLst>
      <p:ext uri="{BB962C8B-B14F-4D97-AF65-F5344CB8AC3E}">
        <p14:creationId xmlns:p14="http://schemas.microsoft.com/office/powerpoint/2010/main" val="367823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BE" dirty="0">
                <a:solidFill>
                  <a:srgbClr val="1D15C5"/>
                </a:solidFill>
              </a:rPr>
              <a:t>The next command is: git revert commit (undoing committed changes). The output of the command is the </a:t>
            </a:r>
            <a:r>
              <a:rPr lang="en-GB" dirty="0">
                <a:solidFill>
                  <a:srgbClr val="1D15C5"/>
                </a:solidFill>
              </a:rPr>
              <a:t>“i</a:t>
            </a:r>
            <a:r>
              <a:rPr lang="en-BE" dirty="0">
                <a:solidFill>
                  <a:srgbClr val="1D15C5"/>
                </a:solidFill>
              </a:rPr>
              <a:t>nverse of the committed commit”</a:t>
            </a:r>
            <a:endParaRPr lang="en-GB" dirty="0"/>
          </a:p>
          <a:p>
            <a:pPr marL="228600" indent="-228600">
              <a:buFont typeface="+mj-lt"/>
              <a:buAutoNum type="arabicPeriod"/>
            </a:pPr>
            <a:r>
              <a:rPr lang="en-GB" dirty="0"/>
              <a:t>Fixing your work before you commit is good. But what happens if it's already been snapshotted by Git (already committed)? </a:t>
            </a:r>
          </a:p>
          <a:p>
            <a:pPr marL="228600" indent="-228600">
              <a:buFont typeface="+mj-lt"/>
              <a:buAutoNum type="arabicPeriod"/>
            </a:pPr>
            <a:r>
              <a:rPr lang="en-GB" dirty="0"/>
              <a:t>Git revert HEAD will help us produce the inverse of the committed changes</a:t>
            </a:r>
          </a:p>
          <a:p>
            <a:pPr marL="228600" indent="-228600">
              <a:buFont typeface="+mj-lt"/>
              <a:buAutoNum type="arabicPeriod"/>
            </a:pPr>
            <a:endParaRPr lang="en-GB" dirty="0"/>
          </a:p>
          <a:p>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17</a:t>
            </a:fld>
            <a:endParaRPr lang="en-BE"/>
          </a:p>
        </p:txBody>
      </p:sp>
    </p:spTree>
    <p:extLst>
      <p:ext uri="{BB962C8B-B14F-4D97-AF65-F5344CB8AC3E}">
        <p14:creationId xmlns:p14="http://schemas.microsoft.com/office/powerpoint/2010/main" val="2108591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b="0" i="0" dirty="0">
                <a:solidFill>
                  <a:srgbClr val="1F1F1F"/>
                </a:solidFill>
                <a:effectLst/>
                <a:latin typeface="Source Sans Pro" panose="020B0503030403020204" pitchFamily="34" charset="0"/>
              </a:rPr>
              <a:t>Branches are an important part of the Git workflow. What is a branch? A branch represents an independent line of development in a project. Branching is a common practice in software development. </a:t>
            </a:r>
          </a:p>
          <a:p>
            <a:pPr marL="228600" indent="-228600">
              <a:buFont typeface="+mj-lt"/>
              <a:buAutoNum type="arabicPeriod"/>
            </a:pPr>
            <a:r>
              <a:rPr lang="en-GB" b="0" i="0" dirty="0">
                <a:solidFill>
                  <a:srgbClr val="1F1F1F"/>
                </a:solidFill>
                <a:effectLst/>
                <a:latin typeface="Source Sans Pro" panose="020B0503030403020204" pitchFamily="34" charset="0"/>
              </a:rPr>
              <a:t>Developers create branches to develop features or create patches and merge the changes back into the main branch when they are fully developed.</a:t>
            </a:r>
          </a:p>
          <a:p>
            <a:pPr marL="228600" indent="-228600">
              <a:buFont typeface="+mj-lt"/>
              <a:buAutoNum type="arabicPeriod"/>
            </a:pPr>
            <a:r>
              <a:rPr lang="en-GB" b="0" i="0" dirty="0">
                <a:solidFill>
                  <a:srgbClr val="333333"/>
                </a:solidFill>
                <a:effectLst/>
                <a:latin typeface="OpenSans"/>
              </a:rPr>
              <a:t>Creating a branch and switching to it immediately is a pretty common task. So common that git gives us a useful shortcut to create a new branch and to switch to it in a single command. We can use the &lt;git checkout -b new branch&gt; to do this.</a:t>
            </a:r>
          </a:p>
          <a:p>
            <a:pPr marL="228600" indent="-228600">
              <a:buFont typeface="+mj-lt"/>
              <a:buAutoNum type="arabicPeriod"/>
            </a:pPr>
            <a:r>
              <a:rPr lang="en-GB" b="0" i="0" dirty="0">
                <a:solidFill>
                  <a:srgbClr val="333333"/>
                </a:solidFill>
                <a:effectLst/>
                <a:latin typeface="OpenSans"/>
              </a:rPr>
              <a:t>Let us add a file in the new-feature called </a:t>
            </a:r>
            <a:r>
              <a:rPr lang="en-GB" b="0" i="0" dirty="0" err="1">
                <a:solidFill>
                  <a:srgbClr val="333333"/>
                </a:solidFill>
                <a:effectLst/>
                <a:latin typeface="OpenSans"/>
              </a:rPr>
              <a:t>memory.py</a:t>
            </a:r>
            <a:r>
              <a:rPr lang="en-GB" b="0" i="0" dirty="0">
                <a:solidFill>
                  <a:srgbClr val="333333"/>
                </a:solidFill>
                <a:effectLst/>
                <a:latin typeface="OpenSans"/>
              </a:rPr>
              <a:t> and commit it. When we call git log -2 we see that the new-feature is at the HEAD. While master and bug-fixing branches are pointing </a:t>
            </a:r>
            <a:r>
              <a:rPr lang="en-BE" dirty="0"/>
              <a:t>to an earlier snapshot of the project</a:t>
            </a:r>
          </a:p>
        </p:txBody>
      </p:sp>
      <p:sp>
        <p:nvSpPr>
          <p:cNvPr id="4" name="Slide Number Placeholder 3"/>
          <p:cNvSpPr>
            <a:spLocks noGrp="1"/>
          </p:cNvSpPr>
          <p:nvPr>
            <p:ph type="sldNum" sz="quarter" idx="5"/>
          </p:nvPr>
        </p:nvSpPr>
        <p:spPr/>
        <p:txBody>
          <a:bodyPr/>
          <a:lstStyle/>
          <a:p>
            <a:fld id="{60BA473E-7E22-714F-AE41-F8C01DB2EE9C}" type="slidenum">
              <a:rPr lang="en-BE" smtClean="0"/>
              <a:t>18</a:t>
            </a:fld>
            <a:endParaRPr lang="en-BE"/>
          </a:p>
        </p:txBody>
      </p:sp>
    </p:spTree>
    <p:extLst>
      <p:ext uri="{BB962C8B-B14F-4D97-AF65-F5344CB8AC3E}">
        <p14:creationId xmlns:p14="http://schemas.microsoft.com/office/powerpoint/2010/main" val="1363821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BE" dirty="0"/>
              <a:t>We have looked at how we can create branches and also commit changes to those branches. Remember that the branch is meant to experiment a feature/bug fix and when fully developed we integrate the feature or bugfix into the main/master branch</a:t>
            </a:r>
          </a:p>
          <a:p>
            <a:pPr marL="228600" indent="-228600">
              <a:buFont typeface="+mj-lt"/>
              <a:buAutoNum type="arabicPeriod"/>
            </a:pPr>
            <a:r>
              <a:rPr lang="en-BE" dirty="0"/>
              <a:t>Now let us see how we can integrate/merge the developed feature into the main branch.</a:t>
            </a:r>
          </a:p>
          <a:p>
            <a:pPr marL="228600" indent="-228600">
              <a:buFont typeface="+mj-lt"/>
              <a:buAutoNum type="arabicPeriod"/>
            </a:pPr>
            <a:r>
              <a:rPr lang="en-BE" dirty="0"/>
              <a:t>First we checkout master and then merge new-branch</a:t>
            </a:r>
          </a:p>
          <a:p>
            <a:pPr marL="228600" indent="-228600">
              <a:buFont typeface="+mj-lt"/>
              <a:buAutoNum type="arabicPeriod"/>
            </a:pPr>
            <a:r>
              <a:rPr lang="en-BE" dirty="0"/>
              <a:t>There are two types of merge algorithms:</a:t>
            </a:r>
          </a:p>
          <a:p>
            <a:pPr marL="685800" lvl="1" indent="-228600">
              <a:buFont typeface="+mj-lt"/>
              <a:buAutoNum type="arabicPeriod"/>
            </a:pPr>
            <a:r>
              <a:rPr lang="en-BE" dirty="0"/>
              <a:t>Let us first look at the fast-forward – </a:t>
            </a:r>
            <a:r>
              <a:rPr lang="en-GB" dirty="0"/>
              <a:t>The merge we just performed is an example of a fast-forward merge. This kind of merge occurs when all the commits in the checked out branch are also in the branch that's being merged.</a:t>
            </a:r>
          </a:p>
          <a:p>
            <a:pPr marL="685800" lvl="1" indent="-228600">
              <a:buFont typeface="+mj-lt"/>
              <a:buAutoNum type="arabicPeriod"/>
            </a:pPr>
            <a:r>
              <a:rPr lang="en-GB" dirty="0"/>
              <a:t>If this is the case, we can say that the commit history of both branches doesn't diverge. In these cases, all Git has to do is update the pointers of the branches to the same commit, and no actual merging needs to take place.</a:t>
            </a:r>
            <a:endParaRPr lang="en-BE" dirty="0"/>
          </a:p>
          <a:p>
            <a:pPr marL="228600" indent="-228600">
              <a:buFont typeface="+mj-lt"/>
              <a:buAutoNum type="arabicPeriod"/>
            </a:pPr>
            <a:endParaRPr lang="en-BE" dirty="0"/>
          </a:p>
          <a:p>
            <a:pPr marL="228600" indent="-228600">
              <a:buFont typeface="+mj-lt"/>
              <a:buAutoNum type="arabicPeriod"/>
            </a:pPr>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19</a:t>
            </a:fld>
            <a:endParaRPr lang="en-BE"/>
          </a:p>
        </p:txBody>
      </p:sp>
    </p:spTree>
    <p:extLst>
      <p:ext uri="{BB962C8B-B14F-4D97-AF65-F5344CB8AC3E}">
        <p14:creationId xmlns:p14="http://schemas.microsoft.com/office/powerpoint/2010/main" val="178503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2</a:t>
            </a:fld>
            <a:endParaRPr lang="en-BE"/>
          </a:p>
        </p:txBody>
      </p:sp>
    </p:spTree>
    <p:extLst>
      <p:ext uri="{BB962C8B-B14F-4D97-AF65-F5344CB8AC3E}">
        <p14:creationId xmlns:p14="http://schemas.microsoft.com/office/powerpoint/2010/main" val="561827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Font typeface="+mj-lt"/>
              <a:buAutoNum type="arabicPeriod"/>
            </a:pPr>
            <a:r>
              <a:rPr lang="en-GB" dirty="0"/>
              <a:t>On the other hand, a three-way merge is performed when the history of the merging branches has diverged in some way, and there isn't a nice linear path to combine them via fast-forwarding. This happens when a commit is made on one branch after the point when both branches split.</a:t>
            </a:r>
          </a:p>
          <a:p>
            <a:pPr marL="685800" lvl="1" indent="-228600">
              <a:buFont typeface="+mj-lt"/>
              <a:buAutoNum type="arabicPeriod"/>
            </a:pPr>
            <a:r>
              <a:rPr lang="en-GB" dirty="0"/>
              <a:t>In our case, this could have happened if we made a commit on the master branch after creating the other branches.</a:t>
            </a:r>
          </a:p>
          <a:p>
            <a:pPr marL="685800" lvl="1" indent="-228600">
              <a:buFont typeface="+mj-lt"/>
              <a:buAutoNum type="arabicPeriod"/>
            </a:pPr>
            <a:r>
              <a:rPr lang="en-GB" dirty="0"/>
              <a:t>Git will tie the branch histories together when this occurs with a new commit. And merge the snapshots at the two branch tips with the most recent common ancestor, the commit before the divergence.</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The problem with three way merges is that because of the split history, it's hard for one to debug when an issue is found in our code, and we need to understand where the problem was introduced. </a:t>
            </a:r>
          </a:p>
          <a:p>
            <a:pPr marL="685800" lvl="1" indent="-228600">
              <a:buFont typeface="+mj-lt"/>
              <a:buAutoNum type="arabicPeriod"/>
            </a:pPr>
            <a:r>
              <a:rPr lang="en-GB" dirty="0"/>
              <a:t>If instead the changes are made on the same part of the same file, Git won't know how to merge those changes, and the attempt will result in a merge conflict.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Git rebase - by changing the base where our commits split from the branch history, we can replay the new commits on top of the new base. This allows Git to do a fast forward merge and keep history linear.</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We run the command git rebase, followed by the branch that we want to set as the new base. When we do this, Git will try to replay our commits after the latest commit in that branch.</a:t>
            </a:r>
          </a:p>
          <a:p>
            <a:pPr marL="685800" lvl="1" indent="-228600">
              <a:buFont typeface="+mj-lt"/>
              <a:buAutoNum type="arabicPeriod"/>
            </a:pPr>
            <a:endParaRPr lang="en-BE" dirty="0"/>
          </a:p>
          <a:p>
            <a:pPr marL="228600" indent="-228600">
              <a:buFont typeface="+mj-lt"/>
              <a:buAutoNum type="arabicPeriod"/>
            </a:pPr>
            <a:endParaRPr lang="en-BE" dirty="0"/>
          </a:p>
          <a:p>
            <a:pPr marL="228600" indent="-228600">
              <a:buFont typeface="+mj-lt"/>
              <a:buAutoNum type="arabicPeriod"/>
            </a:pPr>
            <a:endParaRPr lang="en-BE" dirty="0"/>
          </a:p>
          <a:p>
            <a:pPr marL="228600" indent="-228600">
              <a:buFont typeface="+mj-lt"/>
              <a:buAutoNum type="arabicPeriod"/>
            </a:pPr>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20</a:t>
            </a:fld>
            <a:endParaRPr lang="en-BE"/>
          </a:p>
        </p:txBody>
      </p:sp>
    </p:spTree>
    <p:extLst>
      <p:ext uri="{BB962C8B-B14F-4D97-AF65-F5344CB8AC3E}">
        <p14:creationId xmlns:p14="http://schemas.microsoft.com/office/powerpoint/2010/main" val="4018623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dirty="0"/>
              <a:t>When we make edits to the same part of the same file, a merge will result in a merge conflict. Normally, Git can automatically merge files for us. But when we have a merge conflict, it will need a little help to figure out what to do.</a:t>
            </a:r>
          </a:p>
          <a:p>
            <a:pPr marL="228600" indent="-228600">
              <a:buFont typeface="+mj-lt"/>
              <a:buAutoNum type="arabicPeriod"/>
            </a:pPr>
            <a:r>
              <a:rPr lang="en-GB" dirty="0"/>
              <a:t>I edited the "</a:t>
            </a:r>
            <a:r>
              <a:rPr lang="en-GB" dirty="0" err="1"/>
              <a:t>memory.py</a:t>
            </a:r>
            <a:r>
              <a:rPr lang="en-GB" dirty="0"/>
              <a:t>" file in the master branch and replaced the "pass" statement with a comment about what the main function should do.</a:t>
            </a:r>
          </a:p>
          <a:p>
            <a:pPr marL="228600" indent="-228600">
              <a:buFont typeface="+mj-lt"/>
              <a:buAutoNum type="arabicPeriod"/>
            </a:pPr>
            <a:r>
              <a:rPr lang="en-GB" dirty="0"/>
              <a:t>Let us checkout new-feature and edit </a:t>
            </a:r>
            <a:r>
              <a:rPr lang="en-GB" dirty="0" err="1"/>
              <a:t>memory.py</a:t>
            </a:r>
            <a:endParaRPr lang="en-GB" dirty="0"/>
          </a:p>
          <a:p>
            <a:pPr marL="228600" indent="-228600">
              <a:buFont typeface="+mj-lt"/>
              <a:buAutoNum type="arabicPeriod"/>
            </a:pPr>
            <a:r>
              <a:rPr lang="en-GB" dirty="0"/>
              <a:t>When we call git merge, we can see that our changes are untracked</a:t>
            </a:r>
          </a:p>
          <a:p>
            <a:pPr marL="228600" indent="-228600">
              <a:buFont typeface="+mj-lt"/>
              <a:buAutoNum type="arabicPeriod"/>
            </a:pPr>
            <a:r>
              <a:rPr lang="en-GB" dirty="0"/>
              <a:t>The unmerged content of the file in the new-feature branch is the call to the print function. It's up to us to decide which one to keep or if we should change the file's contents altogether. </a:t>
            </a:r>
          </a:p>
          <a:p>
            <a:pPr marL="228600" indent="-228600">
              <a:buFont typeface="+mj-lt"/>
              <a:buAutoNum type="arabicPeriod"/>
            </a:pPr>
            <a:r>
              <a:rPr lang="en-GB" dirty="0"/>
              <a:t>We’ll keep both statements in this case and delete the merger markers.</a:t>
            </a:r>
          </a:p>
          <a:p>
            <a:pPr marL="228600" indent="-228600">
              <a:buFont typeface="+mj-lt"/>
              <a:buAutoNum type="arabicPeriod"/>
            </a:pPr>
            <a:r>
              <a:rPr lang="en-GB" dirty="0"/>
              <a:t>To see what the commit history looks like now, we'll use a couple of handy options to the git log command; --graph for seeing the commits as a graph, and --</a:t>
            </a:r>
            <a:r>
              <a:rPr lang="en-GB" dirty="0" err="1"/>
              <a:t>oneline</a:t>
            </a:r>
            <a:r>
              <a:rPr lang="en-GB" dirty="0"/>
              <a:t> to only see one line per commit. This format helps us better understand the history of our commits and how merges have occurred. We can see the new commit that was added and also the two separate commits that we merged. One coming from the main branch and the other two coming from the "new-feature" branch. We can also see that master is pointing to the merge commit but new-feature is still pointing to the previous one.</a:t>
            </a:r>
          </a:p>
          <a:p>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21</a:t>
            </a:fld>
            <a:endParaRPr lang="en-BE"/>
          </a:p>
        </p:txBody>
      </p:sp>
    </p:spTree>
    <p:extLst>
      <p:ext uri="{BB962C8B-B14F-4D97-AF65-F5344CB8AC3E}">
        <p14:creationId xmlns:p14="http://schemas.microsoft.com/office/powerpoint/2010/main" val="3375682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BA473E-7E22-714F-AE41-F8C01DB2EE9C}" type="slidenum">
              <a:rPr lang="en-BE" smtClean="0"/>
              <a:t>22</a:t>
            </a:fld>
            <a:endParaRPr lang="en-BE"/>
          </a:p>
        </p:txBody>
      </p:sp>
    </p:spTree>
    <p:extLst>
      <p:ext uri="{BB962C8B-B14F-4D97-AF65-F5344CB8AC3E}">
        <p14:creationId xmlns:p14="http://schemas.microsoft.com/office/powerpoint/2010/main" val="2313781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dirty="0"/>
              <a:t>In earlier slides, we called out that Git is a distributed version control system. Distributed means that each developer has a copy of the whole repository on their local machine.</a:t>
            </a:r>
          </a:p>
          <a:p>
            <a:pPr marL="228600" indent="-228600">
              <a:buFont typeface="+mj-lt"/>
              <a:buAutoNum type="arabicPeriod"/>
            </a:pPr>
            <a:r>
              <a:rPr lang="en-GB" dirty="0"/>
              <a:t>GitHub is a remote repository hosting service for Git. </a:t>
            </a:r>
          </a:p>
          <a:p>
            <a:pPr marL="228600" indent="-228600">
              <a:buFont typeface="+mj-lt"/>
              <a:buAutoNum type="arabicPeriod"/>
            </a:pPr>
            <a:r>
              <a:rPr lang="en-GB" dirty="0"/>
              <a:t>GitHub is a web-based Git repository hosting service. On top of the version control functionality of Git, GitHub includes extra features like bug tracking, wikis, and task management. GitHub lets us share and access repositories on the web and copy or clone them to our local computers so we can work on them. GitHub is a popular choice with a robust feature set, but there are others. Other services that provide similar functionality are </a:t>
            </a:r>
            <a:r>
              <a:rPr lang="en-GB" dirty="0" err="1"/>
              <a:t>BitBucket</a:t>
            </a:r>
            <a:r>
              <a:rPr lang="en-GB" dirty="0"/>
              <a:t> and GitLab.</a:t>
            </a:r>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23</a:t>
            </a:fld>
            <a:endParaRPr lang="en-BE"/>
          </a:p>
        </p:txBody>
      </p:sp>
    </p:spTree>
    <p:extLst>
      <p:ext uri="{BB962C8B-B14F-4D97-AF65-F5344CB8AC3E}">
        <p14:creationId xmlns:p14="http://schemas.microsoft.com/office/powerpoint/2010/main" val="3325528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BA473E-7E22-714F-AE41-F8C01DB2EE9C}" type="slidenum">
              <a:rPr lang="en-BE" smtClean="0"/>
              <a:t>24</a:t>
            </a:fld>
            <a:endParaRPr lang="en-BE"/>
          </a:p>
        </p:txBody>
      </p:sp>
    </p:spTree>
    <p:extLst>
      <p:ext uri="{BB962C8B-B14F-4D97-AF65-F5344CB8AC3E}">
        <p14:creationId xmlns:p14="http://schemas.microsoft.com/office/powerpoint/2010/main" val="2529893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BE" dirty="0"/>
              <a:t>Recall that we stated that there are two ways of creating a local git repository</a:t>
            </a:r>
          </a:p>
          <a:p>
            <a:pPr marL="228600" indent="-228600">
              <a:buAutoNum type="arabicPeriod"/>
            </a:pPr>
            <a:r>
              <a:rPr lang="en-BE" dirty="0"/>
              <a:t>First, let us create a remote repository on GitHub</a:t>
            </a:r>
          </a:p>
          <a:p>
            <a:pPr marL="228600" indent="-228600">
              <a:buAutoNum type="arabicPeriod"/>
            </a:pPr>
            <a:r>
              <a:rPr lang="en-BE" dirty="0"/>
              <a:t>Next, let us clone the remote repository onto our local computer</a:t>
            </a:r>
          </a:p>
          <a:p>
            <a:pPr marL="228600" indent="-228600">
              <a:buAutoNum type="arabicPeriod"/>
            </a:pPr>
            <a:r>
              <a:rPr lang="en-BE" dirty="0"/>
              <a:t>Then let us modify the README.md to make it more descriptive</a:t>
            </a:r>
          </a:p>
          <a:p>
            <a:pPr marL="228600" indent="-228600">
              <a:buAutoNum type="arabicPeriod"/>
            </a:pPr>
            <a:r>
              <a:rPr lang="en-BE" dirty="0"/>
              <a:t>Commit and push the remote repository</a:t>
            </a:r>
          </a:p>
          <a:p>
            <a:pPr marL="228600" indent="-228600">
              <a:buAutoNum type="arabicPeriod"/>
            </a:pPr>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25</a:t>
            </a:fld>
            <a:endParaRPr lang="en-BE"/>
          </a:p>
        </p:txBody>
      </p:sp>
    </p:spTree>
    <p:extLst>
      <p:ext uri="{BB962C8B-B14F-4D97-AF65-F5344CB8AC3E}">
        <p14:creationId xmlns:p14="http://schemas.microsoft.com/office/powerpoint/2010/main" val="29603516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26</a:t>
            </a:fld>
            <a:endParaRPr lang="en-BE"/>
          </a:p>
        </p:txBody>
      </p:sp>
    </p:spTree>
    <p:extLst>
      <p:ext uri="{BB962C8B-B14F-4D97-AF65-F5344CB8AC3E}">
        <p14:creationId xmlns:p14="http://schemas.microsoft.com/office/powerpoint/2010/main" val="3596049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27</a:t>
            </a:fld>
            <a:endParaRPr lang="en-BE"/>
          </a:p>
        </p:txBody>
      </p:sp>
    </p:spTree>
    <p:extLst>
      <p:ext uri="{BB962C8B-B14F-4D97-AF65-F5344CB8AC3E}">
        <p14:creationId xmlns:p14="http://schemas.microsoft.com/office/powerpoint/2010/main" val="1075075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These are key handy git tools for interaction with GitHub</a:t>
            </a:r>
          </a:p>
        </p:txBody>
      </p:sp>
      <p:sp>
        <p:nvSpPr>
          <p:cNvPr id="4" name="Slide Number Placeholder 3"/>
          <p:cNvSpPr>
            <a:spLocks noGrp="1"/>
          </p:cNvSpPr>
          <p:nvPr>
            <p:ph type="sldNum" sz="quarter" idx="5"/>
          </p:nvPr>
        </p:nvSpPr>
        <p:spPr/>
        <p:txBody>
          <a:bodyPr/>
          <a:lstStyle/>
          <a:p>
            <a:fld id="{60BA473E-7E22-714F-AE41-F8C01DB2EE9C}" type="slidenum">
              <a:rPr lang="en-BE" smtClean="0"/>
              <a:t>28</a:t>
            </a:fld>
            <a:endParaRPr lang="en-BE"/>
          </a:p>
        </p:txBody>
      </p:sp>
    </p:spTree>
    <p:extLst>
      <p:ext uri="{BB962C8B-B14F-4D97-AF65-F5344CB8AC3E}">
        <p14:creationId xmlns:p14="http://schemas.microsoft.com/office/powerpoint/2010/main" val="2517810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29</a:t>
            </a:fld>
            <a:endParaRPr lang="en-BE"/>
          </a:p>
        </p:txBody>
      </p:sp>
    </p:spTree>
    <p:extLst>
      <p:ext uri="{BB962C8B-B14F-4D97-AF65-F5344CB8AC3E}">
        <p14:creationId xmlns:p14="http://schemas.microsoft.com/office/powerpoint/2010/main" val="3764810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404C7-E6D8-E0A8-065E-413B9B4CF1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C09D8C-BD7B-E5F4-4BF4-53C69CAE2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41C31C-F657-E5A7-476D-032DC9AAA861}"/>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128FC6FC-32E4-630B-5E99-0F98C09D28B2}"/>
              </a:ext>
            </a:extLst>
          </p:cNvPr>
          <p:cNvSpPr>
            <a:spLocks noGrp="1"/>
          </p:cNvSpPr>
          <p:nvPr>
            <p:ph type="sldNum" sz="quarter" idx="5"/>
          </p:nvPr>
        </p:nvSpPr>
        <p:spPr/>
        <p:txBody>
          <a:bodyPr/>
          <a:lstStyle/>
          <a:p>
            <a:fld id="{60BA473E-7E22-714F-AE41-F8C01DB2EE9C}" type="slidenum">
              <a:rPr lang="en-BE" smtClean="0"/>
              <a:t>3</a:t>
            </a:fld>
            <a:endParaRPr lang="en-BE"/>
          </a:p>
        </p:txBody>
      </p:sp>
    </p:spTree>
    <p:extLst>
      <p:ext uri="{BB962C8B-B14F-4D97-AF65-F5344CB8AC3E}">
        <p14:creationId xmlns:p14="http://schemas.microsoft.com/office/powerpoint/2010/main" val="2400740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Let us assume that our colleague </a:t>
            </a:r>
            <a:r>
              <a:rPr lang="en-GB" dirty="0" err="1"/>
              <a:t>Blueprince</a:t>
            </a:r>
            <a:r>
              <a:rPr lang="en-GB" dirty="0"/>
              <a:t> has created a checks repo to rearrange names and we want to contribute to it.</a:t>
            </a:r>
          </a:p>
          <a:p>
            <a:pPr marL="171450" indent="-171450">
              <a:buFont typeface="Arial" panose="020B0604020202020204" pitchFamily="34" charset="0"/>
              <a:buChar char="•"/>
            </a:pPr>
            <a:r>
              <a:rPr lang="en-GB" dirty="0"/>
              <a:t>I decide to create a fork so that I can own the repo and contribute.</a:t>
            </a:r>
          </a:p>
          <a:p>
            <a:pPr marL="171450" indent="-171450">
              <a:buFont typeface="Arial" panose="020B0604020202020204" pitchFamily="34" charset="0"/>
              <a:buChar char="•"/>
            </a:pPr>
            <a:r>
              <a:rPr lang="en-GB" dirty="0"/>
              <a:t>See how it shows that it's a forked repo by stating the original repo under the name.</a:t>
            </a:r>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30</a:t>
            </a:fld>
            <a:endParaRPr lang="en-BE"/>
          </a:p>
        </p:txBody>
      </p:sp>
    </p:spTree>
    <p:extLst>
      <p:ext uri="{BB962C8B-B14F-4D97-AF65-F5344CB8AC3E}">
        <p14:creationId xmlns:p14="http://schemas.microsoft.com/office/powerpoint/2010/main" val="19598383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After creating the fork, I clone the fork so that I can have a local repository to experiment with my changes.</a:t>
            </a:r>
          </a:p>
          <a:p>
            <a:pPr marL="171450" indent="-171450">
              <a:buFont typeface="Arial" panose="020B0604020202020204" pitchFamily="34" charset="0"/>
              <a:buChar char="•"/>
            </a:pPr>
            <a:r>
              <a:rPr lang="en-GB" dirty="0"/>
              <a:t>We can now start editing the </a:t>
            </a:r>
            <a:r>
              <a:rPr lang="en-GB" dirty="0" err="1"/>
              <a:t>README.md</a:t>
            </a:r>
            <a:r>
              <a:rPr lang="en-GB" dirty="0"/>
              <a:t> file. The MD extension indicates that we're using markdown, which is a lightweight markup language. We can use it to write plain text files that are then formatted following some simple rules. In this case, we'll start with a title with the module's name and a brief description that says it's used to rearrange names.</a:t>
            </a:r>
          </a:p>
          <a:p>
            <a:pPr marL="171450" indent="-171450">
              <a:buFont typeface="Arial" panose="020B0604020202020204" pitchFamily="34" charset="0"/>
              <a:buChar char="•"/>
            </a:pPr>
            <a:r>
              <a:rPr lang="en-GB" dirty="0"/>
              <a:t>Now, to push the change to our forked repo, we need to create the corresponding remote branch. Do you remember the command for that? Yes. It's git push - u origin add -readme.</a:t>
            </a:r>
          </a:p>
          <a:p>
            <a:pPr marL="171450" indent="-171450">
              <a:buFont typeface="Arial" panose="020B0604020202020204" pitchFamily="34" charset="0"/>
              <a:buChar char="•"/>
            </a:pPr>
            <a:r>
              <a:rPr lang="en-GB" dirty="0"/>
              <a:t>So when we push the change to the new branch, we got a message that we can create a pull request if we want to. We'll do that in a minute. </a:t>
            </a:r>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31</a:t>
            </a:fld>
            <a:endParaRPr lang="en-BE"/>
          </a:p>
        </p:txBody>
      </p:sp>
    </p:spTree>
    <p:extLst>
      <p:ext uri="{BB962C8B-B14F-4D97-AF65-F5344CB8AC3E}">
        <p14:creationId xmlns:p14="http://schemas.microsoft.com/office/powerpoint/2010/main" val="6951648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First, let's check out how our file looks when rendered.</a:t>
            </a:r>
          </a:p>
          <a:p>
            <a:pPr marL="171450" indent="-171450">
              <a:buFont typeface="Arial" panose="020B0604020202020204" pitchFamily="34" charset="0"/>
              <a:buChar char="•"/>
            </a:pPr>
            <a:r>
              <a:rPr lang="en-GB" dirty="0"/>
              <a:t>GitHub tells us that our branch is ahead of the original repositories main branch by one commit, which is the commit we just made. We have to select the readme branch</a:t>
            </a:r>
          </a:p>
          <a:p>
            <a:pPr marL="171450" indent="-171450">
              <a:buFont typeface="Arial" panose="020B0604020202020204" pitchFamily="34" charset="0"/>
              <a:buChar char="•"/>
            </a:pPr>
            <a:r>
              <a:rPr lang="en-GB" dirty="0"/>
              <a:t>We can start our pull requests by clicking on the Pull Request link.</a:t>
            </a:r>
          </a:p>
          <a:p>
            <a:pPr marL="171450" indent="-171450">
              <a:buFont typeface="Arial" panose="020B0604020202020204" pitchFamily="34" charset="0"/>
              <a:buChar char="•"/>
            </a:pPr>
            <a:r>
              <a:rPr lang="en-GB" b="0" i="0" dirty="0">
                <a:solidFill>
                  <a:srgbClr val="333333"/>
                </a:solidFill>
                <a:effectLst/>
                <a:latin typeface="OpenSans"/>
              </a:rPr>
              <a:t>A pull request is a commit or series of commits that you send to the owner of the repository so that they incorporate it into their tree.</a:t>
            </a:r>
          </a:p>
        </p:txBody>
      </p:sp>
      <p:sp>
        <p:nvSpPr>
          <p:cNvPr id="4" name="Slide Number Placeholder 3"/>
          <p:cNvSpPr>
            <a:spLocks noGrp="1"/>
          </p:cNvSpPr>
          <p:nvPr>
            <p:ph type="sldNum" sz="quarter" idx="5"/>
          </p:nvPr>
        </p:nvSpPr>
        <p:spPr/>
        <p:txBody>
          <a:bodyPr/>
          <a:lstStyle/>
          <a:p>
            <a:fld id="{60BA473E-7E22-714F-AE41-F8C01DB2EE9C}" type="slidenum">
              <a:rPr lang="en-BE" smtClean="0"/>
              <a:t>32</a:t>
            </a:fld>
            <a:endParaRPr lang="en-BE"/>
          </a:p>
        </p:txBody>
      </p:sp>
    </p:spTree>
    <p:extLst>
      <p:ext uri="{BB962C8B-B14F-4D97-AF65-F5344CB8AC3E}">
        <p14:creationId xmlns:p14="http://schemas.microsoft.com/office/powerpoint/2010/main" val="14265182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Before creating a pull request, it's always important to check that the code will merge successfully. GitHub tells us that our change can be automatically merged, which is great news.</a:t>
            </a:r>
          </a:p>
          <a:p>
            <a:pPr marL="171450" indent="-171450">
              <a:buFont typeface="Arial" panose="020B0604020202020204" pitchFamily="34" charset="0"/>
              <a:buChar char="•"/>
            </a:pPr>
            <a:r>
              <a:rPr lang="en-GB" dirty="0"/>
              <a:t>As we mentioned before, we should use this to explain why we're creating this pull request. This lets the person that will approve the change understand why they should merge the change into the main tree. Are we fixing a bug? This is a new feature to let the project support more use cases. How will the project benefit from including our change? Whatever info might be useful to the approver, record it here. We can also use this box to explain how the change was tested. </a:t>
            </a:r>
          </a:p>
          <a:p>
            <a:pPr marL="171450" indent="-171450">
              <a:buFont typeface="Arial" panose="020B0604020202020204" pitchFamily="34" charset="0"/>
              <a:buChar char="•"/>
            </a:pPr>
            <a:r>
              <a:rPr lang="en-GB" dirty="0"/>
              <a:t>So we'll just say we're adding a README file that was missing for the project.</a:t>
            </a:r>
          </a:p>
          <a:p>
            <a:pPr marL="171450" indent="-171450">
              <a:buFont typeface="Arial" panose="020B0604020202020204" pitchFamily="34" charset="0"/>
              <a:buChar char="•"/>
            </a:pPr>
            <a:r>
              <a:rPr lang="en-GB" dirty="0"/>
              <a:t>We should also check that the change we're sending looks correct. It's always a good idea to double-check that we're sending the right change. To do that, let's look at the diff that appears at the bottom of the page.</a:t>
            </a:r>
          </a:p>
          <a:p>
            <a:pPr marL="171450" indent="-171450">
              <a:buFont typeface="Arial" panose="020B0604020202020204" pitchFamily="34" charset="0"/>
              <a:buChar char="•"/>
            </a:pPr>
            <a:r>
              <a:rPr lang="en-GB" dirty="0"/>
              <a:t>The number next to the name of our pull request is the identifier that's used in GitHub to track issues and pull requests. We can use this identifying number to access this pull request anytime we need it.</a:t>
            </a:r>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33</a:t>
            </a:fld>
            <a:endParaRPr lang="en-BE"/>
          </a:p>
        </p:txBody>
      </p:sp>
    </p:spTree>
    <p:extLst>
      <p:ext uri="{BB962C8B-B14F-4D97-AF65-F5344CB8AC3E}">
        <p14:creationId xmlns:p14="http://schemas.microsoft.com/office/powerpoint/2010/main" val="2560483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got a comment saying that our README was too short and they'd like us to add an example. To address this comment, will add more details to our file. We'll start by explaining that the function rearranges </a:t>
            </a:r>
            <a:r>
              <a:rPr lang="en-GB" dirty="0" err="1"/>
              <a:t>LastName</a:t>
            </a:r>
            <a:r>
              <a:rPr lang="en-GB" dirty="0"/>
              <a:t>, FirstName into FirstName </a:t>
            </a:r>
            <a:r>
              <a:rPr lang="en-GB" dirty="0" err="1"/>
              <a:t>LastName</a:t>
            </a:r>
            <a:r>
              <a:rPr lang="en-GB" dirty="0"/>
              <a:t> and then we'll add an example. We'll say that calling rearrange name with Turing, Alan as a parameter, will return Alan Turing.</a:t>
            </a:r>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34</a:t>
            </a:fld>
            <a:endParaRPr lang="en-BE"/>
          </a:p>
        </p:txBody>
      </p:sp>
    </p:spTree>
    <p:extLst>
      <p:ext uri="{BB962C8B-B14F-4D97-AF65-F5344CB8AC3E}">
        <p14:creationId xmlns:p14="http://schemas.microsoft.com/office/powerpoint/2010/main" val="3022358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Now that we've pushed our change back to the repo, let's check our pull request in GitHub. In the Commit's tab, we can see our two commits.</a:t>
            </a:r>
          </a:p>
          <a:p>
            <a:pPr marL="171450" indent="-171450">
              <a:buFont typeface="Arial" panose="020B0604020202020204" pitchFamily="34" charset="0"/>
              <a:buChar char="•"/>
            </a:pPr>
            <a:r>
              <a:rPr lang="en-GB" dirty="0"/>
              <a:t>Our commit now shows up as a part of the same pull request. It's important to notice here that we just pushed our commit to the same branch as before and GitHub automatically added it to the pull request. If we wanted to create a separate pull request, we would need to create a new branch instead. If we go to the Files Change tab, we can see all files affected by the pull request, no matter which commit they were changed in. Whenever we look at the diff generated by a commit or a chain of commits, GitHub will show a </a:t>
            </a:r>
            <a:r>
              <a:rPr lang="en-GB" dirty="0" err="1"/>
              <a:t>color</a:t>
            </a:r>
            <a:r>
              <a:rPr lang="en-GB" dirty="0"/>
              <a:t> diff for the changes that we've made.</a:t>
            </a:r>
          </a:p>
          <a:p>
            <a:pPr marL="171450" indent="-171450">
              <a:buFont typeface="Arial" panose="020B0604020202020204" pitchFamily="34" charset="0"/>
              <a:buChar char="•"/>
            </a:pPr>
            <a:r>
              <a:rPr lang="en-GB" dirty="0"/>
              <a:t>It will use green for new lines and red for lines that were deleted. If only a part of the line changed, it will highlight that specific part of the line. In this case, it's a new file, so all the lines are additions. Check out how we see only one file even when there are two separate commits.</a:t>
            </a:r>
          </a:p>
          <a:p>
            <a:pPr marL="171450" indent="-171450">
              <a:buFont typeface="Arial" panose="020B0604020202020204" pitchFamily="34" charset="0"/>
              <a:buChar char="•"/>
            </a:pPr>
            <a:r>
              <a:rPr lang="en-GB" dirty="0"/>
              <a:t>Some projects may ask you to have only one commit in your pull requests, other projects may ask you to rebase against the latest master branch when your pull request is ready to be merged back into the main tree.</a:t>
            </a:r>
          </a:p>
          <a:p>
            <a:pPr marL="171450" indent="-171450">
              <a:buFont typeface="Arial" panose="020B0604020202020204" pitchFamily="34" charset="0"/>
              <a:buChar char="•"/>
            </a:pPr>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35</a:t>
            </a:fld>
            <a:endParaRPr lang="en-BE"/>
          </a:p>
        </p:txBody>
      </p:sp>
    </p:spTree>
    <p:extLst>
      <p:ext uri="{BB962C8B-B14F-4D97-AF65-F5344CB8AC3E}">
        <p14:creationId xmlns:p14="http://schemas.microsoft.com/office/powerpoint/2010/main" val="2081388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You shouldn't rewrite history when the commits have been published. That's because someone else may have already synchronized that repo with those contents. </a:t>
            </a:r>
          </a:p>
          <a:p>
            <a:pPr marL="171450" indent="-171450">
              <a:buFont typeface="Arial" panose="020B0604020202020204" pitchFamily="34" charset="0"/>
              <a:buChar char="•"/>
            </a:pPr>
            <a:r>
              <a:rPr lang="en-GB" dirty="0"/>
              <a:t>This rule is waived with pull requests, since it's usually only you who have cloned your fork of the repository.</a:t>
            </a:r>
          </a:p>
          <a:p>
            <a:pPr marL="171450" indent="-171450">
              <a:buFont typeface="Arial" panose="020B0604020202020204" pitchFamily="34" charset="0"/>
              <a:buChar char="•"/>
            </a:pPr>
            <a:r>
              <a:rPr lang="en-GB" dirty="0"/>
              <a:t>So we'll call git rebase-</a:t>
            </a:r>
            <a:r>
              <a:rPr lang="en-GB" dirty="0" err="1"/>
              <a:t>i</a:t>
            </a:r>
            <a:r>
              <a:rPr lang="en-GB" dirty="0"/>
              <a:t> master. When we call an interactive rebase, a text editor opens with a list of all the selected commits from the oldest to the most recent. By changing the first word of each line, we can select what we want to do with the commits.</a:t>
            </a:r>
          </a:p>
          <a:p>
            <a:pPr marL="171450" indent="-171450">
              <a:buFont typeface="Arial" panose="020B0604020202020204" pitchFamily="34" charset="0"/>
              <a:buChar char="•"/>
            </a:pPr>
            <a:r>
              <a:rPr lang="en-GB" dirty="0"/>
              <a:t>The comments in the file tells all the different commands we can use for our commits. For example, we can reword a commit message keeping the changes as they are but modifying the commit message. We can also edit the commit to add or remove changes from it. We have two options for combining commits, squash and fix up.</a:t>
            </a:r>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36</a:t>
            </a:fld>
            <a:endParaRPr lang="en-BE"/>
          </a:p>
        </p:txBody>
      </p:sp>
    </p:spTree>
    <p:extLst>
      <p:ext uri="{BB962C8B-B14F-4D97-AF65-F5344CB8AC3E}">
        <p14:creationId xmlns:p14="http://schemas.microsoft.com/office/powerpoint/2010/main" val="724530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It also tells us that the origin/readme branch has two commits.</a:t>
            </a:r>
          </a:p>
          <a:p>
            <a:pPr marL="171450" indent="-171450">
              <a:buFont typeface="Arial" panose="020B0604020202020204" pitchFamily="34" charset="0"/>
              <a:buChar char="•"/>
            </a:pPr>
            <a:r>
              <a:rPr lang="en-GB" dirty="0"/>
              <a:t>Let's check the output of git show to see the latest commit and the changes in it.</a:t>
            </a:r>
          </a:p>
          <a:p>
            <a:pPr marL="171450" indent="-171450">
              <a:buFont typeface="Arial" panose="020B0604020202020204" pitchFamily="34" charset="0"/>
              <a:buChar char="•"/>
            </a:pPr>
            <a:r>
              <a:rPr lang="en-GB" dirty="0"/>
              <a:t>Git tells us that our local branch has one commit, which is the rebase we just did.</a:t>
            </a:r>
          </a:p>
          <a:p>
            <a:pPr marL="171450" indent="-171450">
              <a:buFont typeface="Arial" panose="020B0604020202020204" pitchFamily="34" charset="0"/>
              <a:buChar char="•"/>
            </a:pPr>
            <a:r>
              <a:rPr lang="en-GB" dirty="0"/>
              <a:t>Let's look at the graph history of our commits by calling git log --graph --one line --all for all branches, and -4 for just the latest four commits.</a:t>
            </a:r>
          </a:p>
          <a:p>
            <a:pPr marL="628650" lvl="1" indent="-171450">
              <a:buFont typeface="Arial" panose="020B0604020202020204" pitchFamily="34" charset="0"/>
              <a:buChar char="•"/>
            </a:pPr>
            <a:r>
              <a:rPr lang="en-GB" dirty="0"/>
              <a:t>We can see that we have one commit in our local readme branch (since we squashed the commits) and we have the 2 unsquashed commits in the remote readme branch</a:t>
            </a:r>
          </a:p>
          <a:p>
            <a:pPr marL="171450" lvl="0" indent="-171450">
              <a:buFont typeface="Arial" panose="020B0604020202020204" pitchFamily="34" charset="0"/>
              <a:buChar char="•"/>
            </a:pPr>
            <a:r>
              <a:rPr lang="en-GB" dirty="0"/>
              <a:t>As we expected, git doesn't like us trying to push our change because it can't be fast-forwarded. But in this case, we don't want to create a merge. Instead, we want to replace the old commits with the new one.</a:t>
            </a:r>
          </a:p>
          <a:p>
            <a:pPr marL="171450" indent="-171450">
              <a:buFont typeface="Arial" panose="020B0604020202020204" pitchFamily="34" charset="0"/>
              <a:buChar char="•"/>
            </a:pPr>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37</a:t>
            </a:fld>
            <a:endParaRPr lang="en-BE"/>
          </a:p>
        </p:txBody>
      </p:sp>
    </p:spTree>
    <p:extLst>
      <p:ext uri="{BB962C8B-B14F-4D97-AF65-F5344CB8AC3E}">
        <p14:creationId xmlns:p14="http://schemas.microsoft.com/office/powerpoint/2010/main" val="1781624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This time, our push completed successfully. Git tells us here that we forced an update.</a:t>
            </a:r>
          </a:p>
          <a:p>
            <a:pPr marL="171450" indent="-171450">
              <a:buFont typeface="Arial" panose="020B0604020202020204" pitchFamily="34" charset="0"/>
              <a:buChar char="•"/>
            </a:pPr>
            <a:r>
              <a:rPr lang="en-GB" dirty="0"/>
              <a:t>We can see that both local and remote are pointing to HEAD</a:t>
            </a:r>
          </a:p>
          <a:p>
            <a:pPr marL="171450" indent="-171450">
              <a:buFont typeface="Arial" panose="020B0604020202020204" pitchFamily="34" charset="0"/>
              <a:buChar char="•"/>
            </a:pPr>
            <a:r>
              <a:rPr lang="en-GB" dirty="0"/>
              <a:t>Looking at the PR in the interface we can see that it has only one commit and our squashed changes are visible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38</a:t>
            </a:fld>
            <a:endParaRPr lang="en-BE"/>
          </a:p>
        </p:txBody>
      </p:sp>
    </p:spTree>
    <p:extLst>
      <p:ext uri="{BB962C8B-B14F-4D97-AF65-F5344CB8AC3E}">
        <p14:creationId xmlns:p14="http://schemas.microsoft.com/office/powerpoint/2010/main" val="26237767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39</a:t>
            </a:fld>
            <a:endParaRPr lang="en-BE"/>
          </a:p>
        </p:txBody>
      </p:sp>
    </p:spTree>
    <p:extLst>
      <p:ext uri="{BB962C8B-B14F-4D97-AF65-F5344CB8AC3E}">
        <p14:creationId xmlns:p14="http://schemas.microsoft.com/office/powerpoint/2010/main" val="1803609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D9C15-6FA0-F616-D65E-FACB184DA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ACDE3-A2FF-4857-3DB6-66313BACA9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8DF2B2-9746-1E7A-1463-3C2DC1029434}"/>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4AB15929-FC4F-083E-5475-A08D8EFE99EF}"/>
              </a:ext>
            </a:extLst>
          </p:cNvPr>
          <p:cNvSpPr>
            <a:spLocks noGrp="1"/>
          </p:cNvSpPr>
          <p:nvPr>
            <p:ph type="sldNum" sz="quarter" idx="5"/>
          </p:nvPr>
        </p:nvSpPr>
        <p:spPr/>
        <p:txBody>
          <a:bodyPr/>
          <a:lstStyle/>
          <a:p>
            <a:fld id="{60BA473E-7E22-714F-AE41-F8C01DB2EE9C}" type="slidenum">
              <a:rPr lang="en-BE" smtClean="0"/>
              <a:t>4</a:t>
            </a:fld>
            <a:endParaRPr lang="en-BE"/>
          </a:p>
        </p:txBody>
      </p:sp>
    </p:spTree>
    <p:extLst>
      <p:ext uri="{BB962C8B-B14F-4D97-AF65-F5344CB8AC3E}">
        <p14:creationId xmlns:p14="http://schemas.microsoft.com/office/powerpoint/2010/main" val="19312492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Last week we looked at a range of concepts about Git commands and how we c</a:t>
            </a:r>
            <a:r>
              <a:rPr lang="en-GB" dirty="0"/>
              <a:t>an</a:t>
            </a:r>
            <a:r>
              <a:rPr lang="en-BE" dirty="0"/>
              <a:t> use them. We also looked at GitHub and collaboration</a:t>
            </a:r>
          </a:p>
          <a:p>
            <a:r>
              <a:rPr lang="en-BE" dirty="0"/>
              <a:t>Today we are going to look at more concepts on Github and collaboration</a:t>
            </a:r>
          </a:p>
        </p:txBody>
      </p:sp>
      <p:sp>
        <p:nvSpPr>
          <p:cNvPr id="4" name="Slide Number Placeholder 3"/>
          <p:cNvSpPr>
            <a:spLocks noGrp="1"/>
          </p:cNvSpPr>
          <p:nvPr>
            <p:ph type="sldNum" sz="quarter" idx="5"/>
          </p:nvPr>
        </p:nvSpPr>
        <p:spPr/>
        <p:txBody>
          <a:bodyPr/>
          <a:lstStyle/>
          <a:p>
            <a:fld id="{60BA473E-7E22-714F-AE41-F8C01DB2EE9C}" type="slidenum">
              <a:rPr lang="en-BE" smtClean="0"/>
              <a:t>40</a:t>
            </a:fld>
            <a:endParaRPr lang="en-BE"/>
          </a:p>
        </p:txBody>
      </p:sp>
    </p:spTree>
    <p:extLst>
      <p:ext uri="{BB962C8B-B14F-4D97-AF65-F5344CB8AC3E}">
        <p14:creationId xmlns:p14="http://schemas.microsoft.com/office/powerpoint/2010/main" val="27715914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Why do we need to perform code reviews?</a:t>
            </a:r>
          </a:p>
          <a:p>
            <a:endParaRPr lang="en-BE" dirty="0"/>
          </a:p>
          <a:p>
            <a:pPr algn="l"/>
            <a:r>
              <a:rPr lang="en-GB" b="0" i="0" dirty="0">
                <a:solidFill>
                  <a:srgbClr val="333333"/>
                </a:solidFill>
                <a:effectLst/>
                <a:latin typeface="OpenSans"/>
              </a:rPr>
              <a:t>Common code issues are unclear names that makes the code hard to understand. Forgetting to add a test or forgetting to handle a specific condition. </a:t>
            </a:r>
          </a:p>
          <a:p>
            <a:pPr algn="l"/>
            <a:endParaRPr lang="en-GB" b="0" i="0" dirty="0">
              <a:solidFill>
                <a:srgbClr val="333333"/>
              </a:solidFill>
              <a:effectLst/>
              <a:latin typeface="OpenSans"/>
            </a:endParaRPr>
          </a:p>
          <a:p>
            <a:pPr algn="l"/>
            <a:r>
              <a:rPr lang="en-GB" b="0" i="0" dirty="0">
                <a:solidFill>
                  <a:srgbClr val="333333"/>
                </a:solidFill>
                <a:effectLst/>
                <a:latin typeface="OpenSans"/>
              </a:rPr>
              <a:t>Today, some open-source projects and lots of companies require code reviews for everybody. This isn't because they don't trust them, but because they want the highest quality code. And code reviews are how they get there. One thing to always remember, code reviews are not about us being good or bad coders, they're about making our code better. And not only that specific review, but in general.</a:t>
            </a:r>
          </a:p>
          <a:p>
            <a:pPr algn="l"/>
            <a:endParaRPr lang="en-GB" b="0" i="0" dirty="0">
              <a:solidFill>
                <a:srgbClr val="333333"/>
              </a:solidFill>
              <a:effectLst/>
              <a:latin typeface="OpenSans"/>
            </a:endParaRPr>
          </a:p>
          <a:p>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41</a:t>
            </a:fld>
            <a:endParaRPr lang="en-BE"/>
          </a:p>
        </p:txBody>
      </p:sp>
    </p:spTree>
    <p:extLst>
      <p:ext uri="{BB962C8B-B14F-4D97-AF65-F5344CB8AC3E}">
        <p14:creationId xmlns:p14="http://schemas.microsoft.com/office/powerpoint/2010/main" val="2467473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Why do we need to perform code reviews?</a:t>
            </a:r>
          </a:p>
          <a:p>
            <a:endParaRPr lang="en-BE" dirty="0"/>
          </a:p>
          <a:p>
            <a:pPr algn="l"/>
            <a:r>
              <a:rPr lang="en-GB" b="0" i="0" dirty="0">
                <a:solidFill>
                  <a:srgbClr val="333333"/>
                </a:solidFill>
                <a:effectLst/>
                <a:latin typeface="OpenSans"/>
              </a:rPr>
              <a:t>Common code issues are unclear names that makes the code hard to understand. Forgetting to add a test or forgetting to handle a specific condition. </a:t>
            </a:r>
          </a:p>
          <a:p>
            <a:pPr algn="l"/>
            <a:endParaRPr lang="en-GB" b="0" i="0" dirty="0">
              <a:solidFill>
                <a:srgbClr val="333333"/>
              </a:solidFill>
              <a:effectLst/>
              <a:latin typeface="OpenSans"/>
            </a:endParaRPr>
          </a:p>
          <a:p>
            <a:pPr algn="l"/>
            <a:r>
              <a:rPr lang="en-GB" b="0" i="0" dirty="0">
                <a:solidFill>
                  <a:srgbClr val="333333"/>
                </a:solidFill>
                <a:effectLst/>
                <a:latin typeface="OpenSans"/>
              </a:rPr>
              <a:t>Today, some open-source projects and lots of companies require code reviews for everybody. This isn't because they don't trust them, but because they want the highest quality code. And code reviews are how they get there. One thing to always remember, code reviews are not about us being good or bad coders, they're about making our code better. And not only that specific review, but in general.</a:t>
            </a:r>
          </a:p>
          <a:p>
            <a:pPr algn="l"/>
            <a:endParaRPr lang="en-GB" b="0" i="0" dirty="0">
              <a:solidFill>
                <a:srgbClr val="333333"/>
              </a:solidFill>
              <a:effectLst/>
              <a:latin typeface="OpenSans"/>
            </a:endParaRPr>
          </a:p>
          <a:p>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42</a:t>
            </a:fld>
            <a:endParaRPr lang="en-BE"/>
          </a:p>
        </p:txBody>
      </p:sp>
    </p:spTree>
    <p:extLst>
      <p:ext uri="{BB962C8B-B14F-4D97-AF65-F5344CB8AC3E}">
        <p14:creationId xmlns:p14="http://schemas.microsoft.com/office/powerpoint/2010/main" val="19592535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43</a:t>
            </a:fld>
            <a:endParaRPr lang="en-BE"/>
          </a:p>
        </p:txBody>
      </p:sp>
    </p:spTree>
    <p:extLst>
      <p:ext uri="{BB962C8B-B14F-4D97-AF65-F5344CB8AC3E}">
        <p14:creationId xmlns:p14="http://schemas.microsoft.com/office/powerpoint/2010/main" val="7519021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44</a:t>
            </a:fld>
            <a:endParaRPr lang="en-BE"/>
          </a:p>
        </p:txBody>
      </p:sp>
    </p:spTree>
    <p:extLst>
      <p:ext uri="{BB962C8B-B14F-4D97-AF65-F5344CB8AC3E}">
        <p14:creationId xmlns:p14="http://schemas.microsoft.com/office/powerpoint/2010/main" val="20853399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33333"/>
                </a:solidFill>
                <a:effectLst/>
                <a:latin typeface="OpenSans"/>
              </a:rPr>
              <a:t>Remember, a while back in the slides, we created a pull request that added a read me file. Conveniently, our colleague just replied with a few comments. Let's have a look.</a:t>
            </a:r>
          </a:p>
          <a:p>
            <a:pPr marL="228600" indent="-228600">
              <a:buFont typeface="+mj-lt"/>
              <a:buAutoNum type="arabicPeriod"/>
            </a:pPr>
            <a:endParaRPr lang="en-BE" dirty="0"/>
          </a:p>
          <a:p>
            <a:pPr marL="228600" indent="-228600">
              <a:buFont typeface="+mj-lt"/>
              <a:buAutoNum type="arabicPeriod"/>
            </a:pPr>
            <a:r>
              <a:rPr lang="en-BE" dirty="0"/>
              <a:t>We open up Readme.md and fix the issues</a:t>
            </a:r>
          </a:p>
          <a:p>
            <a:pPr marL="228600" indent="-228600">
              <a:buFont typeface="+mj-lt"/>
              <a:buAutoNum type="arabicPeriod"/>
            </a:pPr>
            <a:endParaRPr lang="en-BE" dirty="0"/>
          </a:p>
          <a:p>
            <a:pPr algn="l"/>
            <a:r>
              <a:rPr lang="en-GB" b="0" i="0" dirty="0">
                <a:solidFill>
                  <a:srgbClr val="333333"/>
                </a:solidFill>
                <a:effectLst/>
                <a:latin typeface="OpenSans"/>
              </a:rPr>
              <a:t>Since we want this change to be a part of the previous commit, we'll call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BE" dirty="0">
                <a:solidFill>
                  <a:srgbClr val="C00000"/>
                </a:solidFill>
              </a:rPr>
              <a:t>git commit --amend (reverting committed changes)</a:t>
            </a:r>
            <a:endParaRPr lang="en-GB" b="0" i="0" dirty="0">
              <a:solidFill>
                <a:srgbClr val="333333"/>
              </a:solidFill>
              <a:effectLst/>
              <a:latin typeface="OpenSans"/>
            </a:endParaRPr>
          </a:p>
          <a:p>
            <a:pPr marL="171450" indent="-171450" algn="l">
              <a:buFont typeface="Arial" panose="020B0604020202020204" pitchFamily="34" charset="0"/>
              <a:buChar char="•"/>
            </a:pPr>
            <a:r>
              <a:rPr lang="en-GB" b="0" i="0" dirty="0">
                <a:solidFill>
                  <a:srgbClr val="333333"/>
                </a:solidFill>
                <a:effectLst/>
                <a:latin typeface="OpenSans"/>
              </a:rPr>
              <a:t>“git commit -a – amend”, which will edit the original commit.</a:t>
            </a:r>
          </a:p>
          <a:p>
            <a:pPr marL="171450" indent="-171450" algn="l">
              <a:buFont typeface="Arial" panose="020B0604020202020204" pitchFamily="34" charset="0"/>
              <a:buChar char="•"/>
            </a:pPr>
            <a:r>
              <a:rPr lang="en-GB" b="0" i="0" dirty="0">
                <a:solidFill>
                  <a:srgbClr val="333333"/>
                </a:solidFill>
                <a:effectLst/>
                <a:latin typeface="OpenSans"/>
              </a:rPr>
              <a:t>“git push -f”</a:t>
            </a:r>
          </a:p>
          <a:p>
            <a:pPr marL="171450" indent="-171450" algn="l">
              <a:buFont typeface="Arial" panose="020B0604020202020204" pitchFamily="34" charset="0"/>
              <a:buChar char="•"/>
            </a:pPr>
            <a:endParaRPr lang="en-GB" b="0" i="0" dirty="0">
              <a:solidFill>
                <a:srgbClr val="333333"/>
              </a:solidFill>
              <a:effectLst/>
              <a:latin typeface="OpenSans"/>
            </a:endParaRPr>
          </a:p>
        </p:txBody>
      </p:sp>
      <p:sp>
        <p:nvSpPr>
          <p:cNvPr id="4" name="Slide Number Placeholder 3"/>
          <p:cNvSpPr>
            <a:spLocks noGrp="1"/>
          </p:cNvSpPr>
          <p:nvPr>
            <p:ph type="sldNum" sz="quarter" idx="5"/>
          </p:nvPr>
        </p:nvSpPr>
        <p:spPr/>
        <p:txBody>
          <a:bodyPr/>
          <a:lstStyle/>
          <a:p>
            <a:fld id="{60BA473E-7E22-714F-AE41-F8C01DB2EE9C}" type="slidenum">
              <a:rPr lang="en-BE" smtClean="0"/>
              <a:t>45</a:t>
            </a:fld>
            <a:endParaRPr lang="en-BE"/>
          </a:p>
        </p:txBody>
      </p:sp>
    </p:spTree>
    <p:extLst>
      <p:ext uri="{BB962C8B-B14F-4D97-AF65-F5344CB8AC3E}">
        <p14:creationId xmlns:p14="http://schemas.microsoft.com/office/powerpoint/2010/main" val="30464738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Ignore the outdated. It simply means that we have added a new comment</a:t>
            </a:r>
          </a:p>
        </p:txBody>
      </p:sp>
      <p:sp>
        <p:nvSpPr>
          <p:cNvPr id="4" name="Slide Number Placeholder 3"/>
          <p:cNvSpPr>
            <a:spLocks noGrp="1"/>
          </p:cNvSpPr>
          <p:nvPr>
            <p:ph type="sldNum" sz="quarter" idx="5"/>
          </p:nvPr>
        </p:nvSpPr>
        <p:spPr/>
        <p:txBody>
          <a:bodyPr/>
          <a:lstStyle/>
          <a:p>
            <a:fld id="{60BA473E-7E22-714F-AE41-F8C01DB2EE9C}" type="slidenum">
              <a:rPr lang="en-BE" smtClean="0"/>
              <a:t>46</a:t>
            </a:fld>
            <a:endParaRPr lang="en-BE"/>
          </a:p>
        </p:txBody>
      </p:sp>
    </p:spTree>
    <p:extLst>
      <p:ext uri="{BB962C8B-B14F-4D97-AF65-F5344CB8AC3E}">
        <p14:creationId xmlns:p14="http://schemas.microsoft.com/office/powerpoint/2010/main" val="5214825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47</a:t>
            </a:fld>
            <a:endParaRPr lang="en-BE"/>
          </a:p>
        </p:txBody>
      </p:sp>
    </p:spTree>
    <p:extLst>
      <p:ext uri="{BB962C8B-B14F-4D97-AF65-F5344CB8AC3E}">
        <p14:creationId xmlns:p14="http://schemas.microsoft.com/office/powerpoint/2010/main" val="24109415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It is important to set checks to avoid merging garbage into the main repository</a:t>
            </a:r>
          </a:p>
        </p:txBody>
      </p:sp>
      <p:sp>
        <p:nvSpPr>
          <p:cNvPr id="4" name="Slide Number Placeholder 3"/>
          <p:cNvSpPr>
            <a:spLocks noGrp="1"/>
          </p:cNvSpPr>
          <p:nvPr>
            <p:ph type="sldNum" sz="quarter" idx="5"/>
          </p:nvPr>
        </p:nvSpPr>
        <p:spPr/>
        <p:txBody>
          <a:bodyPr/>
          <a:lstStyle/>
          <a:p>
            <a:fld id="{60BA473E-7E22-714F-AE41-F8C01DB2EE9C}" type="slidenum">
              <a:rPr lang="en-BE" smtClean="0"/>
              <a:t>48</a:t>
            </a:fld>
            <a:endParaRPr lang="en-BE"/>
          </a:p>
        </p:txBody>
      </p:sp>
    </p:spTree>
    <p:extLst>
      <p:ext uri="{BB962C8B-B14F-4D97-AF65-F5344CB8AC3E}">
        <p14:creationId xmlns:p14="http://schemas.microsoft.com/office/powerpoint/2010/main" val="4298883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49</a:t>
            </a:fld>
            <a:endParaRPr lang="en-BE"/>
          </a:p>
        </p:txBody>
      </p:sp>
    </p:spTree>
    <p:extLst>
      <p:ext uri="{BB962C8B-B14F-4D97-AF65-F5344CB8AC3E}">
        <p14:creationId xmlns:p14="http://schemas.microsoft.com/office/powerpoint/2010/main" val="3792798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F53B7-6914-4684-AF92-816C560BBB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10D9F3-3B95-B033-0CE1-318741A027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9DC448-6184-4B45-9114-DC317B9DFF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F690B7-5F38-6CD5-80CC-C793EB83B5F5}"/>
              </a:ext>
            </a:extLst>
          </p:cNvPr>
          <p:cNvSpPr>
            <a:spLocks noGrp="1"/>
          </p:cNvSpPr>
          <p:nvPr>
            <p:ph type="sldNum" sz="quarter" idx="5"/>
          </p:nvPr>
        </p:nvSpPr>
        <p:spPr/>
        <p:txBody>
          <a:bodyPr/>
          <a:lstStyle/>
          <a:p>
            <a:fld id="{60BA473E-7E22-714F-AE41-F8C01DB2EE9C}" type="slidenum">
              <a:rPr lang="en-BE" smtClean="0"/>
              <a:t>5</a:t>
            </a:fld>
            <a:endParaRPr lang="en-BE"/>
          </a:p>
        </p:txBody>
      </p:sp>
    </p:spTree>
    <p:extLst>
      <p:ext uri="{BB962C8B-B14F-4D97-AF65-F5344CB8AC3E}">
        <p14:creationId xmlns:p14="http://schemas.microsoft.com/office/powerpoint/2010/main" val="3430942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50</a:t>
            </a:fld>
            <a:endParaRPr lang="en-BE"/>
          </a:p>
        </p:txBody>
      </p:sp>
    </p:spTree>
    <p:extLst>
      <p:ext uri="{BB962C8B-B14F-4D97-AF65-F5344CB8AC3E}">
        <p14:creationId xmlns:p14="http://schemas.microsoft.com/office/powerpoint/2010/main" val="11831551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51</a:t>
            </a:fld>
            <a:endParaRPr lang="en-BE"/>
          </a:p>
        </p:txBody>
      </p:sp>
    </p:spTree>
    <p:extLst>
      <p:ext uri="{BB962C8B-B14F-4D97-AF65-F5344CB8AC3E}">
        <p14:creationId xmlns:p14="http://schemas.microsoft.com/office/powerpoint/2010/main" val="35184334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In the project you will be working in groups of 10 students. You decide to start coding without careful planning</a:t>
            </a:r>
          </a:p>
          <a:p>
            <a:endParaRPr lang="en-BE" dirty="0"/>
          </a:p>
          <a:p>
            <a:r>
              <a:rPr lang="en-GB" dirty="0"/>
              <a:t>Instead of dividing the task into smaller pieces and assigning them to different people, you just randomly started working on some part of the infrastructure. </a:t>
            </a:r>
          </a:p>
          <a:p>
            <a:r>
              <a:rPr lang="en-GB" dirty="0"/>
              <a:t>The result would probably be total chaos, with different pieces of software that won't work well together, and lots of gaps that nobody worked on.</a:t>
            </a:r>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52</a:t>
            </a:fld>
            <a:endParaRPr lang="en-BE"/>
          </a:p>
        </p:txBody>
      </p:sp>
    </p:spTree>
    <p:extLst>
      <p:ext uri="{BB962C8B-B14F-4D97-AF65-F5344CB8AC3E}">
        <p14:creationId xmlns:p14="http://schemas.microsoft.com/office/powerpoint/2010/main" val="29375608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That's when a tool like an issue tracker or bug tracker can help us coordinate our work better. An issue tracker tells us the tasks that need to be done, the state they're in and who's working on them.</a:t>
            </a:r>
          </a:p>
          <a:p>
            <a:endParaRPr lang="en-GB" dirty="0"/>
          </a:p>
          <a:p>
            <a:r>
              <a:rPr lang="en-GB" dirty="0"/>
              <a:t>The system also let's us add comments to the issue, these comments can be super helpful. They can give us more details about the problem, explain a way to solve it, or detail how to test if it's been solved. Issue trackers aren't just useful for people actively working on projects.</a:t>
            </a:r>
          </a:p>
          <a:p>
            <a:endParaRPr lang="en-GB" dirty="0"/>
          </a:p>
          <a:p>
            <a:r>
              <a:rPr lang="en-GB" dirty="0"/>
              <a:t>Having a clear visible list of the pending work, lets new contributors figure out how to help and where to jump in.</a:t>
            </a:r>
          </a:p>
          <a:p>
            <a:endParaRPr lang="en-GB" dirty="0"/>
          </a:p>
          <a:p>
            <a:r>
              <a:rPr lang="en-GB" dirty="0"/>
              <a:t>So, if you're hosting your project there, it can be very handy to track work on your project. Like the problems to solve, the features to add and the use cases to include it, let's check it out.</a:t>
            </a:r>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55</a:t>
            </a:fld>
            <a:endParaRPr lang="en-BE"/>
          </a:p>
        </p:txBody>
      </p:sp>
    </p:spTree>
    <p:extLst>
      <p:ext uri="{BB962C8B-B14F-4D97-AF65-F5344CB8AC3E}">
        <p14:creationId xmlns:p14="http://schemas.microsoft.com/office/powerpoint/2010/main" val="31522142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issues should have a title</a:t>
            </a:r>
          </a:p>
          <a:p>
            <a:endParaRPr lang="en-GB" dirty="0"/>
          </a:p>
          <a:p>
            <a:r>
              <a:rPr lang="en-GB" dirty="0"/>
              <a:t>Description: When writing in issues description, it's a good idea to include all the information that we have about the problem or missing feature and any ideas on how to solve it. And if new information comes up later on, it can be added as additional comments on the same issue. Great, we're now ready to submit the new issue.</a:t>
            </a:r>
          </a:p>
          <a:p>
            <a:endParaRPr lang="en-GB" dirty="0"/>
          </a:p>
          <a:p>
            <a:r>
              <a:rPr lang="en-GB" dirty="0"/>
              <a:t>The issue was assigned to a developer who fixed it</a:t>
            </a:r>
          </a:p>
          <a:p>
            <a:endParaRPr lang="en-GB" dirty="0"/>
          </a:p>
          <a:p>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56</a:t>
            </a:fld>
            <a:endParaRPr lang="en-BE"/>
          </a:p>
        </p:txBody>
      </p:sp>
    </p:spTree>
    <p:extLst>
      <p:ext uri="{BB962C8B-B14F-4D97-AF65-F5344CB8AC3E}">
        <p14:creationId xmlns:p14="http://schemas.microsoft.com/office/powerpoint/2010/main" val="6274382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57</a:t>
            </a:fld>
            <a:endParaRPr lang="en-BE"/>
          </a:p>
        </p:txBody>
      </p:sp>
    </p:spTree>
    <p:extLst>
      <p:ext uri="{BB962C8B-B14F-4D97-AF65-F5344CB8AC3E}">
        <p14:creationId xmlns:p14="http://schemas.microsoft.com/office/powerpoint/2010/main" val="28773199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58</a:t>
            </a:fld>
            <a:endParaRPr lang="en-BE"/>
          </a:p>
        </p:txBody>
      </p:sp>
    </p:spTree>
    <p:extLst>
      <p:ext uri="{BB962C8B-B14F-4D97-AF65-F5344CB8AC3E}">
        <p14:creationId xmlns:p14="http://schemas.microsoft.com/office/powerpoint/2010/main" val="34181162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0BA473E-7E22-714F-AE41-F8C01DB2EE9C}" type="slidenum">
              <a:rPr lang="en-BE" smtClean="0"/>
              <a:t>59</a:t>
            </a:fld>
            <a:endParaRPr lang="en-BE"/>
          </a:p>
        </p:txBody>
      </p:sp>
    </p:spTree>
    <p:extLst>
      <p:ext uri="{BB962C8B-B14F-4D97-AF65-F5344CB8AC3E}">
        <p14:creationId xmlns:p14="http://schemas.microsoft.com/office/powerpoint/2010/main" val="1167912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Let us dive in and learn about Git and GitHub.</a:t>
            </a:r>
          </a:p>
          <a:p>
            <a:endParaRPr lang="en-BE" dirty="0"/>
          </a:p>
          <a:p>
            <a:pPr marL="228600" indent="-228600">
              <a:buFont typeface="+mj-lt"/>
              <a:buAutoNum type="arabicPeriod"/>
            </a:pPr>
            <a:r>
              <a:rPr lang="en-BE" dirty="0"/>
              <a:t>When you are developing a software project, you manage a tone of files. These files include documentation, code, configurations</a:t>
            </a:r>
          </a:p>
          <a:p>
            <a:pPr marL="228600" indent="-228600">
              <a:buFont typeface="+mj-lt"/>
              <a:buAutoNum type="arabicPeriod"/>
            </a:pPr>
            <a:r>
              <a:rPr lang="en-BE" dirty="0"/>
              <a:t>Imagine you are involved in maintaining a software project deployed on a network. You introduce a new feature in the project, test it and roll it out. After that, you realize that half of the clients are broken. This implies that the feature was not properly tested. You may be tempted to provide a a quick fix, but in most cases the quick fix will not provide the solution to the problem.</a:t>
            </a:r>
          </a:p>
          <a:p>
            <a:pPr marL="228600" indent="-228600">
              <a:buFont typeface="+mj-lt"/>
              <a:buAutoNum type="arabicPeriod"/>
            </a:pPr>
            <a:r>
              <a:rPr lang="en-GB" dirty="0"/>
              <a:t>To avoid these headaches, you can use a version control system to easily roll back your code to the previous version. Since you know that this version was working correctly before the change was made, it would be safe to go back to that one until you had time to fix the code, run some tests, and make sure everything works correctly for all machine models. By releasing code only after properly testing, you avoid having to push quick-fix after quick-fix.</a:t>
            </a:r>
          </a:p>
          <a:p>
            <a:pPr marL="228600" indent="-228600">
              <a:buFont typeface="+mj-lt"/>
              <a:buAutoNum type="arabicPeriod"/>
            </a:pPr>
            <a:r>
              <a:rPr lang="en-BE" dirty="0"/>
              <a:t>In this class we shall look one of the popular VCS called git.</a:t>
            </a:r>
          </a:p>
        </p:txBody>
      </p:sp>
      <p:sp>
        <p:nvSpPr>
          <p:cNvPr id="4" name="Slide Number Placeholder 3"/>
          <p:cNvSpPr>
            <a:spLocks noGrp="1"/>
          </p:cNvSpPr>
          <p:nvPr>
            <p:ph type="sldNum" sz="quarter" idx="5"/>
          </p:nvPr>
        </p:nvSpPr>
        <p:spPr/>
        <p:txBody>
          <a:bodyPr/>
          <a:lstStyle/>
          <a:p>
            <a:fld id="{60BA473E-7E22-714F-AE41-F8C01DB2EE9C}" type="slidenum">
              <a:rPr lang="en-BE" smtClean="0"/>
              <a:t>6</a:t>
            </a:fld>
            <a:endParaRPr lang="en-BE"/>
          </a:p>
        </p:txBody>
      </p:sp>
    </p:spTree>
    <p:extLst>
      <p:ext uri="{BB962C8B-B14F-4D97-AF65-F5344CB8AC3E}">
        <p14:creationId xmlns:p14="http://schemas.microsoft.com/office/powerpoint/2010/main" val="3165112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dirty="0"/>
              <a:t>So, </a:t>
            </a:r>
            <a:r>
              <a:rPr lang="en-GB" b="0" i="0" dirty="0">
                <a:solidFill>
                  <a:srgbClr val="1F1F1F"/>
                </a:solidFill>
                <a:effectLst/>
                <a:latin typeface="Source Sans Pro" panose="020B0503030403020204" pitchFamily="34" charset="0"/>
              </a:rPr>
              <a:t>What is version control system Git?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F1F1F"/>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F1F1F"/>
                </a:solidFill>
                <a:effectLst/>
                <a:latin typeface="Source Sans Pro" panose="020B0503030403020204" pitchFamily="34" charset="0"/>
              </a:rPr>
              <a:t>Git is now one of the most popular version control systems out there and is used in millions of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F1F1F"/>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F1F1F"/>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60BA473E-7E22-714F-AE41-F8C01DB2EE9C}" type="slidenum">
              <a:rPr lang="en-BE" smtClean="0"/>
              <a:t>7</a:t>
            </a:fld>
            <a:endParaRPr lang="en-BE"/>
          </a:p>
        </p:txBody>
      </p:sp>
    </p:spTree>
    <p:extLst>
      <p:ext uri="{BB962C8B-B14F-4D97-AF65-F5344CB8AC3E}">
        <p14:creationId xmlns:p14="http://schemas.microsoft.com/office/powerpoint/2010/main" val="2364346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Let us now look at how we can work with Git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now let us start with ‘git </a:t>
            </a:r>
            <a:r>
              <a:rPr lang="en-GB" dirty="0" err="1"/>
              <a:t>init</a:t>
            </a:r>
            <a:r>
              <a:rPr lang="en-GB" dirty="0"/>
              <a:t>’ and look at git clone later.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Git </a:t>
            </a:r>
            <a:r>
              <a:rPr lang="en-GB" dirty="0" err="1"/>
              <a:t>init</a:t>
            </a:r>
            <a:r>
              <a:rPr lang="en-GB" dirty="0"/>
              <a:t> – When we run git </a:t>
            </a:r>
            <a:r>
              <a:rPr lang="en-GB" dirty="0" err="1"/>
              <a:t>init</a:t>
            </a:r>
            <a:r>
              <a:rPr lang="en-GB" dirty="0"/>
              <a:t>, an empty working directory returned.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We will also have a “.git directory”, which we see as a database for your Git project that stores the changes and the change history.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F1F1F"/>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F1F1F"/>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F1F1F"/>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60BA473E-7E22-714F-AE41-F8C01DB2EE9C}" type="slidenum">
              <a:rPr lang="en-BE" smtClean="0"/>
              <a:t>8</a:t>
            </a:fld>
            <a:endParaRPr lang="en-BE"/>
          </a:p>
        </p:txBody>
      </p:sp>
    </p:spTree>
    <p:extLst>
      <p:ext uri="{BB962C8B-B14F-4D97-AF65-F5344CB8AC3E}">
        <p14:creationId xmlns:p14="http://schemas.microsoft.com/office/powerpoint/2010/main" val="3728018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F1F1F"/>
                </a:solidFill>
                <a:effectLst/>
                <a:latin typeface="Source Sans Pro" panose="020B0503030403020204" pitchFamily="34" charset="0"/>
              </a:rPr>
              <a:t>1. Let us  copy the file menu1.txt into our previously created empty working directory. After adding it, this file will be in the working tree, but untracked by git since it has not been added to the .git directory.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F1F1F"/>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F1F1F"/>
                </a:solidFill>
                <a:effectLst/>
                <a:latin typeface="Source Sans Pro" panose="020B0503030403020204" pitchFamily="34" charset="0"/>
              </a:rPr>
              <a:t>2. To track it, we should run the command git add &lt;filename&gt;. We see that our new file is marked to be committed, this means that our change is currently in the staging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F1F1F"/>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F1F1F"/>
                </a:solidFill>
                <a:effectLst/>
                <a:latin typeface="Source Sans Pro" panose="020B0503030403020204" pitchFamily="34" charset="0"/>
              </a:rPr>
              <a:t>3. To get it committed into the .git directory, we run the git commit command. When we run this command, we tell Git that we want to save our changes. It opens a text editor where we can enter a commit message.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F1F1F"/>
                </a:solidFill>
                <a:effectLst/>
                <a:latin typeface="Source Sans Pro" panose="020B0503030403020204" pitchFamily="34" charset="0"/>
              </a:rPr>
              <a:t>We'll dive deep into writing good commit messages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F1F1F"/>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F1F1F"/>
                </a:solidFill>
                <a:effectLst/>
                <a:latin typeface="Source Sans Pro" panose="020B0503030403020204" pitchFamily="34" charset="0"/>
              </a:rPr>
              <a:t>4. This is called the “Git Workflow”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F1F1F"/>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F1F1F"/>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60BA473E-7E22-714F-AE41-F8C01DB2EE9C}" type="slidenum">
              <a:rPr lang="en-BE" smtClean="0"/>
              <a:t>9</a:t>
            </a:fld>
            <a:endParaRPr lang="en-BE"/>
          </a:p>
        </p:txBody>
      </p:sp>
    </p:spTree>
    <p:extLst>
      <p:ext uri="{BB962C8B-B14F-4D97-AF65-F5344CB8AC3E}">
        <p14:creationId xmlns:p14="http://schemas.microsoft.com/office/powerpoint/2010/main" val="3984970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B7AB2-7BE5-461A-ACBB-3002F8A9D13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D496A510-E8C8-1023-28AC-D232AE6ED4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11A5BD07-689A-E04F-8349-B274D3984399}"/>
              </a:ext>
            </a:extLst>
          </p:cNvPr>
          <p:cNvSpPr>
            <a:spLocks noGrp="1"/>
          </p:cNvSpPr>
          <p:nvPr>
            <p:ph type="dt" sz="half" idx="10"/>
          </p:nvPr>
        </p:nvSpPr>
        <p:spPr/>
        <p:txBody>
          <a:bodyPr/>
          <a:lstStyle/>
          <a:p>
            <a:fld id="{73F170DA-D398-ED41-8FCC-0FC0D75F2FCE}" type="datetimeFigureOut">
              <a:rPr lang="en-BE" smtClean="0"/>
              <a:t>22/01/2026</a:t>
            </a:fld>
            <a:endParaRPr lang="en-BE"/>
          </a:p>
        </p:txBody>
      </p:sp>
      <p:sp>
        <p:nvSpPr>
          <p:cNvPr id="5" name="Footer Placeholder 4">
            <a:extLst>
              <a:ext uri="{FF2B5EF4-FFF2-40B4-BE49-F238E27FC236}">
                <a16:creationId xmlns:a16="http://schemas.microsoft.com/office/drawing/2014/main" id="{E3B950A7-FC21-4172-9E47-5DB37D43BFB4}"/>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1DBACB8B-F838-291C-F348-CEC5FF61F5F4}"/>
              </a:ext>
            </a:extLst>
          </p:cNvPr>
          <p:cNvSpPr>
            <a:spLocks noGrp="1"/>
          </p:cNvSpPr>
          <p:nvPr>
            <p:ph type="sldNum" sz="quarter" idx="12"/>
          </p:nvPr>
        </p:nvSpPr>
        <p:spPr/>
        <p:txBody>
          <a:bodyPr/>
          <a:lstStyle/>
          <a:p>
            <a:fld id="{E89DB8DA-7D85-BB4C-8E66-FF321787BBA9}" type="slidenum">
              <a:rPr lang="en-BE" smtClean="0"/>
              <a:t>‹#›</a:t>
            </a:fld>
            <a:endParaRPr lang="en-BE"/>
          </a:p>
        </p:txBody>
      </p:sp>
    </p:spTree>
    <p:extLst>
      <p:ext uri="{BB962C8B-B14F-4D97-AF65-F5344CB8AC3E}">
        <p14:creationId xmlns:p14="http://schemas.microsoft.com/office/powerpoint/2010/main" val="4026661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56677-C897-64CD-2768-E300AD73E096}"/>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E9F19F92-0C3B-9724-85DD-873C70193BD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96FC3ECB-5A92-E059-0FF7-E5415B04E25B}"/>
              </a:ext>
            </a:extLst>
          </p:cNvPr>
          <p:cNvSpPr>
            <a:spLocks noGrp="1"/>
          </p:cNvSpPr>
          <p:nvPr>
            <p:ph type="dt" sz="half" idx="10"/>
          </p:nvPr>
        </p:nvSpPr>
        <p:spPr/>
        <p:txBody>
          <a:bodyPr/>
          <a:lstStyle/>
          <a:p>
            <a:fld id="{73F170DA-D398-ED41-8FCC-0FC0D75F2FCE}" type="datetimeFigureOut">
              <a:rPr lang="en-BE" smtClean="0"/>
              <a:t>22/01/2026</a:t>
            </a:fld>
            <a:endParaRPr lang="en-BE"/>
          </a:p>
        </p:txBody>
      </p:sp>
      <p:sp>
        <p:nvSpPr>
          <p:cNvPr id="5" name="Footer Placeholder 4">
            <a:extLst>
              <a:ext uri="{FF2B5EF4-FFF2-40B4-BE49-F238E27FC236}">
                <a16:creationId xmlns:a16="http://schemas.microsoft.com/office/drawing/2014/main" id="{56AFBBE4-76BB-63AB-5069-55846BCAE52D}"/>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9DF6C21E-166D-CEB9-CE1E-5F0A2D187EA3}"/>
              </a:ext>
            </a:extLst>
          </p:cNvPr>
          <p:cNvSpPr>
            <a:spLocks noGrp="1"/>
          </p:cNvSpPr>
          <p:nvPr>
            <p:ph type="sldNum" sz="quarter" idx="12"/>
          </p:nvPr>
        </p:nvSpPr>
        <p:spPr/>
        <p:txBody>
          <a:bodyPr/>
          <a:lstStyle/>
          <a:p>
            <a:fld id="{E89DB8DA-7D85-BB4C-8E66-FF321787BBA9}" type="slidenum">
              <a:rPr lang="en-BE" smtClean="0"/>
              <a:t>‹#›</a:t>
            </a:fld>
            <a:endParaRPr lang="en-BE"/>
          </a:p>
        </p:txBody>
      </p:sp>
    </p:spTree>
    <p:extLst>
      <p:ext uri="{BB962C8B-B14F-4D97-AF65-F5344CB8AC3E}">
        <p14:creationId xmlns:p14="http://schemas.microsoft.com/office/powerpoint/2010/main" val="2395340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1F0C33-6906-B95A-B894-0A5F983B703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FF17E20D-8B1B-93C9-1995-EEF55D0A193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9A9FD963-F063-EF9D-BC3D-7025570E332E}"/>
              </a:ext>
            </a:extLst>
          </p:cNvPr>
          <p:cNvSpPr>
            <a:spLocks noGrp="1"/>
          </p:cNvSpPr>
          <p:nvPr>
            <p:ph type="dt" sz="half" idx="10"/>
          </p:nvPr>
        </p:nvSpPr>
        <p:spPr/>
        <p:txBody>
          <a:bodyPr/>
          <a:lstStyle/>
          <a:p>
            <a:fld id="{73F170DA-D398-ED41-8FCC-0FC0D75F2FCE}" type="datetimeFigureOut">
              <a:rPr lang="en-BE" smtClean="0"/>
              <a:t>22/01/2026</a:t>
            </a:fld>
            <a:endParaRPr lang="en-BE"/>
          </a:p>
        </p:txBody>
      </p:sp>
      <p:sp>
        <p:nvSpPr>
          <p:cNvPr id="5" name="Footer Placeholder 4">
            <a:extLst>
              <a:ext uri="{FF2B5EF4-FFF2-40B4-BE49-F238E27FC236}">
                <a16:creationId xmlns:a16="http://schemas.microsoft.com/office/drawing/2014/main" id="{17411A7D-357C-CB9C-ECD1-B1CF73C3A2B0}"/>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5E3F7BDF-B3E7-08CA-2E70-6934A355D65A}"/>
              </a:ext>
            </a:extLst>
          </p:cNvPr>
          <p:cNvSpPr>
            <a:spLocks noGrp="1"/>
          </p:cNvSpPr>
          <p:nvPr>
            <p:ph type="sldNum" sz="quarter" idx="12"/>
          </p:nvPr>
        </p:nvSpPr>
        <p:spPr/>
        <p:txBody>
          <a:bodyPr/>
          <a:lstStyle/>
          <a:p>
            <a:fld id="{E89DB8DA-7D85-BB4C-8E66-FF321787BBA9}" type="slidenum">
              <a:rPr lang="en-BE" smtClean="0"/>
              <a:t>‹#›</a:t>
            </a:fld>
            <a:endParaRPr lang="en-BE"/>
          </a:p>
        </p:txBody>
      </p:sp>
    </p:spTree>
    <p:extLst>
      <p:ext uri="{BB962C8B-B14F-4D97-AF65-F5344CB8AC3E}">
        <p14:creationId xmlns:p14="http://schemas.microsoft.com/office/powerpoint/2010/main" val="2705275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E43D-282E-653C-4F1B-15B3266A1482}"/>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15420C0F-8F1F-4D07-2826-50A4AFDE76C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11B923D5-F22A-7236-25F5-FEDD15DE57B4}"/>
              </a:ext>
            </a:extLst>
          </p:cNvPr>
          <p:cNvSpPr>
            <a:spLocks noGrp="1"/>
          </p:cNvSpPr>
          <p:nvPr>
            <p:ph type="dt" sz="half" idx="10"/>
          </p:nvPr>
        </p:nvSpPr>
        <p:spPr/>
        <p:txBody>
          <a:bodyPr/>
          <a:lstStyle/>
          <a:p>
            <a:fld id="{73F170DA-D398-ED41-8FCC-0FC0D75F2FCE}" type="datetimeFigureOut">
              <a:rPr lang="en-BE" smtClean="0"/>
              <a:t>22/01/2026</a:t>
            </a:fld>
            <a:endParaRPr lang="en-BE"/>
          </a:p>
        </p:txBody>
      </p:sp>
      <p:sp>
        <p:nvSpPr>
          <p:cNvPr id="5" name="Footer Placeholder 4">
            <a:extLst>
              <a:ext uri="{FF2B5EF4-FFF2-40B4-BE49-F238E27FC236}">
                <a16:creationId xmlns:a16="http://schemas.microsoft.com/office/drawing/2014/main" id="{1EA80F8E-4C8F-715F-1C93-300E02522E61}"/>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B120AC12-85D0-4771-ACE9-24B16AF0370C}"/>
              </a:ext>
            </a:extLst>
          </p:cNvPr>
          <p:cNvSpPr>
            <a:spLocks noGrp="1"/>
          </p:cNvSpPr>
          <p:nvPr>
            <p:ph type="sldNum" sz="quarter" idx="12"/>
          </p:nvPr>
        </p:nvSpPr>
        <p:spPr/>
        <p:txBody>
          <a:bodyPr/>
          <a:lstStyle/>
          <a:p>
            <a:fld id="{E89DB8DA-7D85-BB4C-8E66-FF321787BBA9}" type="slidenum">
              <a:rPr lang="en-BE" smtClean="0"/>
              <a:t>‹#›</a:t>
            </a:fld>
            <a:endParaRPr lang="en-BE"/>
          </a:p>
        </p:txBody>
      </p:sp>
    </p:spTree>
    <p:extLst>
      <p:ext uri="{BB962C8B-B14F-4D97-AF65-F5344CB8AC3E}">
        <p14:creationId xmlns:p14="http://schemas.microsoft.com/office/powerpoint/2010/main" val="215735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D76E7-9780-2E79-68E5-167181B5513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14401C3C-A94B-CC42-3AA5-F136666E7D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D75D626-DF65-B022-D57E-30DBBA13F130}"/>
              </a:ext>
            </a:extLst>
          </p:cNvPr>
          <p:cNvSpPr>
            <a:spLocks noGrp="1"/>
          </p:cNvSpPr>
          <p:nvPr>
            <p:ph type="dt" sz="half" idx="10"/>
          </p:nvPr>
        </p:nvSpPr>
        <p:spPr/>
        <p:txBody>
          <a:bodyPr/>
          <a:lstStyle/>
          <a:p>
            <a:fld id="{73F170DA-D398-ED41-8FCC-0FC0D75F2FCE}" type="datetimeFigureOut">
              <a:rPr lang="en-BE" smtClean="0"/>
              <a:t>22/01/2026</a:t>
            </a:fld>
            <a:endParaRPr lang="en-BE"/>
          </a:p>
        </p:txBody>
      </p:sp>
      <p:sp>
        <p:nvSpPr>
          <p:cNvPr id="5" name="Footer Placeholder 4">
            <a:extLst>
              <a:ext uri="{FF2B5EF4-FFF2-40B4-BE49-F238E27FC236}">
                <a16:creationId xmlns:a16="http://schemas.microsoft.com/office/drawing/2014/main" id="{50929E85-EDBF-94B8-1362-C94406E62C28}"/>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97FE3E1A-139E-F2F2-DFCF-F9B9F1FFE337}"/>
              </a:ext>
            </a:extLst>
          </p:cNvPr>
          <p:cNvSpPr>
            <a:spLocks noGrp="1"/>
          </p:cNvSpPr>
          <p:nvPr>
            <p:ph type="sldNum" sz="quarter" idx="12"/>
          </p:nvPr>
        </p:nvSpPr>
        <p:spPr/>
        <p:txBody>
          <a:bodyPr/>
          <a:lstStyle/>
          <a:p>
            <a:fld id="{E89DB8DA-7D85-BB4C-8E66-FF321787BBA9}" type="slidenum">
              <a:rPr lang="en-BE" smtClean="0"/>
              <a:t>‹#›</a:t>
            </a:fld>
            <a:endParaRPr lang="en-BE"/>
          </a:p>
        </p:txBody>
      </p:sp>
    </p:spTree>
    <p:extLst>
      <p:ext uri="{BB962C8B-B14F-4D97-AF65-F5344CB8AC3E}">
        <p14:creationId xmlns:p14="http://schemas.microsoft.com/office/powerpoint/2010/main" val="3544134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2A398-F4AE-8E62-79C9-A7E695029EA9}"/>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A981FBF5-7997-C008-8FFB-63C0ECACCC1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62A82165-9A37-95B2-A5CE-9A1C6EC1DA1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85AE3AEF-BE74-9960-A79C-5D5D0816B673}"/>
              </a:ext>
            </a:extLst>
          </p:cNvPr>
          <p:cNvSpPr>
            <a:spLocks noGrp="1"/>
          </p:cNvSpPr>
          <p:nvPr>
            <p:ph type="dt" sz="half" idx="10"/>
          </p:nvPr>
        </p:nvSpPr>
        <p:spPr/>
        <p:txBody>
          <a:bodyPr/>
          <a:lstStyle/>
          <a:p>
            <a:fld id="{73F170DA-D398-ED41-8FCC-0FC0D75F2FCE}" type="datetimeFigureOut">
              <a:rPr lang="en-BE" smtClean="0"/>
              <a:t>22/01/2026</a:t>
            </a:fld>
            <a:endParaRPr lang="en-BE"/>
          </a:p>
        </p:txBody>
      </p:sp>
      <p:sp>
        <p:nvSpPr>
          <p:cNvPr id="6" name="Footer Placeholder 5">
            <a:extLst>
              <a:ext uri="{FF2B5EF4-FFF2-40B4-BE49-F238E27FC236}">
                <a16:creationId xmlns:a16="http://schemas.microsoft.com/office/drawing/2014/main" id="{CCFF3623-506E-8480-2710-9F6AED51E588}"/>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F8486E4D-E744-DF56-F125-9906CC485D89}"/>
              </a:ext>
            </a:extLst>
          </p:cNvPr>
          <p:cNvSpPr>
            <a:spLocks noGrp="1"/>
          </p:cNvSpPr>
          <p:nvPr>
            <p:ph type="sldNum" sz="quarter" idx="12"/>
          </p:nvPr>
        </p:nvSpPr>
        <p:spPr/>
        <p:txBody>
          <a:bodyPr/>
          <a:lstStyle/>
          <a:p>
            <a:fld id="{E89DB8DA-7D85-BB4C-8E66-FF321787BBA9}" type="slidenum">
              <a:rPr lang="en-BE" smtClean="0"/>
              <a:t>‹#›</a:t>
            </a:fld>
            <a:endParaRPr lang="en-BE"/>
          </a:p>
        </p:txBody>
      </p:sp>
    </p:spTree>
    <p:extLst>
      <p:ext uri="{BB962C8B-B14F-4D97-AF65-F5344CB8AC3E}">
        <p14:creationId xmlns:p14="http://schemas.microsoft.com/office/powerpoint/2010/main" val="1360131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86AC-075A-6E30-F3F1-D82E562F9AB1}"/>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BD83863C-7B0D-B840-3058-6D7221465A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27BFCCA-2E5D-A4D3-3B52-B5B4F9F540C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B399016B-FAB7-C0A4-A470-E91F0249D4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47E64FF-8F3E-E832-086C-A6F817C5464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CD30E84A-8045-0998-AC3B-9082E9B14FE1}"/>
              </a:ext>
            </a:extLst>
          </p:cNvPr>
          <p:cNvSpPr>
            <a:spLocks noGrp="1"/>
          </p:cNvSpPr>
          <p:nvPr>
            <p:ph type="dt" sz="half" idx="10"/>
          </p:nvPr>
        </p:nvSpPr>
        <p:spPr/>
        <p:txBody>
          <a:bodyPr/>
          <a:lstStyle/>
          <a:p>
            <a:fld id="{73F170DA-D398-ED41-8FCC-0FC0D75F2FCE}" type="datetimeFigureOut">
              <a:rPr lang="en-BE" smtClean="0"/>
              <a:t>22/01/2026</a:t>
            </a:fld>
            <a:endParaRPr lang="en-BE"/>
          </a:p>
        </p:txBody>
      </p:sp>
      <p:sp>
        <p:nvSpPr>
          <p:cNvPr id="8" name="Footer Placeholder 7">
            <a:extLst>
              <a:ext uri="{FF2B5EF4-FFF2-40B4-BE49-F238E27FC236}">
                <a16:creationId xmlns:a16="http://schemas.microsoft.com/office/drawing/2014/main" id="{F7D4FE65-7FCD-B56B-336C-FCF35A736B2E}"/>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C9E35666-47B5-C76A-0CF0-061A971CC268}"/>
              </a:ext>
            </a:extLst>
          </p:cNvPr>
          <p:cNvSpPr>
            <a:spLocks noGrp="1"/>
          </p:cNvSpPr>
          <p:nvPr>
            <p:ph type="sldNum" sz="quarter" idx="12"/>
          </p:nvPr>
        </p:nvSpPr>
        <p:spPr/>
        <p:txBody>
          <a:bodyPr/>
          <a:lstStyle/>
          <a:p>
            <a:fld id="{E89DB8DA-7D85-BB4C-8E66-FF321787BBA9}" type="slidenum">
              <a:rPr lang="en-BE" smtClean="0"/>
              <a:t>‹#›</a:t>
            </a:fld>
            <a:endParaRPr lang="en-BE"/>
          </a:p>
        </p:txBody>
      </p:sp>
    </p:spTree>
    <p:extLst>
      <p:ext uri="{BB962C8B-B14F-4D97-AF65-F5344CB8AC3E}">
        <p14:creationId xmlns:p14="http://schemas.microsoft.com/office/powerpoint/2010/main" val="716214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35FF4-303B-2000-AE2F-8BD24B1EA7E3}"/>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B8295A43-6B1E-7840-A992-88663519247F}"/>
              </a:ext>
            </a:extLst>
          </p:cNvPr>
          <p:cNvSpPr>
            <a:spLocks noGrp="1"/>
          </p:cNvSpPr>
          <p:nvPr>
            <p:ph type="dt" sz="half" idx="10"/>
          </p:nvPr>
        </p:nvSpPr>
        <p:spPr/>
        <p:txBody>
          <a:bodyPr/>
          <a:lstStyle/>
          <a:p>
            <a:fld id="{73F170DA-D398-ED41-8FCC-0FC0D75F2FCE}" type="datetimeFigureOut">
              <a:rPr lang="en-BE" smtClean="0"/>
              <a:t>22/01/2026</a:t>
            </a:fld>
            <a:endParaRPr lang="en-BE"/>
          </a:p>
        </p:txBody>
      </p:sp>
      <p:sp>
        <p:nvSpPr>
          <p:cNvPr id="4" name="Footer Placeholder 3">
            <a:extLst>
              <a:ext uri="{FF2B5EF4-FFF2-40B4-BE49-F238E27FC236}">
                <a16:creationId xmlns:a16="http://schemas.microsoft.com/office/drawing/2014/main" id="{FDB2135B-8DA3-3540-D409-191A33469707}"/>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CCB7BFFE-DB93-35E1-716F-E628924441F1}"/>
              </a:ext>
            </a:extLst>
          </p:cNvPr>
          <p:cNvSpPr>
            <a:spLocks noGrp="1"/>
          </p:cNvSpPr>
          <p:nvPr>
            <p:ph type="sldNum" sz="quarter" idx="12"/>
          </p:nvPr>
        </p:nvSpPr>
        <p:spPr/>
        <p:txBody>
          <a:bodyPr/>
          <a:lstStyle/>
          <a:p>
            <a:fld id="{E89DB8DA-7D85-BB4C-8E66-FF321787BBA9}" type="slidenum">
              <a:rPr lang="en-BE" smtClean="0"/>
              <a:t>‹#›</a:t>
            </a:fld>
            <a:endParaRPr lang="en-BE"/>
          </a:p>
        </p:txBody>
      </p:sp>
    </p:spTree>
    <p:extLst>
      <p:ext uri="{BB962C8B-B14F-4D97-AF65-F5344CB8AC3E}">
        <p14:creationId xmlns:p14="http://schemas.microsoft.com/office/powerpoint/2010/main" val="2116838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61BE0E-23D2-0E9C-6C33-7EF4F39053FD}"/>
              </a:ext>
            </a:extLst>
          </p:cNvPr>
          <p:cNvSpPr>
            <a:spLocks noGrp="1"/>
          </p:cNvSpPr>
          <p:nvPr>
            <p:ph type="dt" sz="half" idx="10"/>
          </p:nvPr>
        </p:nvSpPr>
        <p:spPr/>
        <p:txBody>
          <a:bodyPr/>
          <a:lstStyle/>
          <a:p>
            <a:fld id="{73F170DA-D398-ED41-8FCC-0FC0D75F2FCE}" type="datetimeFigureOut">
              <a:rPr lang="en-BE" smtClean="0"/>
              <a:t>22/01/2026</a:t>
            </a:fld>
            <a:endParaRPr lang="en-BE"/>
          </a:p>
        </p:txBody>
      </p:sp>
      <p:sp>
        <p:nvSpPr>
          <p:cNvPr id="3" name="Footer Placeholder 2">
            <a:extLst>
              <a:ext uri="{FF2B5EF4-FFF2-40B4-BE49-F238E27FC236}">
                <a16:creationId xmlns:a16="http://schemas.microsoft.com/office/drawing/2014/main" id="{2E0F9506-3CF6-5924-5E22-90F810E072A9}"/>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4DA2C414-9FFF-3F5B-1346-CA4C1CB98851}"/>
              </a:ext>
            </a:extLst>
          </p:cNvPr>
          <p:cNvSpPr>
            <a:spLocks noGrp="1"/>
          </p:cNvSpPr>
          <p:nvPr>
            <p:ph type="sldNum" sz="quarter" idx="12"/>
          </p:nvPr>
        </p:nvSpPr>
        <p:spPr/>
        <p:txBody>
          <a:bodyPr/>
          <a:lstStyle/>
          <a:p>
            <a:fld id="{E89DB8DA-7D85-BB4C-8E66-FF321787BBA9}" type="slidenum">
              <a:rPr lang="en-BE" smtClean="0"/>
              <a:t>‹#›</a:t>
            </a:fld>
            <a:endParaRPr lang="en-BE"/>
          </a:p>
        </p:txBody>
      </p:sp>
    </p:spTree>
    <p:extLst>
      <p:ext uri="{BB962C8B-B14F-4D97-AF65-F5344CB8AC3E}">
        <p14:creationId xmlns:p14="http://schemas.microsoft.com/office/powerpoint/2010/main" val="1477622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84944-4138-87AB-09C6-9F1544766F2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FC1DA077-431A-9318-AFC2-1CFF87F6B4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FF6A1B6D-C866-A5BA-AA94-A4D7D0A8F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CA61559-69C7-88A7-E80A-B83E1B879312}"/>
              </a:ext>
            </a:extLst>
          </p:cNvPr>
          <p:cNvSpPr>
            <a:spLocks noGrp="1"/>
          </p:cNvSpPr>
          <p:nvPr>
            <p:ph type="dt" sz="half" idx="10"/>
          </p:nvPr>
        </p:nvSpPr>
        <p:spPr/>
        <p:txBody>
          <a:bodyPr/>
          <a:lstStyle/>
          <a:p>
            <a:fld id="{73F170DA-D398-ED41-8FCC-0FC0D75F2FCE}" type="datetimeFigureOut">
              <a:rPr lang="en-BE" smtClean="0"/>
              <a:t>22/01/2026</a:t>
            </a:fld>
            <a:endParaRPr lang="en-BE"/>
          </a:p>
        </p:txBody>
      </p:sp>
      <p:sp>
        <p:nvSpPr>
          <p:cNvPr id="6" name="Footer Placeholder 5">
            <a:extLst>
              <a:ext uri="{FF2B5EF4-FFF2-40B4-BE49-F238E27FC236}">
                <a16:creationId xmlns:a16="http://schemas.microsoft.com/office/drawing/2014/main" id="{726C8E79-ACAB-0964-359E-F9AF76977753}"/>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53C5530A-C9A4-970A-4B95-BD02D79D0696}"/>
              </a:ext>
            </a:extLst>
          </p:cNvPr>
          <p:cNvSpPr>
            <a:spLocks noGrp="1"/>
          </p:cNvSpPr>
          <p:nvPr>
            <p:ph type="sldNum" sz="quarter" idx="12"/>
          </p:nvPr>
        </p:nvSpPr>
        <p:spPr/>
        <p:txBody>
          <a:bodyPr/>
          <a:lstStyle/>
          <a:p>
            <a:fld id="{E89DB8DA-7D85-BB4C-8E66-FF321787BBA9}" type="slidenum">
              <a:rPr lang="en-BE" smtClean="0"/>
              <a:t>‹#›</a:t>
            </a:fld>
            <a:endParaRPr lang="en-BE"/>
          </a:p>
        </p:txBody>
      </p:sp>
    </p:spTree>
    <p:extLst>
      <p:ext uri="{BB962C8B-B14F-4D97-AF65-F5344CB8AC3E}">
        <p14:creationId xmlns:p14="http://schemas.microsoft.com/office/powerpoint/2010/main" val="4118301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9DC3-9DBF-3EF0-06AF-0CB255B40A0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68A5586B-870B-5B14-B201-2D6BEA67C0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66325C9C-91A4-AB83-261A-0FCB9D42A8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70558F9-AA8F-B4F0-0129-1FD5E331A148}"/>
              </a:ext>
            </a:extLst>
          </p:cNvPr>
          <p:cNvSpPr>
            <a:spLocks noGrp="1"/>
          </p:cNvSpPr>
          <p:nvPr>
            <p:ph type="dt" sz="half" idx="10"/>
          </p:nvPr>
        </p:nvSpPr>
        <p:spPr/>
        <p:txBody>
          <a:bodyPr/>
          <a:lstStyle/>
          <a:p>
            <a:fld id="{73F170DA-D398-ED41-8FCC-0FC0D75F2FCE}" type="datetimeFigureOut">
              <a:rPr lang="en-BE" smtClean="0"/>
              <a:t>22/01/2026</a:t>
            </a:fld>
            <a:endParaRPr lang="en-BE"/>
          </a:p>
        </p:txBody>
      </p:sp>
      <p:sp>
        <p:nvSpPr>
          <p:cNvPr id="6" name="Footer Placeholder 5">
            <a:extLst>
              <a:ext uri="{FF2B5EF4-FFF2-40B4-BE49-F238E27FC236}">
                <a16:creationId xmlns:a16="http://schemas.microsoft.com/office/drawing/2014/main" id="{4EA3CAB9-E9DB-F6F4-18E2-E901B0A427EC}"/>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6E1ACDA7-14C9-73EC-2A37-75602729684C}"/>
              </a:ext>
            </a:extLst>
          </p:cNvPr>
          <p:cNvSpPr>
            <a:spLocks noGrp="1"/>
          </p:cNvSpPr>
          <p:nvPr>
            <p:ph type="sldNum" sz="quarter" idx="12"/>
          </p:nvPr>
        </p:nvSpPr>
        <p:spPr/>
        <p:txBody>
          <a:bodyPr/>
          <a:lstStyle/>
          <a:p>
            <a:fld id="{E89DB8DA-7D85-BB4C-8E66-FF321787BBA9}" type="slidenum">
              <a:rPr lang="en-BE" smtClean="0"/>
              <a:t>‹#›</a:t>
            </a:fld>
            <a:endParaRPr lang="en-BE"/>
          </a:p>
        </p:txBody>
      </p:sp>
    </p:spTree>
    <p:extLst>
      <p:ext uri="{BB962C8B-B14F-4D97-AF65-F5344CB8AC3E}">
        <p14:creationId xmlns:p14="http://schemas.microsoft.com/office/powerpoint/2010/main" val="1942687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38D635-B1D7-9884-6A0F-492DAB7D69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99C94CBF-C91D-403B-73FF-095B626AFE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D99D54B5-6061-8122-BAEC-4F089394EC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F170DA-D398-ED41-8FCC-0FC0D75F2FCE}" type="datetimeFigureOut">
              <a:rPr lang="en-BE" smtClean="0"/>
              <a:t>22/01/2026</a:t>
            </a:fld>
            <a:endParaRPr lang="en-BE"/>
          </a:p>
        </p:txBody>
      </p:sp>
      <p:sp>
        <p:nvSpPr>
          <p:cNvPr id="5" name="Footer Placeholder 4">
            <a:extLst>
              <a:ext uri="{FF2B5EF4-FFF2-40B4-BE49-F238E27FC236}">
                <a16:creationId xmlns:a16="http://schemas.microsoft.com/office/drawing/2014/main" id="{7168B43A-9708-B41B-517A-60387B50B3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Slide Number Placeholder 5">
            <a:extLst>
              <a:ext uri="{FF2B5EF4-FFF2-40B4-BE49-F238E27FC236}">
                <a16:creationId xmlns:a16="http://schemas.microsoft.com/office/drawing/2014/main" id="{9466C5EF-B3B2-4941-011C-608E6881C9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9DB8DA-7D85-BB4C-8E66-FF321787BBA9}" type="slidenum">
              <a:rPr lang="en-BE" smtClean="0"/>
              <a:t>‹#›</a:t>
            </a:fld>
            <a:endParaRPr lang="en-BE"/>
          </a:p>
        </p:txBody>
      </p:sp>
    </p:spTree>
    <p:extLst>
      <p:ext uri="{BB962C8B-B14F-4D97-AF65-F5344CB8AC3E}">
        <p14:creationId xmlns:p14="http://schemas.microsoft.com/office/powerpoint/2010/main" val="1720724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6.png"/><Relationship Id="rId4" Type="http://schemas.openxmlformats.org/officeDocument/2006/relationships/image" Target="../media/image19.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openxmlformats.org/officeDocument/2006/relationships/hyperlink" Target="https://git-scm.com/docs/git-mv" TargetMode="External"/><Relationship Id="rId3" Type="http://schemas.openxmlformats.org/officeDocument/2006/relationships/hyperlink" Target="https://git-scm.com/docs/git-commit#Documentation/git-commit.txt---all" TargetMode="External"/><Relationship Id="rId7" Type="http://schemas.openxmlformats.org/officeDocument/2006/relationships/hyperlink" Target="https://git-scm.com/docs/git-add"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git-scm.com/docs/git-diff" TargetMode="External"/><Relationship Id="rId5" Type="http://schemas.openxmlformats.org/officeDocument/2006/relationships/hyperlink" Target="https://git-scm.com/docs/git-show" TargetMode="External"/><Relationship Id="rId4" Type="http://schemas.openxmlformats.org/officeDocument/2006/relationships/hyperlink" Target="https://git-scm.com/docs/git-log#_generating_patch_text_with_p" TargetMode="External"/><Relationship Id="rId9" Type="http://schemas.openxmlformats.org/officeDocument/2006/relationships/hyperlink" Target="https://git-scm.com/docs/git-r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5.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5.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hyperlink" Target="https://johnxu21.github.io/teaching/CS472/projec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hyperlink" Target="https://git-scm.com/docs/git-merge" TargetMode="External"/><Relationship Id="rId3" Type="http://schemas.openxmlformats.org/officeDocument/2006/relationships/hyperlink" Target="https://git-scm.com/docs/git-branch" TargetMode="External"/><Relationship Id="rId7" Type="http://schemas.openxmlformats.org/officeDocument/2006/relationships/hyperlink" Target="https://git-scm.com/docs/git-checkout#Documentation/git-checkout.txt--bltnewbranchg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git-scm.com/docs/git-checkout" TargetMode="External"/><Relationship Id="rId5" Type="http://schemas.openxmlformats.org/officeDocument/2006/relationships/hyperlink" Target="https://git-scm.com/docs/git-branch#Documentation/git-branch.txt--D" TargetMode="External"/><Relationship Id="rId10" Type="http://schemas.openxmlformats.org/officeDocument/2006/relationships/hyperlink" Target="https://git-scm.com/book/en/v2/Git-Branching-Rebasing" TargetMode="External"/><Relationship Id="rId4" Type="http://schemas.openxmlformats.org/officeDocument/2006/relationships/hyperlink" Target="https://git-scm.com/book/en/v2/Git-Branching-Basic-Branching-and-Merging" TargetMode="External"/><Relationship Id="rId9" Type="http://schemas.openxmlformats.org/officeDocument/2006/relationships/hyperlink" Target="https://git-scm.com/book/en/v2/Git-Basics-Viewing-the-Commit-Histor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hyperlink" Target="https://docs.google.com/document/d/1tLiXVKfddl_lBFB0id7Wr_jb-19wDip664vMxTusj34/edit#heading=h.j97j13rw5t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mailto:ogenrwot@unlv.nevada.ed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hyperlink" Target="https://git-scm.com/docs/git-clon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git-scm.com/docs/git-pull" TargetMode="External"/><Relationship Id="rId4" Type="http://schemas.openxmlformats.org/officeDocument/2006/relationships/hyperlink" Target="https://git-scm.com/docs/git-push"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1.png"/><Relationship Id="rId7"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55.jpeg"/><Relationship Id="rId9"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hyperlink" Target="https://git-scm.com/docs/git-branch#Documentation/git-branch.txt--r" TargetMode="External"/><Relationship Id="rId3" Type="http://schemas.openxmlformats.org/officeDocument/2006/relationships/hyperlink" Target="https://git-scm.com/docs/git-remote" TargetMode="External"/><Relationship Id="rId7" Type="http://schemas.openxmlformats.org/officeDocument/2006/relationships/hyperlink" Target="https://git-scm.com/docs/git-fetch"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git-scm.com/docs/git-remote#Documentation/git-remote.txt-emupdateem" TargetMode="External"/><Relationship Id="rId5" Type="http://schemas.openxmlformats.org/officeDocument/2006/relationships/hyperlink" Target="https://git-scm.com/docs/git-remote#Documentation/git-remote.txt-emshowem" TargetMode="External"/><Relationship Id="rId4" Type="http://schemas.openxmlformats.org/officeDocument/2006/relationships/hyperlink" Target="https://git-scm.com/docs/git-remote#Documentation/git-remote.txt--v"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help.github.com/en/github/collaborating-with-issues-and-pull-requests/about-merge-conflict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git-scm.com/book/en/v2/Git-Tools-Rewriting-History" TargetMode="External"/><Relationship Id="rId4" Type="http://schemas.openxmlformats.org/officeDocument/2006/relationships/hyperlink" Target="https://help.github.com/en/github/collaborating-with-issues-and-pull-requests/resolving-a-merge-conflict-using-the-command-lin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jpeg"/><Relationship Id="rId4" Type="http://schemas.openxmlformats.org/officeDocument/2006/relationships/image" Target="../media/image80.png"/><Relationship Id="rId9"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s://help.github.com/en/articles/about-pull-request-merges" TargetMode="External"/><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hyperlink" Target="https://help.github.com/en/github/collaborating-with-issues-and-pull-requests/about-merge-conflicts"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help.github.com/en/github/collaborating-with-issues-and-pull-requests/resolving-a-merge-conflict-using-the-command-lin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5.png"/><Relationship Id="rId7"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98.jpeg"/></Relationships>
</file>

<file path=ppt/slides/_rels/slide4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jpeg"/><Relationship Id="rId5" Type="http://schemas.openxmlformats.org/officeDocument/2006/relationships/image" Target="../media/image101.jpeg"/><Relationship Id="rId10" Type="http://schemas.openxmlformats.org/officeDocument/2006/relationships/image" Target="../media/image106.jpeg"/><Relationship Id="rId4" Type="http://schemas.openxmlformats.org/officeDocument/2006/relationships/image" Target="../media/image100.png"/><Relationship Id="rId9" Type="http://schemas.openxmlformats.org/officeDocument/2006/relationships/image" Target="../media/image105.jpe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117.png"/><Relationship Id="rId4" Type="http://schemas.openxmlformats.org/officeDocument/2006/relationships/image" Target="../media/image116.pn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google.github.io/styleguide/"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smartbear.com/learn/code-review/what-is-code-review/" TargetMode="External"/><Relationship Id="rId5" Type="http://schemas.openxmlformats.org/officeDocument/2006/relationships/hyperlink" Target="https://medium.com/osedea/the-perfect-code-review-process-845e6ba5c31" TargetMode="External"/><Relationship Id="rId4" Type="http://schemas.openxmlformats.org/officeDocument/2006/relationships/hyperlink" Target="https://help.github.com/en/articles/about-pull-request-reviews"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1.png"/><Relationship Id="rId7" Type="http://schemas.openxmlformats.org/officeDocument/2006/relationships/image" Target="../media/image64.jpeg"/><Relationship Id="rId12" Type="http://schemas.openxmlformats.org/officeDocument/2006/relationships/image" Target="../media/image121.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120.png"/><Relationship Id="rId5" Type="http://schemas.openxmlformats.org/officeDocument/2006/relationships/image" Target="../media/image62.jpeg"/><Relationship Id="rId10" Type="http://schemas.openxmlformats.org/officeDocument/2006/relationships/image" Target="../media/image119.png"/><Relationship Id="rId4" Type="http://schemas.openxmlformats.org/officeDocument/2006/relationships/image" Target="../media/image55.jpeg"/><Relationship Id="rId9"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github.com/hubtype/botonic/tree/master-lts/.github/ISSUE_TEMPLATE" TargetMode="Externa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54.xml.rels><?xml version="1.0" encoding="UTF-8" standalone="yes"?>
<Relationships xmlns="http://schemas.openxmlformats.org/package/2006/relationships"><Relationship Id="rId3" Type="http://schemas.openxmlformats.org/officeDocument/2006/relationships/hyperlink" Target="https://learn.wordpress.org/tutorial/how-to-do-triage-on-github/" TargetMode="External"/><Relationship Id="rId2" Type="http://schemas.openxmlformats.org/officeDocument/2006/relationships/hyperlink" Target="https://github.com/microsoft/vscode/wiki/Issues-Triaging"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7.xml.rels><?xml version="1.0" encoding="UTF-8" standalone="yes"?>
<Relationships xmlns="http://schemas.openxmlformats.org/package/2006/relationships"><Relationship Id="rId8" Type="http://schemas.openxmlformats.org/officeDocument/2006/relationships/hyperlink" Target="https://docs.github.com/en/actions/quickstart" TargetMode="External"/><Relationship Id="rId3" Type="http://schemas.openxmlformats.org/officeDocument/2006/relationships/hyperlink" Target="https://arp242.net/diy.html" TargetMode="External"/><Relationship Id="rId7" Type="http://schemas.openxmlformats.org/officeDocument/2006/relationships/hyperlink" Target="https://stackify.com/what-is-cicd-whats-important-and-how-to-get-it-right/"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www.infoworld.com/article/3271126/what-is-cicd-continuous-integration-and-continuous-delivery-explained.html" TargetMode="External"/><Relationship Id="rId5" Type="http://schemas.openxmlformats.org/officeDocument/2006/relationships/hyperlink" Target="https://help.github.com/en/articles/setting-guidelines-for-repository-contributors" TargetMode="External"/><Relationship Id="rId4" Type="http://schemas.openxmlformats.org/officeDocument/2006/relationships/hyperlink" Target="https://help.github.com/en/articles/closing-issues-using-keywords"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6.wdp"/><Relationship Id="rId18" Type="http://schemas.microsoft.com/office/2007/relationships/hdphoto" Target="../media/hdphoto11.wdp"/><Relationship Id="rId3" Type="http://schemas.openxmlformats.org/officeDocument/2006/relationships/image" Target="../media/image3.png"/><Relationship Id="rId21" Type="http://schemas.openxmlformats.org/officeDocument/2006/relationships/image" Target="../media/image9.tiff"/><Relationship Id="rId7" Type="http://schemas.microsoft.com/office/2007/relationships/hdphoto" Target="../media/hdphoto1.wdp"/><Relationship Id="rId12" Type="http://schemas.microsoft.com/office/2007/relationships/hdphoto" Target="../media/hdphoto5.wdp"/><Relationship Id="rId17" Type="http://schemas.microsoft.com/office/2007/relationships/hdphoto" Target="../media/hdphoto10.wdp"/><Relationship Id="rId25" Type="http://schemas.openxmlformats.org/officeDocument/2006/relationships/image" Target="../media/image12.png"/><Relationship Id="rId2" Type="http://schemas.openxmlformats.org/officeDocument/2006/relationships/notesSlide" Target="../notesSlides/notesSlide6.xml"/><Relationship Id="rId16" Type="http://schemas.microsoft.com/office/2007/relationships/hdphoto" Target="../media/hdphoto9.wdp"/><Relationship Id="rId20"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11" Type="http://schemas.microsoft.com/office/2007/relationships/hdphoto" Target="../media/hdphoto4.wdp"/><Relationship Id="rId24" Type="http://schemas.microsoft.com/office/2007/relationships/hdphoto" Target="../media/hdphoto13.wdp"/><Relationship Id="rId5" Type="http://schemas.openxmlformats.org/officeDocument/2006/relationships/image" Target="../media/image5.png"/><Relationship Id="rId15" Type="http://schemas.microsoft.com/office/2007/relationships/hdphoto" Target="../media/hdphoto8.wdp"/><Relationship Id="rId23" Type="http://schemas.openxmlformats.org/officeDocument/2006/relationships/image" Target="../media/image11.png"/><Relationship Id="rId10" Type="http://schemas.microsoft.com/office/2007/relationships/hdphoto" Target="../media/hdphoto3.wdp"/><Relationship Id="rId19" Type="http://schemas.microsoft.com/office/2007/relationships/hdphoto" Target="../media/hdphoto12.wdp"/><Relationship Id="rId4" Type="http://schemas.openxmlformats.org/officeDocument/2006/relationships/image" Target="../media/image4.png"/><Relationship Id="rId9" Type="http://schemas.microsoft.com/office/2007/relationships/hdphoto" Target="../media/hdphoto2.wdp"/><Relationship Id="rId14" Type="http://schemas.microsoft.com/office/2007/relationships/hdphoto" Target="../media/hdphoto7.wdp"/><Relationship Id="rId22"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hyperlink" Target="https://docs.google.com/document/d/10qp_z0OMqyIvfSuUjU-3hKK0v3G5s9DhNuVhoASBjGk/edit"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git-scm.com/documentation" TargetMode="External"/><Relationship Id="rId4" Type="http://schemas.openxmlformats.org/officeDocument/2006/relationships/hyperlink" Target="http://git-scm.com/book/en/v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2FECD-9BC1-4B17-D771-E97BEB303043}"/>
              </a:ext>
            </a:extLst>
          </p:cNvPr>
          <p:cNvSpPr>
            <a:spLocks noGrp="1"/>
          </p:cNvSpPr>
          <p:nvPr>
            <p:ph type="ctrTitle"/>
          </p:nvPr>
        </p:nvSpPr>
        <p:spPr/>
        <p:txBody>
          <a:bodyPr/>
          <a:lstStyle/>
          <a:p>
            <a:r>
              <a:rPr lang="en-BE" dirty="0"/>
              <a:t>Git and GitHub</a:t>
            </a:r>
          </a:p>
        </p:txBody>
      </p:sp>
      <p:sp>
        <p:nvSpPr>
          <p:cNvPr id="3" name="Subtitle 2">
            <a:extLst>
              <a:ext uri="{FF2B5EF4-FFF2-40B4-BE49-F238E27FC236}">
                <a16:creationId xmlns:a16="http://schemas.microsoft.com/office/drawing/2014/main" id="{CD89727E-EBF3-3225-8C87-5274A75C350A}"/>
              </a:ext>
            </a:extLst>
          </p:cNvPr>
          <p:cNvSpPr>
            <a:spLocks noGrp="1"/>
          </p:cNvSpPr>
          <p:nvPr>
            <p:ph type="subTitle" idx="1"/>
          </p:nvPr>
        </p:nvSpPr>
        <p:spPr/>
        <p:txBody>
          <a:bodyPr/>
          <a:lstStyle/>
          <a:p>
            <a:pPr algn="l"/>
            <a:r>
              <a:rPr lang="en-BE" dirty="0"/>
              <a:t>Dr. John Businge</a:t>
            </a:r>
          </a:p>
          <a:p>
            <a:pPr algn="l"/>
            <a:r>
              <a:rPr lang="en-GB" dirty="0"/>
              <a:t>j</a:t>
            </a:r>
            <a:r>
              <a:rPr lang="en-BE" dirty="0"/>
              <a:t>ohn.businge@unlv.edu</a:t>
            </a:r>
          </a:p>
        </p:txBody>
      </p:sp>
    </p:spTree>
    <p:extLst>
      <p:ext uri="{BB962C8B-B14F-4D97-AF65-F5344CB8AC3E}">
        <p14:creationId xmlns:p14="http://schemas.microsoft.com/office/powerpoint/2010/main" val="2140911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F25484-E515-6D45-4873-6A94B88F7BF7}"/>
              </a:ext>
            </a:extLst>
          </p:cNvPr>
          <p:cNvSpPr>
            <a:spLocks noGrp="1"/>
          </p:cNvSpPr>
          <p:nvPr>
            <p:ph type="title"/>
          </p:nvPr>
        </p:nvSpPr>
        <p:spPr>
          <a:xfrm>
            <a:off x="838200" y="326886"/>
            <a:ext cx="10515600" cy="708301"/>
          </a:xfrm>
        </p:spPr>
        <p:txBody>
          <a:bodyPr/>
          <a:lstStyle/>
          <a:p>
            <a:pPr algn="l"/>
            <a:r>
              <a:rPr lang="en-GB" b="0" i="0" dirty="0">
                <a:solidFill>
                  <a:srgbClr val="1F1F1F"/>
                </a:solidFill>
                <a:effectLst/>
                <a:latin typeface="Source Sans Pro" panose="020B0503030403020204" pitchFamily="34" charset="0"/>
              </a:rPr>
              <a:t>What makes a good commit message?</a:t>
            </a:r>
          </a:p>
        </p:txBody>
      </p:sp>
      <p:grpSp>
        <p:nvGrpSpPr>
          <p:cNvPr id="2" name="Group 1">
            <a:extLst>
              <a:ext uri="{FF2B5EF4-FFF2-40B4-BE49-F238E27FC236}">
                <a16:creationId xmlns:a16="http://schemas.microsoft.com/office/drawing/2014/main" id="{E7E09B04-7474-EB65-F761-1212C237DE7F}"/>
              </a:ext>
            </a:extLst>
          </p:cNvPr>
          <p:cNvGrpSpPr/>
          <p:nvPr/>
        </p:nvGrpSpPr>
        <p:grpSpPr>
          <a:xfrm>
            <a:off x="5078145" y="3257615"/>
            <a:ext cx="5894655" cy="3582432"/>
            <a:chOff x="4776204" y="1482725"/>
            <a:chExt cx="5894655" cy="3582432"/>
          </a:xfrm>
        </p:grpSpPr>
        <p:pic>
          <p:nvPicPr>
            <p:cNvPr id="5" name="Picture 4" descr="Text&#10;&#10;Description automatically generated">
              <a:extLst>
                <a:ext uri="{FF2B5EF4-FFF2-40B4-BE49-F238E27FC236}">
                  <a16:creationId xmlns:a16="http://schemas.microsoft.com/office/drawing/2014/main" id="{051E0185-CEDC-3049-557F-5B3CFCA71199}"/>
                </a:ext>
              </a:extLst>
            </p:cNvPr>
            <p:cNvPicPr>
              <a:picLocks noChangeAspect="1"/>
            </p:cNvPicPr>
            <p:nvPr/>
          </p:nvPicPr>
          <p:blipFill>
            <a:blip r:embed="rId3"/>
            <a:stretch>
              <a:fillRect/>
            </a:stretch>
          </p:blipFill>
          <p:spPr>
            <a:xfrm>
              <a:off x="4776204" y="1482725"/>
              <a:ext cx="5894655" cy="3336211"/>
            </a:xfrm>
            <a:prstGeom prst="rect">
              <a:avLst/>
            </a:prstGeom>
          </p:spPr>
        </p:pic>
        <p:sp>
          <p:nvSpPr>
            <p:cNvPr id="8" name="TextBox 7">
              <a:extLst>
                <a:ext uri="{FF2B5EF4-FFF2-40B4-BE49-F238E27FC236}">
                  <a16:creationId xmlns:a16="http://schemas.microsoft.com/office/drawing/2014/main" id="{9CC6AE3F-790C-BF08-F899-63647C1EA072}"/>
                </a:ext>
              </a:extLst>
            </p:cNvPr>
            <p:cNvSpPr txBox="1"/>
            <p:nvPr/>
          </p:nvSpPr>
          <p:spPr>
            <a:xfrm>
              <a:off x="6005917" y="4818936"/>
              <a:ext cx="3886567" cy="246221"/>
            </a:xfrm>
            <a:prstGeom prst="rect">
              <a:avLst/>
            </a:prstGeom>
            <a:noFill/>
          </p:spPr>
          <p:txBody>
            <a:bodyPr wrap="square">
              <a:spAutoFit/>
            </a:bodyPr>
            <a:lstStyle/>
            <a:p>
              <a:r>
                <a:rPr lang="en-BE" sz="1000" dirty="0"/>
                <a:t>https://initialcommit.com/blog/git-commit-messages-best-practices</a:t>
              </a:r>
            </a:p>
          </p:txBody>
        </p:sp>
      </p:grpSp>
      <p:grpSp>
        <p:nvGrpSpPr>
          <p:cNvPr id="25" name="Group 24">
            <a:extLst>
              <a:ext uri="{FF2B5EF4-FFF2-40B4-BE49-F238E27FC236}">
                <a16:creationId xmlns:a16="http://schemas.microsoft.com/office/drawing/2014/main" id="{D6746B2E-2D87-2142-2544-2F0C63A27914}"/>
              </a:ext>
            </a:extLst>
          </p:cNvPr>
          <p:cNvGrpSpPr/>
          <p:nvPr/>
        </p:nvGrpSpPr>
        <p:grpSpPr>
          <a:xfrm>
            <a:off x="235271" y="3528644"/>
            <a:ext cx="4758760" cy="855632"/>
            <a:chOff x="223548" y="1242646"/>
            <a:chExt cx="4758760" cy="855632"/>
          </a:xfrm>
        </p:grpSpPr>
        <p:sp>
          <p:nvSpPr>
            <p:cNvPr id="12" name="TextBox 11">
              <a:extLst>
                <a:ext uri="{FF2B5EF4-FFF2-40B4-BE49-F238E27FC236}">
                  <a16:creationId xmlns:a16="http://schemas.microsoft.com/office/drawing/2014/main" id="{F0CEA326-801F-7FDD-1CDD-5BE230A839D0}"/>
                </a:ext>
              </a:extLst>
            </p:cNvPr>
            <p:cNvSpPr txBox="1"/>
            <p:nvPr/>
          </p:nvSpPr>
          <p:spPr>
            <a:xfrm>
              <a:off x="223548" y="1482725"/>
              <a:ext cx="2514600" cy="615553"/>
            </a:xfrm>
            <a:prstGeom prst="rect">
              <a:avLst/>
            </a:prstGeom>
            <a:noFill/>
            <a:ln w="28575">
              <a:solidFill>
                <a:srgbClr val="C00000"/>
              </a:solidFill>
            </a:ln>
          </p:spPr>
          <p:txBody>
            <a:bodyPr wrap="square" rtlCol="0">
              <a:spAutoFit/>
            </a:bodyPr>
            <a:lstStyle/>
            <a:p>
              <a:r>
                <a:rPr lang="en-BE" dirty="0"/>
                <a:t>Short Commit Message</a:t>
              </a:r>
            </a:p>
            <a:p>
              <a:pPr marL="285750" indent="-285750">
                <a:buFont typeface="Arial" panose="020B0604020202020204" pitchFamily="34" charset="0"/>
                <a:buChar char="•"/>
              </a:pPr>
              <a:r>
                <a:rPr lang="en-GB" sz="1600" dirty="0"/>
                <a:t>U</a:t>
              </a:r>
              <a:r>
                <a:rPr lang="en-BE" sz="1600" dirty="0"/>
                <a:t>nder 50 characters</a:t>
              </a:r>
            </a:p>
          </p:txBody>
        </p:sp>
        <p:cxnSp>
          <p:nvCxnSpPr>
            <p:cNvPr id="14" name="Straight Arrow Connector 13">
              <a:extLst>
                <a:ext uri="{FF2B5EF4-FFF2-40B4-BE49-F238E27FC236}">
                  <a16:creationId xmlns:a16="http://schemas.microsoft.com/office/drawing/2014/main" id="{0B6B3F94-EE5D-C8D0-42AC-63881DDAF28C}"/>
                </a:ext>
              </a:extLst>
            </p:cNvPr>
            <p:cNvCxnSpPr>
              <a:cxnSpLocks/>
            </p:cNvCxnSpPr>
            <p:nvPr/>
          </p:nvCxnSpPr>
          <p:spPr>
            <a:xfrm flipV="1">
              <a:off x="2717152" y="1242646"/>
              <a:ext cx="2265156" cy="54785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5F7CB4E-6EC2-E688-D901-B8393F534D94}"/>
              </a:ext>
            </a:extLst>
          </p:cNvPr>
          <p:cNvGrpSpPr/>
          <p:nvPr/>
        </p:nvGrpSpPr>
        <p:grpSpPr>
          <a:xfrm>
            <a:off x="235271" y="3749145"/>
            <a:ext cx="4842873" cy="1897768"/>
            <a:chOff x="223548" y="1463147"/>
            <a:chExt cx="4842873" cy="1897768"/>
          </a:xfrm>
        </p:grpSpPr>
        <p:sp>
          <p:nvSpPr>
            <p:cNvPr id="16" name="TextBox 15">
              <a:extLst>
                <a:ext uri="{FF2B5EF4-FFF2-40B4-BE49-F238E27FC236}">
                  <a16:creationId xmlns:a16="http://schemas.microsoft.com/office/drawing/2014/main" id="{8A87B2C0-C9DF-A514-F65B-53D3A1DB4E89}"/>
                </a:ext>
              </a:extLst>
            </p:cNvPr>
            <p:cNvSpPr txBox="1"/>
            <p:nvPr/>
          </p:nvSpPr>
          <p:spPr>
            <a:xfrm>
              <a:off x="223548" y="2499141"/>
              <a:ext cx="3729035" cy="861774"/>
            </a:xfrm>
            <a:prstGeom prst="rect">
              <a:avLst/>
            </a:prstGeom>
            <a:noFill/>
            <a:ln w="28575">
              <a:solidFill>
                <a:srgbClr val="C00000"/>
              </a:solidFill>
            </a:ln>
          </p:spPr>
          <p:txBody>
            <a:bodyPr wrap="square" rtlCol="0">
              <a:spAutoFit/>
            </a:bodyPr>
            <a:lstStyle/>
            <a:p>
              <a:r>
                <a:rPr lang="en-BE" dirty="0"/>
                <a:t>Detailed Commit Message</a:t>
              </a:r>
            </a:p>
            <a:p>
              <a:pPr marL="285750" indent="-285750">
                <a:buFont typeface="Arial" panose="020B0604020202020204" pitchFamily="34" charset="0"/>
                <a:buChar char="•"/>
              </a:pPr>
              <a:r>
                <a:rPr lang="en-BE" sz="1600" dirty="0"/>
                <a:t>One or more paragraphs, if needed</a:t>
              </a:r>
            </a:p>
            <a:p>
              <a:pPr marL="285750" indent="-285750">
                <a:buFont typeface="Arial" panose="020B0604020202020204" pitchFamily="34" charset="0"/>
                <a:buChar char="•"/>
              </a:pPr>
              <a:r>
                <a:rPr lang="en-BE" sz="1600" dirty="0"/>
                <a:t>Lines kept under 72 characters</a:t>
              </a:r>
            </a:p>
          </p:txBody>
        </p:sp>
        <p:sp>
          <p:nvSpPr>
            <p:cNvPr id="21" name="Left Brace 20">
              <a:extLst>
                <a:ext uri="{FF2B5EF4-FFF2-40B4-BE49-F238E27FC236}">
                  <a16:creationId xmlns:a16="http://schemas.microsoft.com/office/drawing/2014/main" id="{FDA5ED08-BFBA-C64D-DD46-2C893CA9C510}"/>
                </a:ext>
              </a:extLst>
            </p:cNvPr>
            <p:cNvSpPr/>
            <p:nvPr/>
          </p:nvSpPr>
          <p:spPr>
            <a:xfrm>
              <a:off x="4834448" y="1463147"/>
              <a:ext cx="231973" cy="1256608"/>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cxnSp>
          <p:nvCxnSpPr>
            <p:cNvPr id="22" name="Straight Arrow Connector 21">
              <a:extLst>
                <a:ext uri="{FF2B5EF4-FFF2-40B4-BE49-F238E27FC236}">
                  <a16:creationId xmlns:a16="http://schemas.microsoft.com/office/drawing/2014/main" id="{C85FC4E4-26BC-3B82-D890-D1E864304E89}"/>
                </a:ext>
              </a:extLst>
            </p:cNvPr>
            <p:cNvCxnSpPr>
              <a:cxnSpLocks/>
            </p:cNvCxnSpPr>
            <p:nvPr/>
          </p:nvCxnSpPr>
          <p:spPr>
            <a:xfrm flipV="1">
              <a:off x="3952583" y="2499141"/>
              <a:ext cx="754930" cy="39110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B5622856-A7BD-B458-DDBD-732B23A7AC81}"/>
              </a:ext>
            </a:extLst>
          </p:cNvPr>
          <p:cNvGrpSpPr/>
          <p:nvPr/>
        </p:nvGrpSpPr>
        <p:grpSpPr>
          <a:xfrm>
            <a:off x="793909" y="1275266"/>
            <a:ext cx="3067544" cy="1709365"/>
            <a:chOff x="456979" y="4789054"/>
            <a:chExt cx="3353459" cy="1966912"/>
          </a:xfrm>
        </p:grpSpPr>
        <p:pic>
          <p:nvPicPr>
            <p:cNvPr id="1026" name="Picture 2" descr="A Beginner's Guide to Git — How to Write a Good Commit Message">
              <a:extLst>
                <a:ext uri="{FF2B5EF4-FFF2-40B4-BE49-F238E27FC236}">
                  <a16:creationId xmlns:a16="http://schemas.microsoft.com/office/drawing/2014/main" id="{BFC804EE-FA5B-DEA9-2BEE-4693011EF4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873" y="4789054"/>
              <a:ext cx="3114383" cy="15975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5DB7063-81DA-F64E-AF03-A29B6D4FF889}"/>
                </a:ext>
              </a:extLst>
            </p:cNvPr>
            <p:cNvSpPr txBox="1"/>
            <p:nvPr/>
          </p:nvSpPr>
          <p:spPr>
            <a:xfrm>
              <a:off x="456979" y="6386634"/>
              <a:ext cx="3353459" cy="369332"/>
            </a:xfrm>
            <a:prstGeom prst="rect">
              <a:avLst/>
            </a:prstGeom>
            <a:noFill/>
          </p:spPr>
          <p:txBody>
            <a:bodyPr wrap="square">
              <a:spAutoFit/>
            </a:bodyPr>
            <a:lstStyle/>
            <a:p>
              <a:r>
                <a:rPr lang="en-BE" sz="900" dirty="0"/>
                <a:t>https://www.freecodecamp.org/news/a-beginners-guide-to-git-how-to-write-a-good-commit-message/</a:t>
              </a:r>
            </a:p>
          </p:txBody>
        </p:sp>
      </p:grpSp>
      <p:pic>
        <p:nvPicPr>
          <p:cNvPr id="20" name="Picture 6" descr="Check Mark, Tick and Cross Signs, Green Checkmark OK and Red X Icons,  Symbols YES and NO Button for Vote, Decision Stock Vector - Illustration of  choose, check: 162227564">
            <a:extLst>
              <a:ext uri="{FF2B5EF4-FFF2-40B4-BE49-F238E27FC236}">
                <a16:creationId xmlns:a16="http://schemas.microsoft.com/office/drawing/2014/main" id="{778FE581-4F0D-55A5-9E24-251E61712C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9875" b="87500" l="60250" r="87750">
                        <a14:foregroundMark x1="84750" y1="59875" x2="84750" y2="59875"/>
                        <a14:foregroundMark x1="60250" y1="65000" x2="60250" y2="65000"/>
                        <a14:foregroundMark x1="62375" y1="87125" x2="62375" y2="87125"/>
                        <a14:foregroundMark x1="84500" y1="87125" x2="84500" y2="87125"/>
                        <a14:foregroundMark x1="85125" y1="87500" x2="85125" y2="87500"/>
                      </a14:backgroundRemoval>
                    </a14:imgEffect>
                  </a14:imgLayer>
                </a14:imgProps>
              </a:ext>
              <a:ext uri="{28A0092B-C50C-407E-A947-70E740481C1C}">
                <a14:useLocalDpi xmlns:a14="http://schemas.microsoft.com/office/drawing/2010/main" val="0"/>
              </a:ext>
            </a:extLst>
          </a:blip>
          <a:srcRect l="59631" t="58209" r="9067" b="10488"/>
          <a:stretch/>
        </p:blipFill>
        <p:spPr bwMode="auto">
          <a:xfrm>
            <a:off x="3046493" y="1252154"/>
            <a:ext cx="964501" cy="964501"/>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E24CFEF6-D0F4-9B70-D8C6-7167E5B09EDE}"/>
              </a:ext>
            </a:extLst>
          </p:cNvPr>
          <p:cNvGrpSpPr/>
          <p:nvPr/>
        </p:nvGrpSpPr>
        <p:grpSpPr>
          <a:xfrm>
            <a:off x="5078144" y="1035187"/>
            <a:ext cx="6187105" cy="2085317"/>
            <a:chOff x="5078144" y="1035187"/>
            <a:chExt cx="6187105" cy="2085317"/>
          </a:xfrm>
        </p:grpSpPr>
        <p:grpSp>
          <p:nvGrpSpPr>
            <p:cNvPr id="26" name="Group 25">
              <a:extLst>
                <a:ext uri="{FF2B5EF4-FFF2-40B4-BE49-F238E27FC236}">
                  <a16:creationId xmlns:a16="http://schemas.microsoft.com/office/drawing/2014/main" id="{4A4AE09B-B0A8-95A4-C9AD-3D9BB6417AE9}"/>
                </a:ext>
              </a:extLst>
            </p:cNvPr>
            <p:cNvGrpSpPr/>
            <p:nvPr/>
          </p:nvGrpSpPr>
          <p:grpSpPr>
            <a:xfrm>
              <a:off x="5078144" y="1035187"/>
              <a:ext cx="6187105" cy="1839096"/>
              <a:chOff x="5078144" y="1035187"/>
              <a:chExt cx="6187105" cy="1839096"/>
            </a:xfrm>
          </p:grpSpPr>
          <p:pic>
            <p:nvPicPr>
              <p:cNvPr id="19" name="Picture 18" descr="Text&#10;&#10;Description automatically generated">
                <a:extLst>
                  <a:ext uri="{FF2B5EF4-FFF2-40B4-BE49-F238E27FC236}">
                    <a16:creationId xmlns:a16="http://schemas.microsoft.com/office/drawing/2014/main" id="{3C3C7C27-93C7-F5C7-8AAD-E2713FD52DE4}"/>
                  </a:ext>
                </a:extLst>
              </p:cNvPr>
              <p:cNvPicPr>
                <a:picLocks noChangeAspect="1"/>
              </p:cNvPicPr>
              <p:nvPr/>
            </p:nvPicPr>
            <p:blipFill rotWithShape="1">
              <a:blip r:embed="rId7"/>
              <a:srcRect r="35676"/>
              <a:stretch/>
            </p:blipFill>
            <p:spPr>
              <a:xfrm>
                <a:off x="5078144" y="1035187"/>
                <a:ext cx="5309977" cy="1839096"/>
              </a:xfrm>
              <a:prstGeom prst="rect">
                <a:avLst/>
              </a:prstGeom>
            </p:spPr>
          </p:pic>
          <p:pic>
            <p:nvPicPr>
              <p:cNvPr id="23" name="Picture 6" descr="Check Mark, Tick and Cross Signs, Green Checkmark OK and Red X Icons,  Symbols YES and NO Button for Vote, Decision Stock Vector - Illustration of  choose, check: 162227564">
                <a:extLst>
                  <a:ext uri="{FF2B5EF4-FFF2-40B4-BE49-F238E27FC236}">
                    <a16:creationId xmlns:a16="http://schemas.microsoft.com/office/drawing/2014/main" id="{26E06C28-8BB3-1764-5484-2377857EB02D}"/>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1750" b="40375" l="56375" r="88125">
                            <a14:foregroundMark x1="56500" y1="27375" x2="56500" y2="27375"/>
                            <a14:foregroundMark x1="66000" y1="40375" x2="66000" y2="40375"/>
                            <a14:foregroundMark x1="87125" y1="12750" x2="87125" y2="12750"/>
                            <a14:foregroundMark x1="87500" y1="13125" x2="87500" y2="13125"/>
                            <a14:foregroundMark x1="88125" y1="13750" x2="88125" y2="13750"/>
                            <a14:foregroundMark x1="86750" y1="12750" x2="86750" y2="12750"/>
                            <a14:foregroundMark x1="86750" y1="11750" x2="86750" y2="11750"/>
                            <a14:foregroundMark x1="88125" y1="14125" x2="88125" y2="14125"/>
                          </a14:backgroundRemoval>
                        </a14:imgEffect>
                      </a14:imgLayer>
                    </a14:imgProps>
                  </a:ext>
                  <a:ext uri="{28A0092B-C50C-407E-A947-70E740481C1C}">
                    <a14:useLocalDpi xmlns:a14="http://schemas.microsoft.com/office/drawing/2010/main" val="0"/>
                  </a:ext>
                </a:extLst>
              </a:blip>
              <a:srcRect l="55244" t="10296" r="9314" b="57870"/>
              <a:stretch/>
            </p:blipFill>
            <p:spPr bwMode="auto">
              <a:xfrm>
                <a:off x="10476672" y="1219464"/>
                <a:ext cx="788577" cy="708301"/>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TextBox 27">
              <a:extLst>
                <a:ext uri="{FF2B5EF4-FFF2-40B4-BE49-F238E27FC236}">
                  <a16:creationId xmlns:a16="http://schemas.microsoft.com/office/drawing/2014/main" id="{79E5347A-095C-2830-E9C2-28D57A2C13D5}"/>
                </a:ext>
              </a:extLst>
            </p:cNvPr>
            <p:cNvSpPr txBox="1"/>
            <p:nvPr/>
          </p:nvSpPr>
          <p:spPr>
            <a:xfrm>
              <a:off x="5294795" y="2874283"/>
              <a:ext cx="4899630" cy="246221"/>
            </a:xfrm>
            <a:prstGeom prst="rect">
              <a:avLst/>
            </a:prstGeom>
            <a:noFill/>
          </p:spPr>
          <p:txBody>
            <a:bodyPr wrap="square">
              <a:spAutoFit/>
            </a:bodyPr>
            <a:lstStyle/>
            <a:p>
              <a:r>
                <a:rPr lang="en-BE" sz="1000" dirty="0"/>
                <a:t>http://benfalk.com/blog/2015/10/20/commits-that-matter/</a:t>
              </a:r>
            </a:p>
          </p:txBody>
        </p:sp>
      </p:grpSp>
    </p:spTree>
    <p:extLst>
      <p:ext uri="{BB962C8B-B14F-4D97-AF65-F5344CB8AC3E}">
        <p14:creationId xmlns:p14="http://schemas.microsoft.com/office/powerpoint/2010/main" val="311260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dissolv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F25484-E515-6D45-4873-6A94B88F7BF7}"/>
              </a:ext>
            </a:extLst>
          </p:cNvPr>
          <p:cNvSpPr>
            <a:spLocks noGrp="1"/>
          </p:cNvSpPr>
          <p:nvPr>
            <p:ph type="title"/>
          </p:nvPr>
        </p:nvSpPr>
        <p:spPr>
          <a:xfrm>
            <a:off x="838200" y="326886"/>
            <a:ext cx="10515600" cy="708301"/>
          </a:xfrm>
        </p:spPr>
        <p:txBody>
          <a:bodyPr>
            <a:normAutofit/>
          </a:bodyPr>
          <a:lstStyle/>
          <a:p>
            <a:pPr algn="l"/>
            <a:r>
              <a:rPr lang="en-GB" sz="3200" b="0" i="0" dirty="0">
                <a:solidFill>
                  <a:srgbClr val="1F1F1F"/>
                </a:solidFill>
                <a:effectLst/>
                <a:latin typeface="Source Sans Pro" panose="020B0503030403020204" pitchFamily="34" charset="0"/>
              </a:rPr>
              <a:t>Getting More Information About Our Changes</a:t>
            </a:r>
          </a:p>
        </p:txBody>
      </p:sp>
      <p:sp>
        <p:nvSpPr>
          <p:cNvPr id="2" name="TextBox 1">
            <a:extLst>
              <a:ext uri="{FF2B5EF4-FFF2-40B4-BE49-F238E27FC236}">
                <a16:creationId xmlns:a16="http://schemas.microsoft.com/office/drawing/2014/main" id="{B63DAA7E-E1B2-83F5-1ED1-CD3A07503E60}"/>
              </a:ext>
            </a:extLst>
          </p:cNvPr>
          <p:cNvSpPr txBox="1"/>
          <p:nvPr/>
        </p:nvSpPr>
        <p:spPr>
          <a:xfrm>
            <a:off x="642937" y="1283795"/>
            <a:ext cx="3629025" cy="1200329"/>
          </a:xfrm>
          <a:prstGeom prst="rect">
            <a:avLst/>
          </a:prstGeom>
          <a:noFill/>
        </p:spPr>
        <p:txBody>
          <a:bodyPr wrap="square" rtlCol="0">
            <a:spAutoFit/>
          </a:bodyPr>
          <a:lstStyle/>
          <a:p>
            <a:pPr marL="285750" indent="-285750">
              <a:buFont typeface="Arial" panose="020B0604020202020204" pitchFamily="34" charset="0"/>
              <a:buChar char="•"/>
            </a:pPr>
            <a:r>
              <a:rPr lang="en-BE" dirty="0"/>
              <a:t>git log</a:t>
            </a:r>
          </a:p>
          <a:p>
            <a:pPr marL="285750" indent="-285750">
              <a:buFont typeface="Arial" panose="020B0604020202020204" pitchFamily="34" charset="0"/>
              <a:buChar char="•"/>
            </a:pPr>
            <a:r>
              <a:rPr lang="en-BE" dirty="0"/>
              <a:t>git log – p</a:t>
            </a:r>
          </a:p>
          <a:p>
            <a:pPr marL="285750" indent="-285750">
              <a:buFont typeface="Arial" panose="020B0604020202020204" pitchFamily="34" charset="0"/>
              <a:buChar char="•"/>
            </a:pPr>
            <a:r>
              <a:rPr lang="en-BE" dirty="0"/>
              <a:t>git log --stat</a:t>
            </a:r>
          </a:p>
          <a:p>
            <a:pPr marL="285750" indent="-285750">
              <a:buFont typeface="Arial" panose="020B0604020202020204" pitchFamily="34" charset="0"/>
              <a:buChar char="•"/>
            </a:pPr>
            <a:r>
              <a:rPr lang="en-GB" dirty="0"/>
              <a:t>g</a:t>
            </a:r>
            <a:r>
              <a:rPr lang="en-BE" dirty="0"/>
              <a:t>it show &lt;commit-ID&gt;</a:t>
            </a:r>
          </a:p>
        </p:txBody>
      </p:sp>
      <p:grpSp>
        <p:nvGrpSpPr>
          <p:cNvPr id="20" name="Group 19">
            <a:extLst>
              <a:ext uri="{FF2B5EF4-FFF2-40B4-BE49-F238E27FC236}">
                <a16:creationId xmlns:a16="http://schemas.microsoft.com/office/drawing/2014/main" id="{79A7B121-F26D-E491-B33C-0BE428E6531A}"/>
              </a:ext>
            </a:extLst>
          </p:cNvPr>
          <p:cNvGrpSpPr/>
          <p:nvPr/>
        </p:nvGrpSpPr>
        <p:grpSpPr>
          <a:xfrm>
            <a:off x="213533" y="2830120"/>
            <a:ext cx="4487832" cy="3489048"/>
            <a:chOff x="365900" y="3095152"/>
            <a:chExt cx="4487832" cy="3489048"/>
          </a:xfrm>
        </p:grpSpPr>
        <p:sp>
          <p:nvSpPr>
            <p:cNvPr id="10" name="TextBox 9">
              <a:extLst>
                <a:ext uri="{FF2B5EF4-FFF2-40B4-BE49-F238E27FC236}">
                  <a16:creationId xmlns:a16="http://schemas.microsoft.com/office/drawing/2014/main" id="{BF575B7A-E187-0783-F29B-C4BD21C2029B}"/>
                </a:ext>
              </a:extLst>
            </p:cNvPr>
            <p:cNvSpPr txBox="1"/>
            <p:nvPr/>
          </p:nvSpPr>
          <p:spPr>
            <a:xfrm>
              <a:off x="1275159" y="3095152"/>
              <a:ext cx="2364582" cy="369332"/>
            </a:xfrm>
            <a:prstGeom prst="rect">
              <a:avLst/>
            </a:prstGeom>
            <a:noFill/>
          </p:spPr>
          <p:txBody>
            <a:bodyPr wrap="square">
              <a:spAutoFit/>
            </a:bodyPr>
            <a:lstStyle/>
            <a:p>
              <a:r>
                <a:rPr lang="en-BE" dirty="0"/>
                <a:t>git log -p</a:t>
              </a:r>
            </a:p>
          </p:txBody>
        </p:sp>
        <p:pic>
          <p:nvPicPr>
            <p:cNvPr id="13" name="Picture 12" descr="Text&#10;&#10;Description automatically generated">
              <a:extLst>
                <a:ext uri="{FF2B5EF4-FFF2-40B4-BE49-F238E27FC236}">
                  <a16:creationId xmlns:a16="http://schemas.microsoft.com/office/drawing/2014/main" id="{364C1337-2E00-6F61-CFAD-6BC7C3BC6532}"/>
                </a:ext>
              </a:extLst>
            </p:cNvPr>
            <p:cNvPicPr>
              <a:picLocks noChangeAspect="1"/>
            </p:cNvPicPr>
            <p:nvPr/>
          </p:nvPicPr>
          <p:blipFill>
            <a:blip r:embed="rId3"/>
            <a:stretch>
              <a:fillRect/>
            </a:stretch>
          </p:blipFill>
          <p:spPr>
            <a:xfrm>
              <a:off x="365900" y="3428999"/>
              <a:ext cx="4487832" cy="3155201"/>
            </a:xfrm>
            <a:prstGeom prst="rect">
              <a:avLst/>
            </a:prstGeom>
          </p:spPr>
        </p:pic>
      </p:grpSp>
      <p:grpSp>
        <p:nvGrpSpPr>
          <p:cNvPr id="19" name="Group 18">
            <a:extLst>
              <a:ext uri="{FF2B5EF4-FFF2-40B4-BE49-F238E27FC236}">
                <a16:creationId xmlns:a16="http://schemas.microsoft.com/office/drawing/2014/main" id="{1B00647E-4C83-E054-7D38-513BF4A04F45}"/>
              </a:ext>
            </a:extLst>
          </p:cNvPr>
          <p:cNvGrpSpPr/>
          <p:nvPr/>
        </p:nvGrpSpPr>
        <p:grpSpPr>
          <a:xfrm>
            <a:off x="6297055" y="2642720"/>
            <a:ext cx="4973686" cy="2040457"/>
            <a:chOff x="6096000" y="3679288"/>
            <a:chExt cx="4973686" cy="2040457"/>
          </a:xfrm>
        </p:grpSpPr>
        <p:pic>
          <p:nvPicPr>
            <p:cNvPr id="7" name="Picture 6" descr="Graphical user interface, text, application&#10;&#10;Description automatically generated">
              <a:extLst>
                <a:ext uri="{FF2B5EF4-FFF2-40B4-BE49-F238E27FC236}">
                  <a16:creationId xmlns:a16="http://schemas.microsoft.com/office/drawing/2014/main" id="{326DBDCD-4FB1-C5C0-02B9-077521EC467A}"/>
                </a:ext>
              </a:extLst>
            </p:cNvPr>
            <p:cNvPicPr>
              <a:picLocks noChangeAspect="1"/>
            </p:cNvPicPr>
            <p:nvPr/>
          </p:nvPicPr>
          <p:blipFill>
            <a:blip r:embed="rId4"/>
            <a:stretch>
              <a:fillRect/>
            </a:stretch>
          </p:blipFill>
          <p:spPr>
            <a:xfrm>
              <a:off x="6096000" y="4054594"/>
              <a:ext cx="4973686" cy="1665151"/>
            </a:xfrm>
            <a:prstGeom prst="rect">
              <a:avLst/>
            </a:prstGeom>
          </p:spPr>
        </p:pic>
        <p:sp>
          <p:nvSpPr>
            <p:cNvPr id="15" name="TextBox 14">
              <a:extLst>
                <a:ext uri="{FF2B5EF4-FFF2-40B4-BE49-F238E27FC236}">
                  <a16:creationId xmlns:a16="http://schemas.microsoft.com/office/drawing/2014/main" id="{B0004D11-C37F-E9E9-FB62-ACD874430062}"/>
                </a:ext>
              </a:extLst>
            </p:cNvPr>
            <p:cNvSpPr txBox="1"/>
            <p:nvPr/>
          </p:nvSpPr>
          <p:spPr>
            <a:xfrm>
              <a:off x="7190184" y="3679288"/>
              <a:ext cx="2364582" cy="369332"/>
            </a:xfrm>
            <a:prstGeom prst="rect">
              <a:avLst/>
            </a:prstGeom>
            <a:noFill/>
          </p:spPr>
          <p:txBody>
            <a:bodyPr wrap="square">
              <a:spAutoFit/>
            </a:bodyPr>
            <a:lstStyle/>
            <a:p>
              <a:r>
                <a:rPr lang="en-BE" dirty="0"/>
                <a:t>git log --stat</a:t>
              </a:r>
            </a:p>
          </p:txBody>
        </p:sp>
      </p:grpSp>
      <p:grpSp>
        <p:nvGrpSpPr>
          <p:cNvPr id="18" name="Group 17">
            <a:extLst>
              <a:ext uri="{FF2B5EF4-FFF2-40B4-BE49-F238E27FC236}">
                <a16:creationId xmlns:a16="http://schemas.microsoft.com/office/drawing/2014/main" id="{4BA79659-80CC-06E6-8918-C35D413C1231}"/>
              </a:ext>
            </a:extLst>
          </p:cNvPr>
          <p:cNvGrpSpPr/>
          <p:nvPr/>
        </p:nvGrpSpPr>
        <p:grpSpPr>
          <a:xfrm>
            <a:off x="6297055" y="915547"/>
            <a:ext cx="5252008" cy="1621375"/>
            <a:chOff x="6101792" y="1372672"/>
            <a:chExt cx="5252008" cy="1621375"/>
          </a:xfrm>
        </p:grpSpPr>
        <p:pic>
          <p:nvPicPr>
            <p:cNvPr id="3" name="Picture 2" descr="Text&#10;&#10;Description automatically generated">
              <a:extLst>
                <a:ext uri="{FF2B5EF4-FFF2-40B4-BE49-F238E27FC236}">
                  <a16:creationId xmlns:a16="http://schemas.microsoft.com/office/drawing/2014/main" id="{F68130F6-B6F7-BF39-8438-33644A0B4774}"/>
                </a:ext>
              </a:extLst>
            </p:cNvPr>
            <p:cNvPicPr>
              <a:picLocks noChangeAspect="1"/>
            </p:cNvPicPr>
            <p:nvPr/>
          </p:nvPicPr>
          <p:blipFill rotWithShape="1">
            <a:blip r:embed="rId5"/>
            <a:srcRect t="36217"/>
            <a:stretch/>
          </p:blipFill>
          <p:spPr>
            <a:xfrm>
              <a:off x="6101792" y="1728691"/>
              <a:ext cx="5252008" cy="1265356"/>
            </a:xfrm>
            <a:prstGeom prst="rect">
              <a:avLst/>
            </a:prstGeom>
          </p:spPr>
        </p:pic>
        <p:sp>
          <p:nvSpPr>
            <p:cNvPr id="17" name="TextBox 16">
              <a:extLst>
                <a:ext uri="{FF2B5EF4-FFF2-40B4-BE49-F238E27FC236}">
                  <a16:creationId xmlns:a16="http://schemas.microsoft.com/office/drawing/2014/main" id="{3D594C73-0E47-9B44-63E0-E8BA0DF52B76}"/>
                </a:ext>
              </a:extLst>
            </p:cNvPr>
            <p:cNvSpPr txBox="1"/>
            <p:nvPr/>
          </p:nvSpPr>
          <p:spPr>
            <a:xfrm>
              <a:off x="7400552" y="1372672"/>
              <a:ext cx="971923" cy="369332"/>
            </a:xfrm>
            <a:prstGeom prst="rect">
              <a:avLst/>
            </a:prstGeom>
            <a:noFill/>
          </p:spPr>
          <p:txBody>
            <a:bodyPr wrap="square">
              <a:spAutoFit/>
            </a:bodyPr>
            <a:lstStyle/>
            <a:p>
              <a:r>
                <a:rPr lang="en-BE" dirty="0"/>
                <a:t>git log </a:t>
              </a:r>
            </a:p>
          </p:txBody>
        </p:sp>
      </p:grpSp>
      <p:grpSp>
        <p:nvGrpSpPr>
          <p:cNvPr id="8" name="Group 7">
            <a:extLst>
              <a:ext uri="{FF2B5EF4-FFF2-40B4-BE49-F238E27FC236}">
                <a16:creationId xmlns:a16="http://schemas.microsoft.com/office/drawing/2014/main" id="{BFF7AF97-68E7-4EE8-FDD2-A086A378FB27}"/>
              </a:ext>
            </a:extLst>
          </p:cNvPr>
          <p:cNvGrpSpPr/>
          <p:nvPr/>
        </p:nvGrpSpPr>
        <p:grpSpPr>
          <a:xfrm>
            <a:off x="4271962" y="4835647"/>
            <a:ext cx="4707915" cy="1958378"/>
            <a:chOff x="4271962" y="4835647"/>
            <a:chExt cx="4707915" cy="1958378"/>
          </a:xfrm>
        </p:grpSpPr>
        <p:grpSp>
          <p:nvGrpSpPr>
            <p:cNvPr id="23" name="Group 22">
              <a:extLst>
                <a:ext uri="{FF2B5EF4-FFF2-40B4-BE49-F238E27FC236}">
                  <a16:creationId xmlns:a16="http://schemas.microsoft.com/office/drawing/2014/main" id="{A99E6DDE-F8BD-6A31-A0D2-DA04B13BB318}"/>
                </a:ext>
              </a:extLst>
            </p:cNvPr>
            <p:cNvGrpSpPr/>
            <p:nvPr/>
          </p:nvGrpSpPr>
          <p:grpSpPr>
            <a:xfrm>
              <a:off x="5866108" y="4835647"/>
              <a:ext cx="1472162" cy="1668644"/>
              <a:chOff x="3078956" y="1116229"/>
              <a:chExt cx="2346722" cy="2645903"/>
            </a:xfrm>
          </p:grpSpPr>
          <p:sp>
            <p:nvSpPr>
              <p:cNvPr id="26" name="TextBox 25">
                <a:extLst>
                  <a:ext uri="{FF2B5EF4-FFF2-40B4-BE49-F238E27FC236}">
                    <a16:creationId xmlns:a16="http://schemas.microsoft.com/office/drawing/2014/main" id="{72C9440A-BF35-05B5-3672-6FB4E187C536}"/>
                  </a:ext>
                </a:extLst>
              </p:cNvPr>
              <p:cNvSpPr txBox="1"/>
              <p:nvPr/>
            </p:nvSpPr>
            <p:spPr>
              <a:xfrm>
                <a:off x="3078956" y="1566000"/>
                <a:ext cx="2346722" cy="2196132"/>
              </a:xfrm>
              <a:prstGeom prst="rect">
                <a:avLst/>
              </a:prstGeom>
              <a:noFill/>
              <a:ln w="28575">
                <a:solidFill>
                  <a:srgbClr val="166623"/>
                </a:solidFill>
              </a:ln>
            </p:spPr>
            <p:txBody>
              <a:bodyPr wrap="square">
                <a:spAutoFit/>
              </a:bodyPr>
              <a:lstStyle/>
              <a:p>
                <a:r>
                  <a:rPr lang="en-GB" sz="1400" b="0" dirty="0">
                    <a:solidFill>
                      <a:srgbClr val="000000"/>
                    </a:solidFill>
                    <a:effectLst/>
                    <a:latin typeface="Menlo" panose="020B0609030804020204" pitchFamily="49" charset="0"/>
                  </a:rPr>
                  <a:t>Menu:</a:t>
                </a:r>
              </a:p>
              <a:p>
                <a:br>
                  <a:rPr lang="en-GB" sz="1400" b="0" dirty="0">
                    <a:solidFill>
                      <a:srgbClr val="000000"/>
                    </a:solidFill>
                    <a:effectLst/>
                    <a:latin typeface="Menlo" panose="020B0609030804020204" pitchFamily="49" charset="0"/>
                  </a:rPr>
                </a:br>
                <a:r>
                  <a:rPr lang="en-GB" sz="1400" b="0" dirty="0">
                    <a:solidFill>
                      <a:srgbClr val="000000"/>
                    </a:solidFill>
                    <a:effectLst/>
                    <a:latin typeface="Menlo" panose="020B0609030804020204" pitchFamily="49" charset="0"/>
                  </a:rPr>
                  <a:t>Apples</a:t>
                </a:r>
              </a:p>
              <a:p>
                <a:r>
                  <a:rPr lang="en-GB" sz="1400" b="0" dirty="0">
                    <a:solidFill>
                      <a:srgbClr val="000000"/>
                    </a:solidFill>
                    <a:effectLst/>
                    <a:latin typeface="Menlo" panose="020B0609030804020204" pitchFamily="49" charset="0"/>
                  </a:rPr>
                  <a:t>Bananas</a:t>
                </a:r>
              </a:p>
              <a:p>
                <a:r>
                  <a:rPr lang="en-GB" sz="1400" dirty="0">
                    <a:solidFill>
                      <a:srgbClr val="000000"/>
                    </a:solidFill>
                    <a:latin typeface="Menlo" panose="020B0609030804020204" pitchFamily="49" charset="0"/>
                  </a:rPr>
                  <a:t>Grapes</a:t>
                </a:r>
                <a:endParaRPr lang="en-GB" sz="1400" b="0" dirty="0">
                  <a:solidFill>
                    <a:srgbClr val="000000"/>
                  </a:solidFill>
                  <a:effectLst/>
                  <a:latin typeface="Menlo" panose="020B0609030804020204" pitchFamily="49" charset="0"/>
                </a:endParaRPr>
              </a:p>
              <a:p>
                <a:r>
                  <a:rPr lang="en-GB" sz="1400" b="0" dirty="0">
                    <a:solidFill>
                      <a:srgbClr val="000000"/>
                    </a:solidFill>
                    <a:effectLst/>
                    <a:latin typeface="Menlo" panose="020B0609030804020204" pitchFamily="49" charset="0"/>
                  </a:rPr>
                  <a:t>Strawberries</a:t>
                </a:r>
              </a:p>
            </p:txBody>
          </p:sp>
          <p:sp>
            <p:nvSpPr>
              <p:cNvPr id="27" name="TextBox 26">
                <a:extLst>
                  <a:ext uri="{FF2B5EF4-FFF2-40B4-BE49-F238E27FC236}">
                    <a16:creationId xmlns:a16="http://schemas.microsoft.com/office/drawing/2014/main" id="{D10FC1AB-DA22-4042-5D58-59345D16806B}"/>
                  </a:ext>
                </a:extLst>
              </p:cNvPr>
              <p:cNvSpPr txBox="1"/>
              <p:nvPr/>
            </p:nvSpPr>
            <p:spPr>
              <a:xfrm>
                <a:off x="3361134" y="1116229"/>
                <a:ext cx="2064544" cy="536832"/>
              </a:xfrm>
              <a:prstGeom prst="rect">
                <a:avLst/>
              </a:prstGeom>
              <a:noFill/>
            </p:spPr>
            <p:txBody>
              <a:bodyPr wrap="square" rtlCol="0">
                <a:spAutoFit/>
              </a:bodyPr>
              <a:lstStyle/>
              <a:p>
                <a:r>
                  <a:rPr lang="en-GB" sz="1600" b="1" dirty="0"/>
                  <a:t>m</a:t>
                </a:r>
                <a:r>
                  <a:rPr lang="en-BE" sz="1600" b="1" dirty="0"/>
                  <a:t>enu1.txt</a:t>
                </a:r>
              </a:p>
            </p:txBody>
          </p:sp>
        </p:grpSp>
        <p:sp>
          <p:nvSpPr>
            <p:cNvPr id="6" name="TextBox 5">
              <a:extLst>
                <a:ext uri="{FF2B5EF4-FFF2-40B4-BE49-F238E27FC236}">
                  <a16:creationId xmlns:a16="http://schemas.microsoft.com/office/drawing/2014/main" id="{D04C95E7-AED9-391A-7A47-F4CB99E73D90}"/>
                </a:ext>
              </a:extLst>
            </p:cNvPr>
            <p:cNvSpPr txBox="1"/>
            <p:nvPr/>
          </p:nvSpPr>
          <p:spPr>
            <a:xfrm>
              <a:off x="4271962" y="6455471"/>
              <a:ext cx="4707915" cy="338554"/>
            </a:xfrm>
            <a:prstGeom prst="rect">
              <a:avLst/>
            </a:prstGeom>
            <a:noFill/>
          </p:spPr>
          <p:txBody>
            <a:bodyPr wrap="square">
              <a:spAutoFit/>
            </a:bodyPr>
            <a:lstStyle/>
            <a:p>
              <a:r>
                <a:rPr lang="en-GB" sz="1600" b="0" i="0" dirty="0">
                  <a:solidFill>
                    <a:srgbClr val="1F1F1F"/>
                  </a:solidFill>
                  <a:effectLst/>
                  <a:latin typeface="Source Sans Pro" panose="020B0503030403020204" pitchFamily="34" charset="0"/>
                </a:rPr>
                <a:t>Recall that we have one commit in our git repository </a:t>
              </a:r>
              <a:endParaRPr lang="en-US" sz="1600" dirty="0"/>
            </a:p>
          </p:txBody>
        </p:sp>
      </p:grpSp>
    </p:spTree>
    <p:extLst>
      <p:ext uri="{BB962C8B-B14F-4D97-AF65-F5344CB8AC3E}">
        <p14:creationId xmlns:p14="http://schemas.microsoft.com/office/powerpoint/2010/main" val="252444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dissolv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F25484-E515-6D45-4873-6A94B88F7BF7}"/>
              </a:ext>
            </a:extLst>
          </p:cNvPr>
          <p:cNvSpPr>
            <a:spLocks noGrp="1"/>
          </p:cNvSpPr>
          <p:nvPr>
            <p:ph type="title"/>
          </p:nvPr>
        </p:nvSpPr>
        <p:spPr>
          <a:xfrm>
            <a:off x="838200" y="326886"/>
            <a:ext cx="10515600" cy="708301"/>
          </a:xfrm>
        </p:spPr>
        <p:txBody>
          <a:bodyPr>
            <a:normAutofit/>
          </a:bodyPr>
          <a:lstStyle/>
          <a:p>
            <a:pPr algn="l"/>
            <a:r>
              <a:rPr lang="en-GB" sz="3200" b="0" i="0" dirty="0">
                <a:solidFill>
                  <a:srgbClr val="1F1F1F"/>
                </a:solidFill>
                <a:effectLst/>
                <a:latin typeface="Source Sans Pro" panose="020B0503030403020204" pitchFamily="34" charset="0"/>
              </a:rPr>
              <a:t>Getting More Information About Our Changes</a:t>
            </a:r>
          </a:p>
        </p:txBody>
      </p:sp>
      <p:grpSp>
        <p:nvGrpSpPr>
          <p:cNvPr id="12" name="Group 11">
            <a:extLst>
              <a:ext uri="{FF2B5EF4-FFF2-40B4-BE49-F238E27FC236}">
                <a16:creationId xmlns:a16="http://schemas.microsoft.com/office/drawing/2014/main" id="{983A160D-C031-6EE3-048A-A4F9CFC5D554}"/>
              </a:ext>
            </a:extLst>
          </p:cNvPr>
          <p:cNvGrpSpPr/>
          <p:nvPr/>
        </p:nvGrpSpPr>
        <p:grpSpPr>
          <a:xfrm>
            <a:off x="6069692" y="1237889"/>
            <a:ext cx="5284107" cy="1671687"/>
            <a:chOff x="6069692" y="1237889"/>
            <a:chExt cx="5284107" cy="1671687"/>
          </a:xfrm>
        </p:grpSpPr>
        <p:grpSp>
          <p:nvGrpSpPr>
            <p:cNvPr id="23" name="Group 22">
              <a:extLst>
                <a:ext uri="{FF2B5EF4-FFF2-40B4-BE49-F238E27FC236}">
                  <a16:creationId xmlns:a16="http://schemas.microsoft.com/office/drawing/2014/main" id="{A99E6DDE-F8BD-6A31-A0D2-DA04B13BB318}"/>
                </a:ext>
              </a:extLst>
            </p:cNvPr>
            <p:cNvGrpSpPr/>
            <p:nvPr/>
          </p:nvGrpSpPr>
          <p:grpSpPr>
            <a:xfrm>
              <a:off x="6069692" y="1240932"/>
              <a:ext cx="1472162" cy="1668644"/>
              <a:chOff x="3585681" y="1110960"/>
              <a:chExt cx="2346721" cy="2645903"/>
            </a:xfrm>
          </p:grpSpPr>
          <p:sp>
            <p:nvSpPr>
              <p:cNvPr id="26" name="TextBox 25">
                <a:extLst>
                  <a:ext uri="{FF2B5EF4-FFF2-40B4-BE49-F238E27FC236}">
                    <a16:creationId xmlns:a16="http://schemas.microsoft.com/office/drawing/2014/main" id="{72C9440A-BF35-05B5-3672-6FB4E187C536}"/>
                  </a:ext>
                </a:extLst>
              </p:cNvPr>
              <p:cNvSpPr txBox="1"/>
              <p:nvPr/>
            </p:nvSpPr>
            <p:spPr>
              <a:xfrm>
                <a:off x="3585681" y="1560731"/>
                <a:ext cx="2064544" cy="2196132"/>
              </a:xfrm>
              <a:prstGeom prst="rect">
                <a:avLst/>
              </a:prstGeom>
              <a:noFill/>
              <a:ln w="28575">
                <a:solidFill>
                  <a:srgbClr val="166623"/>
                </a:solidFill>
              </a:ln>
            </p:spPr>
            <p:txBody>
              <a:bodyPr wrap="square">
                <a:spAutoFit/>
              </a:bodyPr>
              <a:lstStyle/>
              <a:p>
                <a:r>
                  <a:rPr lang="en-GB" sz="1400" b="0" dirty="0">
                    <a:solidFill>
                      <a:srgbClr val="000000"/>
                    </a:solidFill>
                    <a:effectLst/>
                    <a:latin typeface="Menlo" panose="020B0609030804020204" pitchFamily="49" charset="0"/>
                  </a:rPr>
                  <a:t>Menu1:</a:t>
                </a:r>
              </a:p>
              <a:p>
                <a:br>
                  <a:rPr lang="en-GB" sz="1400" b="0" dirty="0">
                    <a:solidFill>
                      <a:srgbClr val="000000"/>
                    </a:solidFill>
                    <a:effectLst/>
                    <a:latin typeface="Menlo" panose="020B0609030804020204" pitchFamily="49" charset="0"/>
                  </a:rPr>
                </a:br>
                <a:r>
                  <a:rPr lang="en-GB" sz="1400" b="0" dirty="0">
                    <a:solidFill>
                      <a:srgbClr val="000000"/>
                    </a:solidFill>
                    <a:effectLst/>
                    <a:latin typeface="Menlo" panose="020B0609030804020204" pitchFamily="49" charset="0"/>
                  </a:rPr>
                  <a:t>Apples</a:t>
                </a:r>
              </a:p>
              <a:p>
                <a:r>
                  <a:rPr lang="en-GB" sz="1400" b="0" dirty="0">
                    <a:solidFill>
                      <a:srgbClr val="000000"/>
                    </a:solidFill>
                    <a:effectLst/>
                    <a:latin typeface="Menlo" panose="020B0609030804020204" pitchFamily="49" charset="0"/>
                  </a:rPr>
                  <a:t>Bananas</a:t>
                </a:r>
              </a:p>
              <a:p>
                <a:r>
                  <a:rPr lang="en-GB" sz="1400" b="0" dirty="0">
                    <a:solidFill>
                      <a:srgbClr val="000000"/>
                    </a:solidFill>
                    <a:effectLst/>
                    <a:latin typeface="Menlo" panose="020B0609030804020204" pitchFamily="49" charset="0"/>
                  </a:rPr>
                  <a:t>Oranges</a:t>
                </a:r>
              </a:p>
              <a:p>
                <a:r>
                  <a:rPr lang="en-GB" sz="1400" b="0" dirty="0">
                    <a:solidFill>
                      <a:srgbClr val="000000"/>
                    </a:solidFill>
                    <a:effectLst/>
                    <a:latin typeface="Menlo" panose="020B0609030804020204" pitchFamily="49" charset="0"/>
                  </a:rPr>
                  <a:t>Pears</a:t>
                </a:r>
              </a:p>
            </p:txBody>
          </p:sp>
          <p:sp>
            <p:nvSpPr>
              <p:cNvPr id="27" name="TextBox 26">
                <a:extLst>
                  <a:ext uri="{FF2B5EF4-FFF2-40B4-BE49-F238E27FC236}">
                    <a16:creationId xmlns:a16="http://schemas.microsoft.com/office/drawing/2014/main" id="{D10FC1AB-DA22-4042-5D58-59345D16806B}"/>
                  </a:ext>
                </a:extLst>
              </p:cNvPr>
              <p:cNvSpPr txBox="1"/>
              <p:nvPr/>
            </p:nvSpPr>
            <p:spPr>
              <a:xfrm>
                <a:off x="3867857" y="1110960"/>
                <a:ext cx="2064545" cy="536832"/>
              </a:xfrm>
              <a:prstGeom prst="rect">
                <a:avLst/>
              </a:prstGeom>
              <a:noFill/>
            </p:spPr>
            <p:txBody>
              <a:bodyPr wrap="square" rtlCol="0">
                <a:spAutoFit/>
              </a:bodyPr>
              <a:lstStyle/>
              <a:p>
                <a:r>
                  <a:rPr lang="en-GB" sz="1600" b="1" dirty="0"/>
                  <a:t>m</a:t>
                </a:r>
                <a:r>
                  <a:rPr lang="en-BE" sz="1600" b="1" dirty="0"/>
                  <a:t>enu1.txt</a:t>
                </a:r>
              </a:p>
            </p:txBody>
          </p:sp>
        </p:grpSp>
        <p:grpSp>
          <p:nvGrpSpPr>
            <p:cNvPr id="6" name="Group 5">
              <a:extLst>
                <a:ext uri="{FF2B5EF4-FFF2-40B4-BE49-F238E27FC236}">
                  <a16:creationId xmlns:a16="http://schemas.microsoft.com/office/drawing/2014/main" id="{DA1F13BC-B208-BD2B-58FD-BF1B37407568}"/>
                </a:ext>
              </a:extLst>
            </p:cNvPr>
            <p:cNvGrpSpPr/>
            <p:nvPr/>
          </p:nvGrpSpPr>
          <p:grpSpPr>
            <a:xfrm>
              <a:off x="9162562" y="1237889"/>
              <a:ext cx="2191237" cy="1668644"/>
              <a:chOff x="3078954" y="1116229"/>
              <a:chExt cx="3492974" cy="2645903"/>
            </a:xfrm>
          </p:grpSpPr>
          <p:sp>
            <p:nvSpPr>
              <p:cNvPr id="8" name="TextBox 7">
                <a:extLst>
                  <a:ext uri="{FF2B5EF4-FFF2-40B4-BE49-F238E27FC236}">
                    <a16:creationId xmlns:a16="http://schemas.microsoft.com/office/drawing/2014/main" id="{20FAEC6C-783A-7FA0-20C3-575261A7331D}"/>
                  </a:ext>
                </a:extLst>
              </p:cNvPr>
              <p:cNvSpPr txBox="1"/>
              <p:nvPr/>
            </p:nvSpPr>
            <p:spPr>
              <a:xfrm>
                <a:off x="3078954" y="1566000"/>
                <a:ext cx="3492974" cy="2196132"/>
              </a:xfrm>
              <a:prstGeom prst="rect">
                <a:avLst/>
              </a:prstGeom>
              <a:noFill/>
              <a:ln w="28575">
                <a:solidFill>
                  <a:srgbClr val="166623"/>
                </a:solidFill>
              </a:ln>
            </p:spPr>
            <p:txBody>
              <a:bodyPr wrap="square">
                <a:spAutoFit/>
              </a:bodyPr>
              <a:lstStyle/>
              <a:p>
                <a:r>
                  <a:rPr lang="en-GB" sz="1400" b="0" dirty="0">
                    <a:solidFill>
                      <a:srgbClr val="000000"/>
                    </a:solidFill>
                    <a:effectLst/>
                    <a:latin typeface="Menlo" panose="020B0609030804020204" pitchFamily="49" charset="0"/>
                  </a:rPr>
                  <a:t>Menu1:</a:t>
                </a:r>
              </a:p>
              <a:p>
                <a:br>
                  <a:rPr lang="en-GB" sz="1400" b="0" dirty="0">
                    <a:solidFill>
                      <a:srgbClr val="000000"/>
                    </a:solidFill>
                    <a:effectLst/>
                    <a:latin typeface="Menlo" panose="020B0609030804020204" pitchFamily="49" charset="0"/>
                  </a:rPr>
                </a:br>
                <a:r>
                  <a:rPr lang="en-GB" sz="1400" b="0" dirty="0">
                    <a:solidFill>
                      <a:srgbClr val="000000"/>
                    </a:solidFill>
                    <a:effectLst/>
                    <a:latin typeface="Menlo" panose="020B0609030804020204" pitchFamily="49" charset="0"/>
                  </a:rPr>
                  <a:t>Apples</a:t>
                </a:r>
              </a:p>
              <a:p>
                <a:r>
                  <a:rPr lang="en-GB" sz="1400" b="0" dirty="0">
                    <a:solidFill>
                      <a:srgbClr val="000000"/>
                    </a:solidFill>
                    <a:effectLst/>
                    <a:latin typeface="Menlo" panose="020B0609030804020204" pitchFamily="49" charset="0"/>
                  </a:rPr>
                  <a:t>Bananas</a:t>
                </a:r>
              </a:p>
              <a:p>
                <a:r>
                  <a:rPr lang="en-GB" sz="1400" b="0" dirty="0">
                    <a:solidFill>
                      <a:srgbClr val="000000"/>
                    </a:solidFill>
                    <a:effectLst/>
                    <a:latin typeface="Menlo" panose="020B0609030804020204" pitchFamily="49" charset="0"/>
                  </a:rPr>
                  <a:t>Oranges</a:t>
                </a:r>
              </a:p>
              <a:p>
                <a:r>
                  <a:rPr lang="en-GB" sz="1400" b="0" dirty="0">
                    <a:solidFill>
                      <a:srgbClr val="000000"/>
                    </a:solidFill>
                    <a:effectLst/>
                    <a:latin typeface="Menlo" panose="020B0609030804020204" pitchFamily="49" charset="0"/>
                  </a:rPr>
                  <a:t>Strawberry </a:t>
                </a:r>
                <a:r>
                  <a:rPr lang="en-GB" sz="1400" b="0" strike="sngStrike" dirty="0">
                    <a:solidFill>
                      <a:srgbClr val="C00000"/>
                    </a:solidFill>
                    <a:effectLst/>
                    <a:latin typeface="Menlo" panose="020B0609030804020204" pitchFamily="49" charset="0"/>
                  </a:rPr>
                  <a:t>Pears</a:t>
                </a:r>
                <a:endParaRPr lang="en-GB" sz="1400" b="0" dirty="0">
                  <a:solidFill>
                    <a:srgbClr val="000000"/>
                  </a:solidFill>
                  <a:effectLst/>
                  <a:latin typeface="Menlo" panose="020B0609030804020204" pitchFamily="49" charset="0"/>
                </a:endParaRPr>
              </a:p>
            </p:txBody>
          </p:sp>
          <p:sp>
            <p:nvSpPr>
              <p:cNvPr id="9" name="TextBox 8">
                <a:extLst>
                  <a:ext uri="{FF2B5EF4-FFF2-40B4-BE49-F238E27FC236}">
                    <a16:creationId xmlns:a16="http://schemas.microsoft.com/office/drawing/2014/main" id="{16D32D3F-94D1-45D6-CA3B-4DDFF5A8906C}"/>
                  </a:ext>
                </a:extLst>
              </p:cNvPr>
              <p:cNvSpPr txBox="1"/>
              <p:nvPr/>
            </p:nvSpPr>
            <p:spPr>
              <a:xfrm>
                <a:off x="3361134" y="1116229"/>
                <a:ext cx="2064544" cy="536832"/>
              </a:xfrm>
              <a:prstGeom prst="rect">
                <a:avLst/>
              </a:prstGeom>
              <a:noFill/>
            </p:spPr>
            <p:txBody>
              <a:bodyPr wrap="square" rtlCol="0">
                <a:spAutoFit/>
              </a:bodyPr>
              <a:lstStyle/>
              <a:p>
                <a:r>
                  <a:rPr lang="en-GB" sz="1600" b="1" dirty="0"/>
                  <a:t>m</a:t>
                </a:r>
                <a:r>
                  <a:rPr lang="en-BE" sz="1600" b="1" dirty="0"/>
                  <a:t>enu1.txt</a:t>
                </a:r>
              </a:p>
            </p:txBody>
          </p:sp>
        </p:grpSp>
        <p:sp>
          <p:nvSpPr>
            <p:cNvPr id="11" name="Right Arrow 10">
              <a:extLst>
                <a:ext uri="{FF2B5EF4-FFF2-40B4-BE49-F238E27FC236}">
                  <a16:creationId xmlns:a16="http://schemas.microsoft.com/office/drawing/2014/main" id="{CCA407F1-E3C1-16B6-8AD6-3EFC97F80F06}"/>
                </a:ext>
              </a:extLst>
            </p:cNvPr>
            <p:cNvSpPr/>
            <p:nvPr/>
          </p:nvSpPr>
          <p:spPr>
            <a:xfrm>
              <a:off x="7472363" y="2022459"/>
              <a:ext cx="1513182" cy="37784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pic>
        <p:nvPicPr>
          <p:cNvPr id="14" name="Picture 13" descr="Text&#10;&#10;Description automatically generated">
            <a:extLst>
              <a:ext uri="{FF2B5EF4-FFF2-40B4-BE49-F238E27FC236}">
                <a16:creationId xmlns:a16="http://schemas.microsoft.com/office/drawing/2014/main" id="{E06ABC58-44EB-8D15-4D17-F0C814343ABE}"/>
              </a:ext>
            </a:extLst>
          </p:cNvPr>
          <p:cNvPicPr>
            <a:picLocks noChangeAspect="1"/>
          </p:cNvPicPr>
          <p:nvPr/>
        </p:nvPicPr>
        <p:blipFill>
          <a:blip r:embed="rId3"/>
          <a:stretch>
            <a:fillRect/>
          </a:stretch>
        </p:blipFill>
        <p:spPr>
          <a:xfrm>
            <a:off x="6651119" y="3429000"/>
            <a:ext cx="5022885" cy="2852877"/>
          </a:xfrm>
          <a:prstGeom prst="rect">
            <a:avLst/>
          </a:prstGeom>
        </p:spPr>
      </p:pic>
      <p:grpSp>
        <p:nvGrpSpPr>
          <p:cNvPr id="22" name="Group 21">
            <a:extLst>
              <a:ext uri="{FF2B5EF4-FFF2-40B4-BE49-F238E27FC236}">
                <a16:creationId xmlns:a16="http://schemas.microsoft.com/office/drawing/2014/main" id="{AC4381EA-6631-58A9-FF89-F25398FF2133}"/>
              </a:ext>
            </a:extLst>
          </p:cNvPr>
          <p:cNvGrpSpPr/>
          <p:nvPr/>
        </p:nvGrpSpPr>
        <p:grpSpPr>
          <a:xfrm>
            <a:off x="630790" y="2471740"/>
            <a:ext cx="3655460" cy="372606"/>
            <a:chOff x="616502" y="2400300"/>
            <a:chExt cx="3655460" cy="372606"/>
          </a:xfrm>
        </p:grpSpPr>
        <p:sp>
          <p:nvSpPr>
            <p:cNvPr id="5" name="Rounded Rectangle 4">
              <a:extLst>
                <a:ext uri="{FF2B5EF4-FFF2-40B4-BE49-F238E27FC236}">
                  <a16:creationId xmlns:a16="http://schemas.microsoft.com/office/drawing/2014/main" id="{59777A21-86D9-6B05-3BA0-85D8AE3EFB0F}"/>
                </a:ext>
              </a:extLst>
            </p:cNvPr>
            <p:cNvSpPr/>
            <p:nvPr/>
          </p:nvSpPr>
          <p:spPr>
            <a:xfrm>
              <a:off x="642937" y="2400300"/>
              <a:ext cx="3357563" cy="36082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TextBox 20">
              <a:extLst>
                <a:ext uri="{FF2B5EF4-FFF2-40B4-BE49-F238E27FC236}">
                  <a16:creationId xmlns:a16="http://schemas.microsoft.com/office/drawing/2014/main" id="{ECDFD42A-2E0E-5B32-354B-CBDCFD1800C9}"/>
                </a:ext>
              </a:extLst>
            </p:cNvPr>
            <p:cNvSpPr txBox="1"/>
            <p:nvPr/>
          </p:nvSpPr>
          <p:spPr>
            <a:xfrm>
              <a:off x="616502" y="2403574"/>
              <a:ext cx="3655460" cy="369332"/>
            </a:xfrm>
            <a:prstGeom prst="rect">
              <a:avLst/>
            </a:prstGeom>
            <a:noFill/>
          </p:spPr>
          <p:txBody>
            <a:bodyPr wrap="square">
              <a:spAutoFit/>
            </a:bodyPr>
            <a:lstStyle/>
            <a:p>
              <a:pPr marL="285750" indent="-285750">
                <a:buFont typeface="Arial" panose="020B0604020202020204" pitchFamily="34" charset="0"/>
                <a:buChar char="•"/>
              </a:pPr>
              <a:r>
                <a:rPr lang="en-BE" dirty="0"/>
                <a:t>git diff (changes not yet staged)</a:t>
              </a:r>
            </a:p>
          </p:txBody>
        </p:sp>
      </p:grpSp>
      <p:grpSp>
        <p:nvGrpSpPr>
          <p:cNvPr id="10" name="Group 9">
            <a:extLst>
              <a:ext uri="{FF2B5EF4-FFF2-40B4-BE49-F238E27FC236}">
                <a16:creationId xmlns:a16="http://schemas.microsoft.com/office/drawing/2014/main" id="{E65938E5-9D9E-1D4A-F06B-7BCF091D96CC}"/>
              </a:ext>
            </a:extLst>
          </p:cNvPr>
          <p:cNvGrpSpPr/>
          <p:nvPr/>
        </p:nvGrpSpPr>
        <p:grpSpPr>
          <a:xfrm>
            <a:off x="3042872" y="1102344"/>
            <a:ext cx="2534233" cy="1277481"/>
            <a:chOff x="4109130" y="1035187"/>
            <a:chExt cx="2534233" cy="1277481"/>
          </a:xfrm>
        </p:grpSpPr>
        <p:grpSp>
          <p:nvGrpSpPr>
            <p:cNvPr id="30" name="Group 29">
              <a:extLst>
                <a:ext uri="{FF2B5EF4-FFF2-40B4-BE49-F238E27FC236}">
                  <a16:creationId xmlns:a16="http://schemas.microsoft.com/office/drawing/2014/main" id="{85D654B3-DCF4-1776-88D4-7424D3BB280F}"/>
                </a:ext>
              </a:extLst>
            </p:cNvPr>
            <p:cNvGrpSpPr/>
            <p:nvPr/>
          </p:nvGrpSpPr>
          <p:grpSpPr>
            <a:xfrm>
              <a:off x="4109130" y="1035187"/>
              <a:ext cx="2534233" cy="1277481"/>
              <a:chOff x="3300414" y="1035187"/>
              <a:chExt cx="2534233" cy="1277481"/>
            </a:xfrm>
          </p:grpSpPr>
          <p:sp>
            <p:nvSpPr>
              <p:cNvPr id="24" name="Right Brace 23">
                <a:extLst>
                  <a:ext uri="{FF2B5EF4-FFF2-40B4-BE49-F238E27FC236}">
                    <a16:creationId xmlns:a16="http://schemas.microsoft.com/office/drawing/2014/main" id="{7DF02BB3-D4C7-1D01-6653-79DAA5D8E4EE}"/>
                  </a:ext>
                </a:extLst>
              </p:cNvPr>
              <p:cNvSpPr/>
              <p:nvPr/>
            </p:nvSpPr>
            <p:spPr>
              <a:xfrm>
                <a:off x="3300414" y="1035187"/>
                <a:ext cx="157162" cy="1277481"/>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25" name="TextBox 24">
                <a:extLst>
                  <a:ext uri="{FF2B5EF4-FFF2-40B4-BE49-F238E27FC236}">
                    <a16:creationId xmlns:a16="http://schemas.microsoft.com/office/drawing/2014/main" id="{C54CFAC9-4750-7A84-A3E8-233733C6F348}"/>
                  </a:ext>
                </a:extLst>
              </p:cNvPr>
              <p:cNvSpPr txBox="1"/>
              <p:nvPr/>
            </p:nvSpPr>
            <p:spPr>
              <a:xfrm>
                <a:off x="3983921" y="1218478"/>
                <a:ext cx="1850726" cy="923330"/>
              </a:xfrm>
              <a:prstGeom prst="rect">
                <a:avLst/>
              </a:prstGeom>
              <a:noFill/>
              <a:ln w="28575">
                <a:solidFill>
                  <a:srgbClr val="C00000"/>
                </a:solidFill>
              </a:ln>
            </p:spPr>
            <p:txBody>
              <a:bodyPr wrap="square" rtlCol="0">
                <a:spAutoFit/>
              </a:bodyPr>
              <a:lstStyle/>
              <a:p>
                <a:r>
                  <a:rPr lang="en-GB" dirty="0"/>
                  <a:t>C</a:t>
                </a:r>
                <a:r>
                  <a:rPr lang="en-BE" dirty="0"/>
                  <a:t>hanges</a:t>
                </a:r>
              </a:p>
              <a:p>
                <a:pPr marL="285750" indent="-285750">
                  <a:buFont typeface="Arial" panose="020B0604020202020204" pitchFamily="34" charset="0"/>
                  <a:buChar char="•"/>
                </a:pPr>
                <a:r>
                  <a:rPr lang="en-GB" dirty="0"/>
                  <a:t>S</a:t>
                </a:r>
                <a:r>
                  <a:rPr lang="en-BE" dirty="0"/>
                  <a:t>taged/</a:t>
                </a:r>
              </a:p>
              <a:p>
                <a:pPr marL="285750" indent="-285750">
                  <a:buFont typeface="Arial" panose="020B0604020202020204" pitchFamily="34" charset="0"/>
                  <a:buChar char="•"/>
                </a:pPr>
                <a:r>
                  <a:rPr lang="en-BE" dirty="0"/>
                  <a:t>committed</a:t>
                </a:r>
              </a:p>
            </p:txBody>
          </p:sp>
        </p:grpSp>
        <p:cxnSp>
          <p:nvCxnSpPr>
            <p:cNvPr id="29" name="Straight Arrow Connector 28">
              <a:extLst>
                <a:ext uri="{FF2B5EF4-FFF2-40B4-BE49-F238E27FC236}">
                  <a16:creationId xmlns:a16="http://schemas.microsoft.com/office/drawing/2014/main" id="{B93837C6-4760-EF67-CA55-F1F181C2E744}"/>
                </a:ext>
              </a:extLst>
            </p:cNvPr>
            <p:cNvCxnSpPr>
              <a:cxnSpLocks/>
              <a:stCxn id="25" idx="1"/>
            </p:cNvCxnSpPr>
            <p:nvPr/>
          </p:nvCxnSpPr>
          <p:spPr>
            <a:xfrm flipH="1" flipV="1">
              <a:off x="4266292" y="1521538"/>
              <a:ext cx="526345" cy="15860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E49FB326-27A8-EDC6-FCFB-3D6A6DD29222}"/>
              </a:ext>
            </a:extLst>
          </p:cNvPr>
          <p:cNvSpPr txBox="1"/>
          <p:nvPr/>
        </p:nvSpPr>
        <p:spPr>
          <a:xfrm>
            <a:off x="642937" y="1283795"/>
            <a:ext cx="3629025" cy="1200329"/>
          </a:xfrm>
          <a:prstGeom prst="rect">
            <a:avLst/>
          </a:prstGeom>
          <a:noFill/>
        </p:spPr>
        <p:txBody>
          <a:bodyPr wrap="square" rtlCol="0">
            <a:spAutoFit/>
          </a:bodyPr>
          <a:lstStyle/>
          <a:p>
            <a:pPr marL="285750" indent="-285750">
              <a:buFont typeface="Arial" panose="020B0604020202020204" pitchFamily="34" charset="0"/>
              <a:buChar char="•"/>
            </a:pPr>
            <a:r>
              <a:rPr lang="en-BE" dirty="0"/>
              <a:t>git log</a:t>
            </a:r>
          </a:p>
          <a:p>
            <a:pPr marL="285750" indent="-285750">
              <a:buFont typeface="Arial" panose="020B0604020202020204" pitchFamily="34" charset="0"/>
              <a:buChar char="•"/>
            </a:pPr>
            <a:r>
              <a:rPr lang="en-BE" dirty="0"/>
              <a:t>git log – p</a:t>
            </a:r>
          </a:p>
          <a:p>
            <a:pPr marL="285750" indent="-285750">
              <a:buFont typeface="Arial" panose="020B0604020202020204" pitchFamily="34" charset="0"/>
              <a:buChar char="•"/>
            </a:pPr>
            <a:r>
              <a:rPr lang="en-BE" dirty="0"/>
              <a:t>git log --stat</a:t>
            </a:r>
          </a:p>
          <a:p>
            <a:pPr marL="285750" indent="-285750">
              <a:buFont typeface="Arial" panose="020B0604020202020204" pitchFamily="34" charset="0"/>
              <a:buChar char="•"/>
            </a:pPr>
            <a:r>
              <a:rPr lang="en-GB" dirty="0"/>
              <a:t>g</a:t>
            </a:r>
            <a:r>
              <a:rPr lang="en-BE" dirty="0"/>
              <a:t>it show &lt;commit-ID&gt;</a:t>
            </a:r>
          </a:p>
        </p:txBody>
      </p:sp>
      <p:sp>
        <p:nvSpPr>
          <p:cNvPr id="2" name="TextBox 1">
            <a:extLst>
              <a:ext uri="{FF2B5EF4-FFF2-40B4-BE49-F238E27FC236}">
                <a16:creationId xmlns:a16="http://schemas.microsoft.com/office/drawing/2014/main" id="{FDE473C5-DE3F-4E32-9944-B9168BF5C20A}"/>
              </a:ext>
            </a:extLst>
          </p:cNvPr>
          <p:cNvSpPr txBox="1"/>
          <p:nvPr/>
        </p:nvSpPr>
        <p:spPr>
          <a:xfrm>
            <a:off x="9339581" y="2906533"/>
            <a:ext cx="2014218" cy="369332"/>
          </a:xfrm>
          <a:prstGeom prst="rect">
            <a:avLst/>
          </a:prstGeom>
          <a:noFill/>
        </p:spPr>
        <p:txBody>
          <a:bodyPr wrap="square" rtlCol="0">
            <a:spAutoFit/>
          </a:bodyPr>
          <a:lstStyle/>
          <a:p>
            <a:r>
              <a:rPr lang="en-GB" b="1" dirty="0"/>
              <a:t>U</a:t>
            </a:r>
            <a:r>
              <a:rPr lang="en-BE" b="1" dirty="0"/>
              <a:t>nstaged changes</a:t>
            </a:r>
          </a:p>
        </p:txBody>
      </p:sp>
      <p:grpSp>
        <p:nvGrpSpPr>
          <p:cNvPr id="16" name="Group 15">
            <a:extLst>
              <a:ext uri="{FF2B5EF4-FFF2-40B4-BE49-F238E27FC236}">
                <a16:creationId xmlns:a16="http://schemas.microsoft.com/office/drawing/2014/main" id="{4F525B5F-DD44-3ED0-10CC-B76C45C57560}"/>
              </a:ext>
            </a:extLst>
          </p:cNvPr>
          <p:cNvGrpSpPr/>
          <p:nvPr/>
        </p:nvGrpSpPr>
        <p:grpSpPr>
          <a:xfrm>
            <a:off x="1083046" y="5045223"/>
            <a:ext cx="4076814" cy="1581391"/>
            <a:chOff x="370647" y="4847061"/>
            <a:chExt cx="4076814" cy="1581391"/>
          </a:xfrm>
        </p:grpSpPr>
        <p:pic>
          <p:nvPicPr>
            <p:cNvPr id="2052" name="Picture 4" descr="Definition of a test case – Bartek Rohard Warszawski">
              <a:extLst>
                <a:ext uri="{FF2B5EF4-FFF2-40B4-BE49-F238E27FC236}">
                  <a16:creationId xmlns:a16="http://schemas.microsoft.com/office/drawing/2014/main" id="{FFB09F5D-A999-CE5A-F5D6-FF7627A4B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56535">
              <a:off x="3061108" y="4847061"/>
              <a:ext cx="1386353" cy="158139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oftware developer Icon - Free PNG &amp; SVG 1864895 - Noun Project">
              <a:extLst>
                <a:ext uri="{FF2B5EF4-FFF2-40B4-BE49-F238E27FC236}">
                  <a16:creationId xmlns:a16="http://schemas.microsoft.com/office/drawing/2014/main" id="{923F5814-F228-D6E6-169E-C2B2A922BE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47" y="5021626"/>
              <a:ext cx="1288238" cy="128823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Two Arrows Svg Png Icon Free Download (#71930) - OnlineWebFonts.COM">
              <a:extLst>
                <a:ext uri="{FF2B5EF4-FFF2-40B4-BE49-F238E27FC236}">
                  <a16:creationId xmlns:a16="http://schemas.microsoft.com/office/drawing/2014/main" id="{E085E374-22CC-C9AF-27B3-14A1F05BFD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8045" y="5365956"/>
              <a:ext cx="915921" cy="9159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37F5CB38-FD1F-79BD-022F-694F0F2E16BA}"/>
              </a:ext>
            </a:extLst>
          </p:cNvPr>
          <p:cNvGrpSpPr/>
          <p:nvPr/>
        </p:nvGrpSpPr>
        <p:grpSpPr>
          <a:xfrm>
            <a:off x="214668" y="3325413"/>
            <a:ext cx="5688632" cy="1385639"/>
            <a:chOff x="214668" y="3325413"/>
            <a:chExt cx="5688632" cy="1385639"/>
          </a:xfrm>
        </p:grpSpPr>
        <p:grpSp>
          <p:nvGrpSpPr>
            <p:cNvPr id="13" name="Group 12">
              <a:extLst>
                <a:ext uri="{FF2B5EF4-FFF2-40B4-BE49-F238E27FC236}">
                  <a16:creationId xmlns:a16="http://schemas.microsoft.com/office/drawing/2014/main" id="{E726DCD5-A2CB-8610-8186-CA619653AC7B}"/>
                </a:ext>
              </a:extLst>
            </p:cNvPr>
            <p:cNvGrpSpPr/>
            <p:nvPr/>
          </p:nvGrpSpPr>
          <p:grpSpPr>
            <a:xfrm>
              <a:off x="214668" y="3325413"/>
              <a:ext cx="1600196" cy="1385639"/>
              <a:chOff x="1285214" y="3110395"/>
              <a:chExt cx="1600196" cy="1385639"/>
            </a:xfrm>
          </p:grpSpPr>
          <p:pic>
            <p:nvPicPr>
              <p:cNvPr id="2060" name="Picture 12" descr="use case Icon - Free PNG &amp; SVG 4296729 - Noun Project">
                <a:extLst>
                  <a:ext uri="{FF2B5EF4-FFF2-40B4-BE49-F238E27FC236}">
                    <a16:creationId xmlns:a16="http://schemas.microsoft.com/office/drawing/2014/main" id="{0496B294-DFE7-F477-1CD5-B3A373B617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6074" y="3110395"/>
                <a:ext cx="1200329" cy="12003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F4B224-80D7-E817-C822-0614AE333D51}"/>
                  </a:ext>
                </a:extLst>
              </p:cNvPr>
              <p:cNvSpPr txBox="1"/>
              <p:nvPr/>
            </p:nvSpPr>
            <p:spPr>
              <a:xfrm>
                <a:off x="1285214" y="4188257"/>
                <a:ext cx="1600196" cy="307777"/>
              </a:xfrm>
              <a:prstGeom prst="rect">
                <a:avLst/>
              </a:prstGeom>
              <a:noFill/>
            </p:spPr>
            <p:txBody>
              <a:bodyPr wrap="square" rtlCol="0">
                <a:spAutoFit/>
              </a:bodyPr>
              <a:lstStyle/>
              <a:p>
                <a:r>
                  <a:rPr lang="en-BE" sz="1400" dirty="0"/>
                  <a:t>Involving Use-case</a:t>
                </a:r>
              </a:p>
            </p:txBody>
          </p:sp>
        </p:grpSp>
        <p:grpSp>
          <p:nvGrpSpPr>
            <p:cNvPr id="35" name="Group 34">
              <a:extLst>
                <a:ext uri="{FF2B5EF4-FFF2-40B4-BE49-F238E27FC236}">
                  <a16:creationId xmlns:a16="http://schemas.microsoft.com/office/drawing/2014/main" id="{A6CAA31D-4CF7-F61C-2183-E66CAB985C53}"/>
                </a:ext>
              </a:extLst>
            </p:cNvPr>
            <p:cNvGrpSpPr/>
            <p:nvPr/>
          </p:nvGrpSpPr>
          <p:grpSpPr>
            <a:xfrm>
              <a:off x="2126276" y="3742157"/>
              <a:ext cx="3777024" cy="596982"/>
              <a:chOff x="1312960" y="5286673"/>
              <a:chExt cx="3777024" cy="596982"/>
            </a:xfrm>
          </p:grpSpPr>
          <p:grpSp>
            <p:nvGrpSpPr>
              <p:cNvPr id="36" name="Group 35">
                <a:extLst>
                  <a:ext uri="{FF2B5EF4-FFF2-40B4-BE49-F238E27FC236}">
                    <a16:creationId xmlns:a16="http://schemas.microsoft.com/office/drawing/2014/main" id="{B8E93211-420C-357C-BA82-721303B08373}"/>
                  </a:ext>
                </a:extLst>
              </p:cNvPr>
              <p:cNvGrpSpPr/>
              <p:nvPr/>
            </p:nvGrpSpPr>
            <p:grpSpPr>
              <a:xfrm>
                <a:off x="1312960" y="5286673"/>
                <a:ext cx="3777024" cy="254834"/>
                <a:chOff x="-154688" y="4354276"/>
                <a:chExt cx="3777024" cy="254834"/>
              </a:xfrm>
            </p:grpSpPr>
            <p:cxnSp>
              <p:nvCxnSpPr>
                <p:cNvPr id="42" name="Straight Connector 41">
                  <a:extLst>
                    <a:ext uri="{FF2B5EF4-FFF2-40B4-BE49-F238E27FC236}">
                      <a16:creationId xmlns:a16="http://schemas.microsoft.com/office/drawing/2014/main" id="{7293A956-0039-6457-CC3F-484056544CA8}"/>
                    </a:ext>
                  </a:extLst>
                </p:cNvPr>
                <p:cNvCxnSpPr>
                  <a:cxnSpLocks/>
                  <a:stCxn id="43" idx="6"/>
                </p:cNvCxnSpPr>
                <p:nvPr/>
              </p:nvCxnSpPr>
              <p:spPr>
                <a:xfrm flipV="1">
                  <a:off x="130125" y="4474815"/>
                  <a:ext cx="3492211" cy="6878"/>
                </a:xfrm>
                <a:prstGeom prst="line">
                  <a:avLst/>
                </a:prstGeom>
                <a:ln w="57150"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3" name="Oval 42">
                  <a:extLst>
                    <a:ext uri="{FF2B5EF4-FFF2-40B4-BE49-F238E27FC236}">
                      <a16:creationId xmlns:a16="http://schemas.microsoft.com/office/drawing/2014/main" id="{28E9030F-BB28-A89A-DC75-AF31BC34E377}"/>
                    </a:ext>
                  </a:extLst>
                </p:cNvPr>
                <p:cNvSpPr/>
                <p:nvPr/>
              </p:nvSpPr>
              <p:spPr>
                <a:xfrm>
                  <a:off x="-154688" y="4354276"/>
                  <a:ext cx="284813" cy="254834"/>
                </a:xfrm>
                <a:prstGeom prst="ellipse">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grpSp>
          <p:sp>
            <p:nvSpPr>
              <p:cNvPr id="37" name="Oval 36">
                <a:extLst>
                  <a:ext uri="{FF2B5EF4-FFF2-40B4-BE49-F238E27FC236}">
                    <a16:creationId xmlns:a16="http://schemas.microsoft.com/office/drawing/2014/main" id="{DFA0708D-20D2-C216-BA94-9AA7102D2783}"/>
                  </a:ext>
                </a:extLst>
              </p:cNvPr>
              <p:cNvSpPr/>
              <p:nvPr/>
            </p:nvSpPr>
            <p:spPr>
              <a:xfrm>
                <a:off x="1906866" y="5292447"/>
                <a:ext cx="284813" cy="254834"/>
              </a:xfrm>
              <a:prstGeom prst="ellipse">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8" name="Oval 37">
                <a:extLst>
                  <a:ext uri="{FF2B5EF4-FFF2-40B4-BE49-F238E27FC236}">
                    <a16:creationId xmlns:a16="http://schemas.microsoft.com/office/drawing/2014/main" id="{3001F0C2-2B70-435B-A167-C0DAAEBBEA60}"/>
                  </a:ext>
                </a:extLst>
              </p:cNvPr>
              <p:cNvSpPr/>
              <p:nvPr/>
            </p:nvSpPr>
            <p:spPr>
              <a:xfrm>
                <a:off x="2495959" y="5286673"/>
                <a:ext cx="284813" cy="254834"/>
              </a:xfrm>
              <a:prstGeom prst="ellipse">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9" name="TextBox 38">
                <a:extLst>
                  <a:ext uri="{FF2B5EF4-FFF2-40B4-BE49-F238E27FC236}">
                    <a16:creationId xmlns:a16="http://schemas.microsoft.com/office/drawing/2014/main" id="{1756E332-69D7-19A9-31A9-6E586BC4204E}"/>
                  </a:ext>
                </a:extLst>
              </p:cNvPr>
              <p:cNvSpPr txBox="1"/>
              <p:nvPr/>
            </p:nvSpPr>
            <p:spPr>
              <a:xfrm>
                <a:off x="1551577" y="5568946"/>
                <a:ext cx="1148215" cy="307777"/>
              </a:xfrm>
              <a:prstGeom prst="rect">
                <a:avLst/>
              </a:prstGeom>
              <a:noFill/>
              <a:ln>
                <a:noFill/>
              </a:ln>
            </p:spPr>
            <p:txBody>
              <a:bodyPr wrap="square" rtlCol="0">
                <a:spAutoFit/>
              </a:bodyPr>
              <a:lstStyle/>
              <a:p>
                <a:r>
                  <a:rPr lang="en-BE" sz="1400" dirty="0">
                    <a:solidFill>
                      <a:srgbClr val="000000"/>
                    </a:solidFill>
                  </a:rPr>
                  <a:t>Commits</a:t>
                </a:r>
              </a:p>
            </p:txBody>
          </p:sp>
          <p:cxnSp>
            <p:nvCxnSpPr>
              <p:cNvPr id="40" name="Straight Arrow Connector 39">
                <a:extLst>
                  <a:ext uri="{FF2B5EF4-FFF2-40B4-BE49-F238E27FC236}">
                    <a16:creationId xmlns:a16="http://schemas.microsoft.com/office/drawing/2014/main" id="{743EBE3C-3BA1-50A7-E5E1-174FD25A22F3}"/>
                  </a:ext>
                </a:extLst>
              </p:cNvPr>
              <p:cNvCxnSpPr>
                <a:cxnSpLocks/>
              </p:cNvCxnSpPr>
              <p:nvPr/>
            </p:nvCxnSpPr>
            <p:spPr bwMode="auto">
              <a:xfrm>
                <a:off x="2933356" y="5583482"/>
                <a:ext cx="1687437" cy="0"/>
              </a:xfrm>
              <a:prstGeom prst="straightConnector1">
                <a:avLst/>
              </a:prstGeom>
              <a:solidFill>
                <a:schemeClr val="accent1"/>
              </a:solidFill>
              <a:ln w="28575" cap="flat" cmpd="sng" algn="ctr">
                <a:solidFill>
                  <a:srgbClr val="000000"/>
                </a:solidFill>
                <a:prstDash val="solid"/>
                <a:round/>
                <a:headEnd type="triangle"/>
                <a:tailEnd type="triangle"/>
              </a:ln>
              <a:effectLst/>
            </p:spPr>
          </p:cxnSp>
          <p:sp>
            <p:nvSpPr>
              <p:cNvPr id="41" name="TextBox 40">
                <a:extLst>
                  <a:ext uri="{FF2B5EF4-FFF2-40B4-BE49-F238E27FC236}">
                    <a16:creationId xmlns:a16="http://schemas.microsoft.com/office/drawing/2014/main" id="{EF462553-07CB-C78B-ABF4-CE554928FA1F}"/>
                  </a:ext>
                </a:extLst>
              </p:cNvPr>
              <p:cNvSpPr txBox="1"/>
              <p:nvPr/>
            </p:nvSpPr>
            <p:spPr>
              <a:xfrm>
                <a:off x="3178854" y="5575878"/>
                <a:ext cx="1290001" cy="307777"/>
              </a:xfrm>
              <a:prstGeom prst="rect">
                <a:avLst/>
              </a:prstGeom>
              <a:noFill/>
              <a:ln>
                <a:noFill/>
              </a:ln>
            </p:spPr>
            <p:txBody>
              <a:bodyPr wrap="square" rtlCol="0">
                <a:spAutoFit/>
              </a:bodyPr>
              <a:lstStyle/>
              <a:p>
                <a:r>
                  <a:rPr lang="en-BE" sz="1400" dirty="0">
                    <a:solidFill>
                      <a:srgbClr val="000000"/>
                    </a:solidFill>
                  </a:rPr>
                  <a:t>Next commit?</a:t>
                </a:r>
              </a:p>
            </p:txBody>
          </p:sp>
        </p:grpSp>
      </p:grpSp>
      <p:grpSp>
        <p:nvGrpSpPr>
          <p:cNvPr id="61" name="Group 60">
            <a:extLst>
              <a:ext uri="{FF2B5EF4-FFF2-40B4-BE49-F238E27FC236}">
                <a16:creationId xmlns:a16="http://schemas.microsoft.com/office/drawing/2014/main" id="{F158510C-EA96-B584-B19F-BD2F28F985B3}"/>
              </a:ext>
            </a:extLst>
          </p:cNvPr>
          <p:cNvGrpSpPr/>
          <p:nvPr/>
        </p:nvGrpSpPr>
        <p:grpSpPr>
          <a:xfrm>
            <a:off x="3643092" y="2290115"/>
            <a:ext cx="1934014" cy="1490956"/>
            <a:chOff x="3643092" y="2290115"/>
            <a:chExt cx="1934014" cy="1490956"/>
          </a:xfrm>
        </p:grpSpPr>
        <p:grpSp>
          <p:nvGrpSpPr>
            <p:cNvPr id="55" name="Group 54">
              <a:extLst>
                <a:ext uri="{FF2B5EF4-FFF2-40B4-BE49-F238E27FC236}">
                  <a16:creationId xmlns:a16="http://schemas.microsoft.com/office/drawing/2014/main" id="{6BD450BF-9F09-8A39-3DA5-443F29E9CC03}"/>
                </a:ext>
              </a:extLst>
            </p:cNvPr>
            <p:cNvGrpSpPr/>
            <p:nvPr/>
          </p:nvGrpSpPr>
          <p:grpSpPr>
            <a:xfrm>
              <a:off x="4466681" y="2290115"/>
              <a:ext cx="1062156" cy="1205018"/>
              <a:chOff x="4220015" y="2563722"/>
              <a:chExt cx="1062156" cy="1205018"/>
            </a:xfrm>
          </p:grpSpPr>
          <p:grpSp>
            <p:nvGrpSpPr>
              <p:cNvPr id="50" name="Group 49">
                <a:extLst>
                  <a:ext uri="{FF2B5EF4-FFF2-40B4-BE49-F238E27FC236}">
                    <a16:creationId xmlns:a16="http://schemas.microsoft.com/office/drawing/2014/main" id="{9E8C5956-93CF-1DE0-6543-2AE0A607F11D}"/>
                  </a:ext>
                </a:extLst>
              </p:cNvPr>
              <p:cNvGrpSpPr/>
              <p:nvPr/>
            </p:nvGrpSpPr>
            <p:grpSpPr>
              <a:xfrm>
                <a:off x="4220015" y="2563722"/>
                <a:ext cx="1062156" cy="1205018"/>
                <a:chOff x="4220015" y="2563722"/>
                <a:chExt cx="1062156" cy="1205018"/>
              </a:xfrm>
            </p:grpSpPr>
            <p:pic>
              <p:nvPicPr>
                <p:cNvPr id="1032" name="Picture 8">
                  <a:extLst>
                    <a:ext uri="{FF2B5EF4-FFF2-40B4-BE49-F238E27FC236}">
                      <a16:creationId xmlns:a16="http://schemas.microsoft.com/office/drawing/2014/main" id="{9CA8CC60-9230-F410-C9A7-66800227BD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5132" y="2871268"/>
                  <a:ext cx="308489" cy="259729"/>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7C41C5A3-A154-F648-89AF-5FC6B6C3962C}"/>
                    </a:ext>
                  </a:extLst>
                </p:cNvPr>
                <p:cNvGrpSpPr/>
                <p:nvPr/>
              </p:nvGrpSpPr>
              <p:grpSpPr>
                <a:xfrm>
                  <a:off x="4220015" y="3177403"/>
                  <a:ext cx="481715" cy="591337"/>
                  <a:chOff x="5095390" y="5219788"/>
                  <a:chExt cx="922018" cy="1161416"/>
                </a:xfrm>
              </p:grpSpPr>
              <p:pic>
                <p:nvPicPr>
                  <p:cNvPr id="45" name="Picture 14" descr="software developer Icon - Free PNG &amp; SVG 1864895 - Noun Project">
                    <a:extLst>
                      <a:ext uri="{FF2B5EF4-FFF2-40B4-BE49-F238E27FC236}">
                        <a16:creationId xmlns:a16="http://schemas.microsoft.com/office/drawing/2014/main" id="{13F4E5E1-FDF9-B51A-404A-25A5E12665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980" r="28428"/>
                  <a:stretch/>
                </p:blipFill>
                <p:spPr bwMode="auto">
                  <a:xfrm>
                    <a:off x="5095390" y="5247300"/>
                    <a:ext cx="922018" cy="1133904"/>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CA110373-E666-4D92-BD4A-70CF38046F03}"/>
                      </a:ext>
                    </a:extLst>
                  </p:cNvPr>
                  <p:cNvSpPr/>
                  <p:nvPr/>
                </p:nvSpPr>
                <p:spPr>
                  <a:xfrm>
                    <a:off x="5779477" y="5219788"/>
                    <a:ext cx="237931" cy="3443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9" name="Picture 6" descr="Message Icons - Free SVG &amp; PNG Message Images - Noun Project">
                  <a:extLst>
                    <a:ext uri="{FF2B5EF4-FFF2-40B4-BE49-F238E27FC236}">
                      <a16:creationId xmlns:a16="http://schemas.microsoft.com/office/drawing/2014/main" id="{0AAAB9FC-F07C-DC4E-951F-BDE1021197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7212" y="2563722"/>
                  <a:ext cx="834959" cy="834959"/>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TextBox 53">
                <a:extLst>
                  <a:ext uri="{FF2B5EF4-FFF2-40B4-BE49-F238E27FC236}">
                    <a16:creationId xmlns:a16="http://schemas.microsoft.com/office/drawing/2014/main" id="{14839EFF-E20C-E5D9-0A08-7A65C999F549}"/>
                  </a:ext>
                </a:extLst>
              </p:cNvPr>
              <p:cNvSpPr txBox="1"/>
              <p:nvPr/>
            </p:nvSpPr>
            <p:spPr>
              <a:xfrm>
                <a:off x="4558798" y="2686146"/>
                <a:ext cx="700540" cy="276999"/>
              </a:xfrm>
              <a:prstGeom prst="rect">
                <a:avLst/>
              </a:prstGeom>
              <a:noFill/>
            </p:spPr>
            <p:txBody>
              <a:bodyPr wrap="square" rtlCol="0">
                <a:spAutoFit/>
              </a:bodyPr>
              <a:lstStyle/>
              <a:p>
                <a:r>
                  <a:rPr lang="en-US" sz="1200" dirty="0"/>
                  <a:t>changes</a:t>
                </a:r>
              </a:p>
            </p:txBody>
          </p:sp>
        </p:grpSp>
        <p:sp>
          <p:nvSpPr>
            <p:cNvPr id="60" name="Right Brace 59">
              <a:extLst>
                <a:ext uri="{FF2B5EF4-FFF2-40B4-BE49-F238E27FC236}">
                  <a16:creationId xmlns:a16="http://schemas.microsoft.com/office/drawing/2014/main" id="{EAED20F5-499A-BFD6-8043-662160D6B396}"/>
                </a:ext>
              </a:extLst>
            </p:cNvPr>
            <p:cNvSpPr/>
            <p:nvPr/>
          </p:nvSpPr>
          <p:spPr>
            <a:xfrm rot="16200000">
              <a:off x="4507704" y="2711670"/>
              <a:ext cx="204789" cy="1934014"/>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48337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dissolv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dissolv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par>
                          <p:cTn id="28" fill="hold">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dissolv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dissolve">
                                      <p:cBhvr>
                                        <p:cTn id="36" dur="500"/>
                                        <p:tgtEl>
                                          <p:spTgt spid="22"/>
                                        </p:tgtEl>
                                      </p:cBhvr>
                                    </p:animEffect>
                                  </p:childTnLst>
                                </p:cTn>
                              </p:par>
                              <p:par>
                                <p:cTn id="37" presetID="9"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dissolv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F25484-E515-6D45-4873-6A94B88F7BF7}"/>
              </a:ext>
            </a:extLst>
          </p:cNvPr>
          <p:cNvSpPr>
            <a:spLocks noGrp="1"/>
          </p:cNvSpPr>
          <p:nvPr>
            <p:ph type="title"/>
          </p:nvPr>
        </p:nvSpPr>
        <p:spPr>
          <a:xfrm>
            <a:off x="838200" y="326886"/>
            <a:ext cx="10515600" cy="708301"/>
          </a:xfrm>
        </p:spPr>
        <p:txBody>
          <a:bodyPr/>
          <a:lstStyle/>
          <a:p>
            <a:pPr algn="l"/>
            <a:r>
              <a:rPr lang="en-GB" b="0" i="0" dirty="0">
                <a:solidFill>
                  <a:srgbClr val="1F1F1F"/>
                </a:solidFill>
                <a:effectLst/>
                <a:latin typeface="Source Sans Pro" panose="020B0503030403020204" pitchFamily="34" charset="0"/>
              </a:rPr>
              <a:t>Deleting and Renaming Files</a:t>
            </a:r>
          </a:p>
        </p:txBody>
      </p:sp>
      <p:sp>
        <p:nvSpPr>
          <p:cNvPr id="3" name="TextBox 2">
            <a:extLst>
              <a:ext uri="{FF2B5EF4-FFF2-40B4-BE49-F238E27FC236}">
                <a16:creationId xmlns:a16="http://schemas.microsoft.com/office/drawing/2014/main" id="{D652F663-F36C-A273-9EB6-3E2AD83A87DE}"/>
              </a:ext>
            </a:extLst>
          </p:cNvPr>
          <p:cNvSpPr txBox="1"/>
          <p:nvPr/>
        </p:nvSpPr>
        <p:spPr>
          <a:xfrm>
            <a:off x="7390912" y="1481380"/>
            <a:ext cx="1472163" cy="1384995"/>
          </a:xfrm>
          <a:prstGeom prst="rect">
            <a:avLst/>
          </a:prstGeom>
          <a:noFill/>
          <a:ln w="28575">
            <a:solidFill>
              <a:srgbClr val="166623"/>
            </a:solidFill>
          </a:ln>
        </p:spPr>
        <p:txBody>
          <a:bodyPr wrap="square">
            <a:spAutoFit/>
          </a:bodyPr>
          <a:lstStyle/>
          <a:p>
            <a:r>
              <a:rPr lang="en-GB" sz="1400" b="0" dirty="0">
                <a:solidFill>
                  <a:srgbClr val="000000"/>
                </a:solidFill>
                <a:effectLst/>
                <a:latin typeface="Menlo" panose="020B0609030804020204" pitchFamily="49" charset="0"/>
              </a:rPr>
              <a:t>Menu1:</a:t>
            </a:r>
          </a:p>
          <a:p>
            <a:br>
              <a:rPr lang="en-GB" sz="1400" b="0" dirty="0">
                <a:solidFill>
                  <a:srgbClr val="000000"/>
                </a:solidFill>
                <a:effectLst/>
                <a:latin typeface="Menlo" panose="020B0609030804020204" pitchFamily="49" charset="0"/>
              </a:rPr>
            </a:br>
            <a:r>
              <a:rPr lang="en-GB" sz="1400" b="0" dirty="0">
                <a:solidFill>
                  <a:srgbClr val="000000"/>
                </a:solidFill>
                <a:effectLst/>
                <a:latin typeface="Menlo" panose="020B0609030804020204" pitchFamily="49" charset="0"/>
              </a:rPr>
              <a:t>Apples</a:t>
            </a:r>
          </a:p>
          <a:p>
            <a:r>
              <a:rPr lang="en-GB" sz="1400" b="0" dirty="0">
                <a:solidFill>
                  <a:srgbClr val="000000"/>
                </a:solidFill>
                <a:effectLst/>
                <a:latin typeface="Menlo" panose="020B0609030804020204" pitchFamily="49" charset="0"/>
              </a:rPr>
              <a:t>Bananas</a:t>
            </a:r>
          </a:p>
          <a:p>
            <a:r>
              <a:rPr lang="en-GB" sz="1400" b="0" dirty="0">
                <a:solidFill>
                  <a:srgbClr val="000000"/>
                </a:solidFill>
                <a:effectLst/>
                <a:latin typeface="Menlo" panose="020B0609030804020204" pitchFamily="49" charset="0"/>
              </a:rPr>
              <a:t>Oranges</a:t>
            </a:r>
          </a:p>
          <a:p>
            <a:r>
              <a:rPr lang="en-GB" sz="1400" b="0" dirty="0">
                <a:solidFill>
                  <a:srgbClr val="000000"/>
                </a:solidFill>
                <a:effectLst/>
                <a:latin typeface="Menlo" panose="020B0609030804020204" pitchFamily="49" charset="0"/>
              </a:rPr>
              <a:t>Strawberry</a:t>
            </a:r>
          </a:p>
        </p:txBody>
      </p:sp>
      <p:sp>
        <p:nvSpPr>
          <p:cNvPr id="7" name="TextBox 6">
            <a:extLst>
              <a:ext uri="{FF2B5EF4-FFF2-40B4-BE49-F238E27FC236}">
                <a16:creationId xmlns:a16="http://schemas.microsoft.com/office/drawing/2014/main" id="{94A4042D-39A5-4304-EEA5-6123461EFB4B}"/>
              </a:ext>
            </a:extLst>
          </p:cNvPr>
          <p:cNvSpPr txBox="1"/>
          <p:nvPr/>
        </p:nvSpPr>
        <p:spPr>
          <a:xfrm>
            <a:off x="7567931" y="1197731"/>
            <a:ext cx="1295144" cy="338554"/>
          </a:xfrm>
          <a:prstGeom prst="rect">
            <a:avLst/>
          </a:prstGeom>
          <a:noFill/>
        </p:spPr>
        <p:txBody>
          <a:bodyPr wrap="square" rtlCol="0">
            <a:spAutoFit/>
          </a:bodyPr>
          <a:lstStyle/>
          <a:p>
            <a:r>
              <a:rPr lang="en-GB" sz="1600" b="1" dirty="0"/>
              <a:t>m</a:t>
            </a:r>
            <a:r>
              <a:rPr lang="en-BE" sz="1600" b="1" dirty="0"/>
              <a:t>enu1.txt</a:t>
            </a:r>
          </a:p>
        </p:txBody>
      </p:sp>
      <p:grpSp>
        <p:nvGrpSpPr>
          <p:cNvPr id="10" name="Group 9">
            <a:extLst>
              <a:ext uri="{FF2B5EF4-FFF2-40B4-BE49-F238E27FC236}">
                <a16:creationId xmlns:a16="http://schemas.microsoft.com/office/drawing/2014/main" id="{B38F6A32-DF0E-6639-30EF-6EABB1F78589}"/>
              </a:ext>
            </a:extLst>
          </p:cNvPr>
          <p:cNvGrpSpPr/>
          <p:nvPr/>
        </p:nvGrpSpPr>
        <p:grpSpPr>
          <a:xfrm>
            <a:off x="9608821" y="1230754"/>
            <a:ext cx="1613914" cy="1672887"/>
            <a:chOff x="7150893" y="1196668"/>
            <a:chExt cx="2064544" cy="1779988"/>
          </a:xfrm>
        </p:grpSpPr>
        <p:sp>
          <p:nvSpPr>
            <p:cNvPr id="13" name="TextBox 12">
              <a:extLst>
                <a:ext uri="{FF2B5EF4-FFF2-40B4-BE49-F238E27FC236}">
                  <a16:creationId xmlns:a16="http://schemas.microsoft.com/office/drawing/2014/main" id="{744F9C9F-215C-A391-EB64-0DC80F934485}"/>
                </a:ext>
              </a:extLst>
            </p:cNvPr>
            <p:cNvSpPr txBox="1"/>
            <p:nvPr/>
          </p:nvSpPr>
          <p:spPr>
            <a:xfrm>
              <a:off x="7150893" y="1566000"/>
              <a:ext cx="2064544" cy="1410656"/>
            </a:xfrm>
            <a:prstGeom prst="rect">
              <a:avLst/>
            </a:prstGeom>
            <a:noFill/>
            <a:ln w="28575">
              <a:solidFill>
                <a:srgbClr val="166623"/>
              </a:solidFill>
            </a:ln>
          </p:spPr>
          <p:txBody>
            <a:bodyPr wrap="square">
              <a:spAutoFit/>
            </a:bodyPr>
            <a:lstStyle/>
            <a:p>
              <a:r>
                <a:rPr lang="en-GB" sz="1400" b="0" dirty="0">
                  <a:solidFill>
                    <a:srgbClr val="000000"/>
                  </a:solidFill>
                  <a:effectLst/>
                  <a:latin typeface="Menlo" panose="020B0609030804020204" pitchFamily="49" charset="0"/>
                </a:rPr>
                <a:t>Menu:</a:t>
              </a:r>
            </a:p>
            <a:p>
              <a:br>
                <a:rPr lang="en-GB" sz="1400" b="0" dirty="0">
                  <a:solidFill>
                    <a:srgbClr val="000000"/>
                  </a:solidFill>
                  <a:effectLst/>
                  <a:latin typeface="Menlo" panose="020B0609030804020204" pitchFamily="49" charset="0"/>
                </a:rPr>
              </a:br>
              <a:r>
                <a:rPr lang="en-GB" sz="1400" b="0" dirty="0">
                  <a:solidFill>
                    <a:srgbClr val="000000"/>
                  </a:solidFill>
                  <a:effectLst/>
                  <a:latin typeface="Menlo" panose="020B0609030804020204" pitchFamily="49" charset="0"/>
                </a:rPr>
                <a:t>Apples</a:t>
              </a:r>
            </a:p>
            <a:p>
              <a:r>
                <a:rPr lang="en-GB" sz="1400" b="0" dirty="0">
                  <a:solidFill>
                    <a:srgbClr val="000000"/>
                  </a:solidFill>
                  <a:effectLst/>
                  <a:latin typeface="Menlo" panose="020B0609030804020204" pitchFamily="49" charset="0"/>
                </a:rPr>
                <a:t>Bananas</a:t>
              </a:r>
            </a:p>
            <a:p>
              <a:r>
                <a:rPr lang="en-GB" sz="1400" b="0" dirty="0">
                  <a:solidFill>
                    <a:srgbClr val="000000"/>
                  </a:solidFill>
                  <a:effectLst/>
                  <a:latin typeface="Menlo" panose="020B0609030804020204" pitchFamily="49" charset="0"/>
                </a:rPr>
                <a:t>Grapes</a:t>
              </a:r>
            </a:p>
            <a:p>
              <a:r>
                <a:rPr lang="en-GB" sz="1400" b="0" dirty="0">
                  <a:solidFill>
                    <a:srgbClr val="000000"/>
                  </a:solidFill>
                  <a:effectLst/>
                  <a:latin typeface="Menlo" panose="020B0609030804020204" pitchFamily="49" charset="0"/>
                </a:rPr>
                <a:t>Strawberries</a:t>
              </a:r>
            </a:p>
          </p:txBody>
        </p:sp>
        <p:sp>
          <p:nvSpPr>
            <p:cNvPr id="15" name="TextBox 14">
              <a:extLst>
                <a:ext uri="{FF2B5EF4-FFF2-40B4-BE49-F238E27FC236}">
                  <a16:creationId xmlns:a16="http://schemas.microsoft.com/office/drawing/2014/main" id="{BDB7C7AB-C4D3-D2F4-9C80-BFB09CCAEDC1}"/>
                </a:ext>
              </a:extLst>
            </p:cNvPr>
            <p:cNvSpPr txBox="1"/>
            <p:nvPr/>
          </p:nvSpPr>
          <p:spPr>
            <a:xfrm>
              <a:off x="7433071" y="1196668"/>
              <a:ext cx="1500188" cy="344827"/>
            </a:xfrm>
            <a:prstGeom prst="rect">
              <a:avLst/>
            </a:prstGeom>
            <a:noFill/>
          </p:spPr>
          <p:txBody>
            <a:bodyPr wrap="square" rtlCol="0">
              <a:spAutoFit/>
            </a:bodyPr>
            <a:lstStyle/>
            <a:p>
              <a:r>
                <a:rPr lang="en-GB" sz="1600" b="1" dirty="0"/>
                <a:t>m</a:t>
              </a:r>
              <a:r>
                <a:rPr lang="en-BE" sz="1600" b="1" dirty="0"/>
                <a:t>enu2.txt</a:t>
              </a:r>
            </a:p>
          </p:txBody>
        </p:sp>
      </p:grpSp>
      <p:pic>
        <p:nvPicPr>
          <p:cNvPr id="17" name="Picture 16" descr="Text&#10;&#10;Description automatically generated">
            <a:extLst>
              <a:ext uri="{FF2B5EF4-FFF2-40B4-BE49-F238E27FC236}">
                <a16:creationId xmlns:a16="http://schemas.microsoft.com/office/drawing/2014/main" id="{7A17F894-743A-24A6-938F-8446A001B10C}"/>
              </a:ext>
            </a:extLst>
          </p:cNvPr>
          <p:cNvPicPr>
            <a:picLocks noChangeAspect="1"/>
          </p:cNvPicPr>
          <p:nvPr/>
        </p:nvPicPr>
        <p:blipFill>
          <a:blip r:embed="rId3"/>
          <a:stretch>
            <a:fillRect/>
          </a:stretch>
        </p:blipFill>
        <p:spPr>
          <a:xfrm>
            <a:off x="263525" y="1092686"/>
            <a:ext cx="5622925" cy="2970945"/>
          </a:xfrm>
          <a:prstGeom prst="rect">
            <a:avLst/>
          </a:prstGeom>
        </p:spPr>
      </p:pic>
      <p:grpSp>
        <p:nvGrpSpPr>
          <p:cNvPr id="58" name="Group 57">
            <a:extLst>
              <a:ext uri="{FF2B5EF4-FFF2-40B4-BE49-F238E27FC236}">
                <a16:creationId xmlns:a16="http://schemas.microsoft.com/office/drawing/2014/main" id="{679C270E-1209-4891-E314-5CE9DC95887E}"/>
              </a:ext>
            </a:extLst>
          </p:cNvPr>
          <p:cNvGrpSpPr/>
          <p:nvPr/>
        </p:nvGrpSpPr>
        <p:grpSpPr>
          <a:xfrm>
            <a:off x="7136510" y="1327585"/>
            <a:ext cx="1885950" cy="1571625"/>
            <a:chOff x="7136510" y="1327585"/>
            <a:chExt cx="1885950" cy="1571625"/>
          </a:xfrm>
        </p:grpSpPr>
        <p:cxnSp>
          <p:nvCxnSpPr>
            <p:cNvPr id="19" name="Straight Connector 18">
              <a:extLst>
                <a:ext uri="{FF2B5EF4-FFF2-40B4-BE49-F238E27FC236}">
                  <a16:creationId xmlns:a16="http://schemas.microsoft.com/office/drawing/2014/main" id="{FE17A49F-3B6C-3BCC-8D8C-A5E4AB81E327}"/>
                </a:ext>
              </a:extLst>
            </p:cNvPr>
            <p:cNvCxnSpPr>
              <a:cxnSpLocks/>
            </p:cNvCxnSpPr>
            <p:nvPr/>
          </p:nvCxnSpPr>
          <p:spPr>
            <a:xfrm flipH="1">
              <a:off x="7136510" y="1327585"/>
              <a:ext cx="1885950" cy="157162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6990515-529A-E9AA-839F-9AA21235F422}"/>
                </a:ext>
              </a:extLst>
            </p:cNvPr>
            <p:cNvCxnSpPr>
              <a:cxnSpLocks/>
            </p:cNvCxnSpPr>
            <p:nvPr/>
          </p:nvCxnSpPr>
          <p:spPr>
            <a:xfrm>
              <a:off x="7143750" y="1481380"/>
              <a:ext cx="1878710" cy="127495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0AF5DAEB-6618-9D33-FE8F-1B97F5C25EBC}"/>
              </a:ext>
            </a:extLst>
          </p:cNvPr>
          <p:cNvGrpSpPr/>
          <p:nvPr/>
        </p:nvGrpSpPr>
        <p:grpSpPr>
          <a:xfrm>
            <a:off x="6091556" y="3441886"/>
            <a:ext cx="5652537" cy="3105984"/>
            <a:chOff x="6091556" y="3441886"/>
            <a:chExt cx="5652537" cy="3105984"/>
          </a:xfrm>
        </p:grpSpPr>
        <p:sp>
          <p:nvSpPr>
            <p:cNvPr id="36" name="Rectangle 35">
              <a:extLst>
                <a:ext uri="{FF2B5EF4-FFF2-40B4-BE49-F238E27FC236}">
                  <a16:creationId xmlns:a16="http://schemas.microsoft.com/office/drawing/2014/main" id="{F8209C52-7443-4AB7-6937-9377674A3131}"/>
                </a:ext>
              </a:extLst>
            </p:cNvPr>
            <p:cNvSpPr/>
            <p:nvPr/>
          </p:nvSpPr>
          <p:spPr>
            <a:xfrm>
              <a:off x="10153418" y="3441886"/>
              <a:ext cx="1590675" cy="557213"/>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dirty="0"/>
                <a:t>.git directory</a:t>
              </a:r>
            </a:p>
          </p:txBody>
        </p:sp>
        <p:cxnSp>
          <p:nvCxnSpPr>
            <p:cNvPr id="37" name="Straight Connector 36">
              <a:extLst>
                <a:ext uri="{FF2B5EF4-FFF2-40B4-BE49-F238E27FC236}">
                  <a16:creationId xmlns:a16="http://schemas.microsoft.com/office/drawing/2014/main" id="{899E682A-572C-584D-8312-E76E1B787D09}"/>
                </a:ext>
              </a:extLst>
            </p:cNvPr>
            <p:cNvCxnSpPr/>
            <p:nvPr/>
          </p:nvCxnSpPr>
          <p:spPr>
            <a:xfrm flipH="1">
              <a:off x="10948755" y="4004695"/>
              <a:ext cx="1" cy="254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80621679-F829-0217-0FAD-9EE1621ADFD0}"/>
                </a:ext>
              </a:extLst>
            </p:cNvPr>
            <p:cNvSpPr/>
            <p:nvPr/>
          </p:nvSpPr>
          <p:spPr>
            <a:xfrm>
              <a:off x="8140825" y="3441886"/>
              <a:ext cx="1590675" cy="557213"/>
            </a:xfrm>
            <a:prstGeom prst="rect">
              <a:avLst/>
            </a:prstGeom>
            <a:solidFill>
              <a:srgbClr val="18827F"/>
            </a:solidFill>
            <a:ln>
              <a:solidFill>
                <a:srgbClr val="1882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dirty="0"/>
                <a:t>Staging Area</a:t>
              </a:r>
            </a:p>
          </p:txBody>
        </p:sp>
        <p:cxnSp>
          <p:nvCxnSpPr>
            <p:cNvPr id="48" name="Straight Connector 47">
              <a:extLst>
                <a:ext uri="{FF2B5EF4-FFF2-40B4-BE49-F238E27FC236}">
                  <a16:creationId xmlns:a16="http://schemas.microsoft.com/office/drawing/2014/main" id="{E0B13F08-7525-7EC7-9D6E-096E82A5B49D}"/>
                </a:ext>
              </a:extLst>
            </p:cNvPr>
            <p:cNvCxnSpPr/>
            <p:nvPr/>
          </p:nvCxnSpPr>
          <p:spPr>
            <a:xfrm flipH="1">
              <a:off x="8931122" y="4004694"/>
              <a:ext cx="1" cy="254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F9FCC62E-1582-206D-1711-028ECB693741}"/>
                </a:ext>
              </a:extLst>
            </p:cNvPr>
            <p:cNvGrpSpPr/>
            <p:nvPr/>
          </p:nvGrpSpPr>
          <p:grpSpPr>
            <a:xfrm>
              <a:off x="6091556" y="3441886"/>
              <a:ext cx="1590675" cy="3100388"/>
              <a:chOff x="6096000" y="1714500"/>
              <a:chExt cx="1590675" cy="3100388"/>
            </a:xfrm>
          </p:grpSpPr>
          <p:sp>
            <p:nvSpPr>
              <p:cNvPr id="53" name="Rectangle 52">
                <a:extLst>
                  <a:ext uri="{FF2B5EF4-FFF2-40B4-BE49-F238E27FC236}">
                    <a16:creationId xmlns:a16="http://schemas.microsoft.com/office/drawing/2014/main" id="{B56F75B0-C7DE-2A4C-5DDE-79602C9CDBF9}"/>
                  </a:ext>
                </a:extLst>
              </p:cNvPr>
              <p:cNvSpPr/>
              <p:nvPr/>
            </p:nvSpPr>
            <p:spPr>
              <a:xfrm>
                <a:off x="6096000" y="1714500"/>
                <a:ext cx="1590675" cy="557213"/>
              </a:xfrm>
              <a:prstGeom prst="rect">
                <a:avLst/>
              </a:prstGeom>
              <a:solidFill>
                <a:srgbClr val="F73D0D"/>
              </a:solidFill>
              <a:ln>
                <a:solidFill>
                  <a:srgbClr val="F73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dirty="0"/>
                  <a:t>Working Directory</a:t>
                </a:r>
              </a:p>
            </p:txBody>
          </p:sp>
          <p:cxnSp>
            <p:nvCxnSpPr>
              <p:cNvPr id="54" name="Straight Connector 53">
                <a:extLst>
                  <a:ext uri="{FF2B5EF4-FFF2-40B4-BE49-F238E27FC236}">
                    <a16:creationId xmlns:a16="http://schemas.microsoft.com/office/drawing/2014/main" id="{00E50780-003D-DC23-3968-52B4373E4331}"/>
                  </a:ext>
                </a:extLst>
              </p:cNvPr>
              <p:cNvCxnSpPr>
                <a:stCxn id="53" idx="2"/>
              </p:cNvCxnSpPr>
              <p:nvPr/>
            </p:nvCxnSpPr>
            <p:spPr>
              <a:xfrm flipH="1">
                <a:off x="6891337" y="2271713"/>
                <a:ext cx="1" cy="254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AF1CCD78-CD35-0852-AE6F-207C18B38D3F}"/>
              </a:ext>
            </a:extLst>
          </p:cNvPr>
          <p:cNvGrpSpPr/>
          <p:nvPr/>
        </p:nvGrpSpPr>
        <p:grpSpPr>
          <a:xfrm>
            <a:off x="3619935" y="1900238"/>
            <a:ext cx="5311187" cy="3256148"/>
            <a:chOff x="3619935" y="1900238"/>
            <a:chExt cx="5311187" cy="3256148"/>
          </a:xfrm>
        </p:grpSpPr>
        <p:sp>
          <p:nvSpPr>
            <p:cNvPr id="49" name="Right Arrow 48">
              <a:extLst>
                <a:ext uri="{FF2B5EF4-FFF2-40B4-BE49-F238E27FC236}">
                  <a16:creationId xmlns:a16="http://schemas.microsoft.com/office/drawing/2014/main" id="{645E0C51-5983-E965-37F9-A4882ECEC0CF}"/>
                </a:ext>
              </a:extLst>
            </p:cNvPr>
            <p:cNvSpPr/>
            <p:nvPr/>
          </p:nvSpPr>
          <p:spPr>
            <a:xfrm>
              <a:off x="6886893" y="4542024"/>
              <a:ext cx="2044229" cy="614362"/>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dirty="0"/>
                <a:t>git rm menu1.txt</a:t>
              </a:r>
            </a:p>
          </p:txBody>
        </p:sp>
        <p:cxnSp>
          <p:nvCxnSpPr>
            <p:cNvPr id="56" name="Straight Arrow Connector 55">
              <a:extLst>
                <a:ext uri="{FF2B5EF4-FFF2-40B4-BE49-F238E27FC236}">
                  <a16:creationId xmlns:a16="http://schemas.microsoft.com/office/drawing/2014/main" id="{6A2DDB21-DC0A-E9A5-1BF6-63DCF105D0C1}"/>
                </a:ext>
              </a:extLst>
            </p:cNvPr>
            <p:cNvCxnSpPr>
              <a:cxnSpLocks/>
            </p:cNvCxnSpPr>
            <p:nvPr/>
          </p:nvCxnSpPr>
          <p:spPr>
            <a:xfrm flipH="1" flipV="1">
              <a:off x="3619935" y="1900238"/>
              <a:ext cx="3523815" cy="277609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a:extLst>
              <a:ext uri="{FF2B5EF4-FFF2-40B4-BE49-F238E27FC236}">
                <a16:creationId xmlns:a16="http://schemas.microsoft.com/office/drawing/2014/main" id="{0D016D4C-5B46-7BE9-35C1-E23BEED64CB0}"/>
              </a:ext>
            </a:extLst>
          </p:cNvPr>
          <p:cNvCxnSpPr/>
          <p:nvPr/>
        </p:nvCxnSpPr>
        <p:spPr>
          <a:xfrm flipH="1" flipV="1">
            <a:off x="3386138" y="2578158"/>
            <a:ext cx="5544984" cy="196386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6145" name="Group 6144">
            <a:extLst>
              <a:ext uri="{FF2B5EF4-FFF2-40B4-BE49-F238E27FC236}">
                <a16:creationId xmlns:a16="http://schemas.microsoft.com/office/drawing/2014/main" id="{CD8A7EED-FBA5-9821-7815-3D4A3F542685}"/>
              </a:ext>
            </a:extLst>
          </p:cNvPr>
          <p:cNvGrpSpPr/>
          <p:nvPr/>
        </p:nvGrpSpPr>
        <p:grpSpPr>
          <a:xfrm>
            <a:off x="3954699" y="3627247"/>
            <a:ext cx="6965203" cy="2257801"/>
            <a:chOff x="3954699" y="3627247"/>
            <a:chExt cx="6965203" cy="2257801"/>
          </a:xfrm>
        </p:grpSpPr>
        <p:sp>
          <p:nvSpPr>
            <p:cNvPr id="38" name="Right Arrow 37">
              <a:extLst>
                <a:ext uri="{FF2B5EF4-FFF2-40B4-BE49-F238E27FC236}">
                  <a16:creationId xmlns:a16="http://schemas.microsoft.com/office/drawing/2014/main" id="{6B040FB4-E5CF-273D-42B4-6F3423D7FAF9}"/>
                </a:ext>
              </a:extLst>
            </p:cNvPr>
            <p:cNvSpPr/>
            <p:nvPr/>
          </p:nvSpPr>
          <p:spPr>
            <a:xfrm>
              <a:off x="8931122" y="5270686"/>
              <a:ext cx="1988780" cy="614362"/>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dirty="0"/>
                <a:t>git commit</a:t>
              </a:r>
            </a:p>
          </p:txBody>
        </p:sp>
        <p:cxnSp>
          <p:nvCxnSpPr>
            <p:cNvPr id="63" name="Straight Arrow Connector 62">
              <a:extLst>
                <a:ext uri="{FF2B5EF4-FFF2-40B4-BE49-F238E27FC236}">
                  <a16:creationId xmlns:a16="http://schemas.microsoft.com/office/drawing/2014/main" id="{DEF3AB48-3B97-898B-43B7-6FA0B5B3D236}"/>
                </a:ext>
              </a:extLst>
            </p:cNvPr>
            <p:cNvCxnSpPr>
              <a:cxnSpLocks/>
            </p:cNvCxnSpPr>
            <p:nvPr/>
          </p:nvCxnSpPr>
          <p:spPr>
            <a:xfrm flipH="1" flipV="1">
              <a:off x="3954699" y="3627247"/>
              <a:ext cx="5026611" cy="188091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50" name="Group 6149">
            <a:extLst>
              <a:ext uri="{FF2B5EF4-FFF2-40B4-BE49-F238E27FC236}">
                <a16:creationId xmlns:a16="http://schemas.microsoft.com/office/drawing/2014/main" id="{7FAE7FF4-BF5F-F1A2-366D-FDBE475B75C3}"/>
              </a:ext>
            </a:extLst>
          </p:cNvPr>
          <p:cNvGrpSpPr/>
          <p:nvPr/>
        </p:nvGrpSpPr>
        <p:grpSpPr>
          <a:xfrm>
            <a:off x="642938" y="4849205"/>
            <a:ext cx="3886257" cy="1259120"/>
            <a:chOff x="642938" y="4849205"/>
            <a:chExt cx="3886257" cy="1259120"/>
          </a:xfrm>
        </p:grpSpPr>
        <p:sp>
          <p:nvSpPr>
            <p:cNvPr id="6147" name="TextBox 6146">
              <a:extLst>
                <a:ext uri="{FF2B5EF4-FFF2-40B4-BE49-F238E27FC236}">
                  <a16:creationId xmlns:a16="http://schemas.microsoft.com/office/drawing/2014/main" id="{3F0F0A8C-42B0-F0D1-BAB7-74E4DE40E320}"/>
                </a:ext>
              </a:extLst>
            </p:cNvPr>
            <p:cNvSpPr txBox="1"/>
            <p:nvPr/>
          </p:nvSpPr>
          <p:spPr>
            <a:xfrm>
              <a:off x="642938" y="4849205"/>
              <a:ext cx="1157287" cy="1200329"/>
            </a:xfrm>
            <a:prstGeom prst="rect">
              <a:avLst/>
            </a:prstGeom>
            <a:noFill/>
            <a:ln w="28575">
              <a:solidFill>
                <a:srgbClr val="C00000"/>
              </a:solidFill>
            </a:ln>
          </p:spPr>
          <p:txBody>
            <a:bodyPr wrap="square" rtlCol="0">
              <a:spAutoFit/>
            </a:bodyPr>
            <a:lstStyle/>
            <a:p>
              <a:r>
                <a:rPr lang="en-BE" sz="2400" dirty="0"/>
                <a:t>Linux</a:t>
              </a:r>
            </a:p>
            <a:p>
              <a:pPr marL="285750" indent="-285750">
                <a:buFont typeface="Arial" panose="020B0604020202020204" pitchFamily="34" charset="0"/>
                <a:buChar char="•"/>
              </a:pPr>
              <a:r>
                <a:rPr lang="en-BE" sz="2400" dirty="0"/>
                <a:t>rm</a:t>
              </a:r>
            </a:p>
            <a:p>
              <a:pPr marL="285750" indent="-285750">
                <a:buFont typeface="Arial" panose="020B0604020202020204" pitchFamily="34" charset="0"/>
                <a:buChar char="•"/>
              </a:pPr>
              <a:r>
                <a:rPr lang="en-BE" sz="2400" dirty="0"/>
                <a:t>mv</a:t>
              </a:r>
            </a:p>
          </p:txBody>
        </p:sp>
        <p:sp>
          <p:nvSpPr>
            <p:cNvPr id="6149" name="TextBox 6148">
              <a:extLst>
                <a:ext uri="{FF2B5EF4-FFF2-40B4-BE49-F238E27FC236}">
                  <a16:creationId xmlns:a16="http://schemas.microsoft.com/office/drawing/2014/main" id="{5ABF792A-E407-61F7-5308-97D449F0F2C7}"/>
                </a:ext>
              </a:extLst>
            </p:cNvPr>
            <p:cNvSpPr txBox="1"/>
            <p:nvPr/>
          </p:nvSpPr>
          <p:spPr>
            <a:xfrm>
              <a:off x="2983561" y="4907996"/>
              <a:ext cx="1545634" cy="1200329"/>
            </a:xfrm>
            <a:prstGeom prst="rect">
              <a:avLst/>
            </a:prstGeom>
            <a:noFill/>
            <a:ln w="28575">
              <a:solidFill>
                <a:srgbClr val="C00000"/>
              </a:solidFill>
            </a:ln>
          </p:spPr>
          <p:txBody>
            <a:bodyPr wrap="square" rtlCol="0">
              <a:spAutoFit/>
            </a:bodyPr>
            <a:lstStyle/>
            <a:p>
              <a:r>
                <a:rPr lang="en-BE" sz="2400" dirty="0"/>
                <a:t>Git</a:t>
              </a:r>
            </a:p>
            <a:p>
              <a:pPr marL="285750" indent="-285750">
                <a:buFont typeface="Arial" panose="020B0604020202020204" pitchFamily="34" charset="0"/>
                <a:buChar char="•"/>
              </a:pPr>
              <a:r>
                <a:rPr lang="en-BE" sz="2400" dirty="0"/>
                <a:t>git rm</a:t>
              </a:r>
            </a:p>
            <a:p>
              <a:pPr marL="285750" indent="-285750">
                <a:buFont typeface="Arial" panose="020B0604020202020204" pitchFamily="34" charset="0"/>
                <a:buChar char="•"/>
              </a:pPr>
              <a:r>
                <a:rPr lang="en-BE" sz="2400" dirty="0"/>
                <a:t>git mv</a:t>
              </a:r>
            </a:p>
          </p:txBody>
        </p:sp>
        <p:pic>
          <p:nvPicPr>
            <p:cNvPr id="8196" name="Picture 4" descr="Equivalent Icons – Download for Free in PNG and SVG">
              <a:extLst>
                <a:ext uri="{FF2B5EF4-FFF2-40B4-BE49-F238E27FC236}">
                  <a16:creationId xmlns:a16="http://schemas.microsoft.com/office/drawing/2014/main" id="{ABB07F66-C5C9-F931-86E1-5C045946BE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56" r="9478" b="42189"/>
            <a:stretch/>
          </p:blipFill>
          <p:spPr bwMode="auto">
            <a:xfrm>
              <a:off x="1965920" y="5073780"/>
              <a:ext cx="768344" cy="75117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4534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dissolv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dissolve">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par>
                                <p:cTn id="18" presetID="9" presetClass="entr" presetSubtype="0"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dissolve">
                                      <p:cBhvr>
                                        <p:cTn id="20" dur="500"/>
                                        <p:tgtEl>
                                          <p:spTgt spid="6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dissolve">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6145"/>
                                        </p:tgtEl>
                                        <p:attrNameLst>
                                          <p:attrName>style.visibility</p:attrName>
                                        </p:attrNameLst>
                                      </p:cBhvr>
                                      <p:to>
                                        <p:strVal val="visible"/>
                                      </p:to>
                                    </p:set>
                                    <p:animEffect transition="in" filter="dissolve">
                                      <p:cBhvr>
                                        <p:cTn id="30" dur="500"/>
                                        <p:tgtEl>
                                          <p:spTgt spid="614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6150"/>
                                        </p:tgtEl>
                                        <p:attrNameLst>
                                          <p:attrName>style.visibility</p:attrName>
                                        </p:attrNameLst>
                                      </p:cBhvr>
                                      <p:to>
                                        <p:strVal val="visible"/>
                                      </p:to>
                                    </p:set>
                                    <p:animEffect transition="in" filter="dissolve">
                                      <p:cBhvr>
                                        <p:cTn id="35"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F25484-E515-6D45-4873-6A94B88F7BF7}"/>
              </a:ext>
            </a:extLst>
          </p:cNvPr>
          <p:cNvSpPr>
            <a:spLocks noGrp="1"/>
          </p:cNvSpPr>
          <p:nvPr>
            <p:ph type="title"/>
          </p:nvPr>
        </p:nvSpPr>
        <p:spPr>
          <a:xfrm>
            <a:off x="838200" y="326886"/>
            <a:ext cx="10515600" cy="708301"/>
          </a:xfrm>
        </p:spPr>
        <p:txBody>
          <a:bodyPr/>
          <a:lstStyle/>
          <a:p>
            <a:pPr algn="l"/>
            <a:r>
              <a:rPr lang="en-GB" b="0" i="0" dirty="0">
                <a:solidFill>
                  <a:srgbClr val="1F1F1F"/>
                </a:solidFill>
                <a:effectLst/>
                <a:latin typeface="Source Sans Pro" panose="020B0503030403020204" pitchFamily="34" charset="0"/>
              </a:rPr>
              <a:t>More git commands resources</a:t>
            </a:r>
          </a:p>
        </p:txBody>
      </p:sp>
      <p:graphicFrame>
        <p:nvGraphicFramePr>
          <p:cNvPr id="6" name="Table 7">
            <a:extLst>
              <a:ext uri="{FF2B5EF4-FFF2-40B4-BE49-F238E27FC236}">
                <a16:creationId xmlns:a16="http://schemas.microsoft.com/office/drawing/2014/main" id="{3344BFE5-D1C8-29F8-C960-6B71BB171076}"/>
              </a:ext>
            </a:extLst>
          </p:cNvPr>
          <p:cNvGraphicFramePr>
            <a:graphicFrameLocks noGrp="1"/>
          </p:cNvGraphicFramePr>
          <p:nvPr>
            <p:extLst>
              <p:ext uri="{D42A27DB-BD31-4B8C-83A1-F6EECF244321}">
                <p14:modId xmlns:p14="http://schemas.microsoft.com/office/powerpoint/2010/main" val="3315174891"/>
              </p:ext>
            </p:extLst>
          </p:nvPr>
        </p:nvGraphicFramePr>
        <p:xfrm>
          <a:off x="946944" y="1719791"/>
          <a:ext cx="10298112" cy="3337560"/>
        </p:xfrm>
        <a:graphic>
          <a:graphicData uri="http://schemas.openxmlformats.org/drawingml/2006/table">
            <a:tbl>
              <a:tblPr firstRow="1" bandRow="1">
                <a:tableStyleId>{46F890A9-2807-4EBB-B81D-B2AA78EC7F39}</a:tableStyleId>
              </a:tblPr>
              <a:tblGrid>
                <a:gridCol w="1725612">
                  <a:extLst>
                    <a:ext uri="{9D8B030D-6E8A-4147-A177-3AD203B41FA5}">
                      <a16:colId xmlns:a16="http://schemas.microsoft.com/office/drawing/2014/main" val="2458582669"/>
                    </a:ext>
                  </a:extLst>
                </a:gridCol>
                <a:gridCol w="8572500">
                  <a:extLst>
                    <a:ext uri="{9D8B030D-6E8A-4147-A177-3AD203B41FA5}">
                      <a16:colId xmlns:a16="http://schemas.microsoft.com/office/drawing/2014/main" val="2918764569"/>
                    </a:ext>
                  </a:extLst>
                </a:gridCol>
              </a:tblGrid>
              <a:tr h="370840">
                <a:tc>
                  <a:txBody>
                    <a:bodyPr/>
                    <a:lstStyle/>
                    <a:p>
                      <a:pPr algn="l"/>
                      <a:r>
                        <a:rPr lang="en-GB" b="1" dirty="0">
                          <a:effectLst/>
                        </a:rPr>
                        <a:t>Command</a:t>
                      </a:r>
                      <a:endParaRPr lang="en-GB" b="1" dirty="0">
                        <a:effectLst/>
                        <a:latin typeface="Source Sans Pro" panose="020B0503030403020204" pitchFamily="34" charset="0"/>
                      </a:endParaRPr>
                    </a:p>
                  </a:txBody>
                  <a:tcPr marL="152400" marR="152400" marT="38100" marB="38100" anchor="ctr"/>
                </a:tc>
                <a:tc>
                  <a:txBody>
                    <a:bodyPr/>
                    <a:lstStyle/>
                    <a:p>
                      <a:pPr algn="l"/>
                      <a:r>
                        <a:rPr lang="en-GB" b="1">
                          <a:effectLst/>
                        </a:rPr>
                        <a:t>Explanation &amp; Link</a:t>
                      </a:r>
                      <a:endParaRPr lang="en-GB" b="1">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2334782506"/>
                  </a:ext>
                </a:extLst>
              </a:tr>
              <a:tr h="370840">
                <a:tc>
                  <a:txBody>
                    <a:bodyPr/>
                    <a:lstStyle/>
                    <a:p>
                      <a:pPr algn="l"/>
                      <a:r>
                        <a:rPr lang="en-GB" b="0">
                          <a:effectLst/>
                        </a:rPr>
                        <a:t>git commit -a</a:t>
                      </a:r>
                      <a:endParaRPr lang="en-GB" b="0">
                        <a:effectLst/>
                        <a:latin typeface="Source Sans Pro" panose="020B0503030403020204" pitchFamily="34" charset="0"/>
                      </a:endParaRPr>
                    </a:p>
                  </a:txBody>
                  <a:tcPr marL="152400" marR="152400" marT="38100" marB="38100" anchor="ctr"/>
                </a:tc>
                <a:tc>
                  <a:txBody>
                    <a:bodyPr/>
                    <a:lstStyle/>
                    <a:p>
                      <a:pPr algn="l"/>
                      <a:r>
                        <a:rPr lang="en-GB" b="0" u="sng">
                          <a:solidFill>
                            <a:srgbClr val="0056D2"/>
                          </a:solidFill>
                          <a:effectLst/>
                          <a:hlinkClick r:id="rId3"/>
                        </a:rPr>
                        <a:t>Stages files automatically</a:t>
                      </a:r>
                      <a:endParaRPr lang="en-GB" b="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2538476352"/>
                  </a:ext>
                </a:extLst>
              </a:tr>
              <a:tr h="370840">
                <a:tc>
                  <a:txBody>
                    <a:bodyPr/>
                    <a:lstStyle/>
                    <a:p>
                      <a:pPr algn="l"/>
                      <a:r>
                        <a:rPr lang="en-GB" b="0">
                          <a:effectLst/>
                        </a:rPr>
                        <a:t>git log -p</a:t>
                      </a:r>
                      <a:endParaRPr lang="en-GB" b="0">
                        <a:effectLst/>
                        <a:latin typeface="Source Sans Pro" panose="020B0503030403020204" pitchFamily="34" charset="0"/>
                      </a:endParaRPr>
                    </a:p>
                  </a:txBody>
                  <a:tcPr marL="152400" marR="152400" marT="38100" marB="38100" anchor="ctr"/>
                </a:tc>
                <a:tc>
                  <a:txBody>
                    <a:bodyPr/>
                    <a:lstStyle/>
                    <a:p>
                      <a:pPr algn="l"/>
                      <a:r>
                        <a:rPr lang="en-GB" b="0" u="sng">
                          <a:solidFill>
                            <a:srgbClr val="0056D2"/>
                          </a:solidFill>
                          <a:effectLst/>
                          <a:hlinkClick r:id="rId4"/>
                        </a:rPr>
                        <a:t>Produces patch text</a:t>
                      </a:r>
                      <a:endParaRPr lang="en-GB" b="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3137945450"/>
                  </a:ext>
                </a:extLst>
              </a:tr>
              <a:tr h="370840">
                <a:tc>
                  <a:txBody>
                    <a:bodyPr/>
                    <a:lstStyle/>
                    <a:p>
                      <a:pPr algn="l"/>
                      <a:r>
                        <a:rPr lang="en-GB" b="0">
                          <a:effectLst/>
                        </a:rPr>
                        <a:t>git show</a:t>
                      </a:r>
                      <a:endParaRPr lang="en-GB" b="0">
                        <a:effectLst/>
                        <a:latin typeface="Source Sans Pro" panose="020B0503030403020204" pitchFamily="34" charset="0"/>
                      </a:endParaRPr>
                    </a:p>
                  </a:txBody>
                  <a:tcPr marL="152400" marR="152400" marT="38100" marB="38100" anchor="ctr"/>
                </a:tc>
                <a:tc>
                  <a:txBody>
                    <a:bodyPr/>
                    <a:lstStyle/>
                    <a:p>
                      <a:pPr algn="l"/>
                      <a:r>
                        <a:rPr lang="en-GB" b="0" u="sng">
                          <a:solidFill>
                            <a:srgbClr val="0056D2"/>
                          </a:solidFill>
                          <a:effectLst/>
                          <a:hlinkClick r:id="rId5"/>
                        </a:rPr>
                        <a:t>Shows various objects</a:t>
                      </a:r>
                      <a:endParaRPr lang="en-GB" b="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3207680915"/>
                  </a:ext>
                </a:extLst>
              </a:tr>
              <a:tr h="370840">
                <a:tc>
                  <a:txBody>
                    <a:bodyPr/>
                    <a:lstStyle/>
                    <a:p>
                      <a:pPr algn="l"/>
                      <a:r>
                        <a:rPr lang="en-GB" b="0">
                          <a:effectLst/>
                        </a:rPr>
                        <a:t>git diff</a:t>
                      </a:r>
                      <a:endParaRPr lang="en-GB" b="0">
                        <a:effectLst/>
                        <a:latin typeface="Source Sans Pro" panose="020B0503030403020204" pitchFamily="34" charset="0"/>
                      </a:endParaRPr>
                    </a:p>
                  </a:txBody>
                  <a:tcPr marL="152400" marR="152400" marT="38100" marB="38100" anchor="ctr"/>
                </a:tc>
                <a:tc>
                  <a:txBody>
                    <a:bodyPr/>
                    <a:lstStyle/>
                    <a:p>
                      <a:pPr algn="l"/>
                      <a:r>
                        <a:rPr lang="en-GB" b="0" u="sng">
                          <a:solidFill>
                            <a:srgbClr val="0056D2"/>
                          </a:solidFill>
                          <a:effectLst/>
                          <a:hlinkClick r:id="rId6"/>
                        </a:rPr>
                        <a:t>Is similar to the Linux `diff` command, and can show the differences in various commits</a:t>
                      </a:r>
                      <a:endParaRPr lang="en-GB" b="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2933709139"/>
                  </a:ext>
                </a:extLst>
              </a:tr>
              <a:tr h="370840">
                <a:tc>
                  <a:txBody>
                    <a:bodyPr/>
                    <a:lstStyle/>
                    <a:p>
                      <a:pPr algn="l"/>
                      <a:r>
                        <a:rPr lang="en-GB" b="0">
                          <a:effectLst/>
                        </a:rPr>
                        <a:t>git diff --staged</a:t>
                      </a:r>
                      <a:endParaRPr lang="en-GB" b="0">
                        <a:effectLst/>
                        <a:latin typeface="Source Sans Pro" panose="020B0503030403020204" pitchFamily="34" charset="0"/>
                      </a:endParaRPr>
                    </a:p>
                  </a:txBody>
                  <a:tcPr marL="152400" marR="152400" marT="38100" marB="38100" anchor="ctr"/>
                </a:tc>
                <a:tc>
                  <a:txBody>
                    <a:bodyPr/>
                    <a:lstStyle/>
                    <a:p>
                      <a:pPr algn="l"/>
                      <a:r>
                        <a:rPr lang="en-GB" b="0" u="sng">
                          <a:solidFill>
                            <a:srgbClr val="0056D2"/>
                          </a:solidFill>
                          <a:effectLst/>
                          <a:hlinkClick r:id="rId6"/>
                        </a:rPr>
                        <a:t>An alias to --cached, this will show all staged files compared to the named commit</a:t>
                      </a:r>
                      <a:endParaRPr lang="en-GB" b="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1189248515"/>
                  </a:ext>
                </a:extLst>
              </a:tr>
              <a:tr h="370840">
                <a:tc>
                  <a:txBody>
                    <a:bodyPr/>
                    <a:lstStyle/>
                    <a:p>
                      <a:pPr algn="l"/>
                      <a:r>
                        <a:rPr lang="en-GB" b="0">
                          <a:effectLst/>
                        </a:rPr>
                        <a:t>git add -p</a:t>
                      </a:r>
                      <a:endParaRPr lang="en-GB" b="0">
                        <a:effectLst/>
                        <a:latin typeface="Source Sans Pro" panose="020B0503030403020204" pitchFamily="34" charset="0"/>
                      </a:endParaRPr>
                    </a:p>
                  </a:txBody>
                  <a:tcPr marL="152400" marR="152400" marT="38100" marB="38100" anchor="ctr"/>
                </a:tc>
                <a:tc>
                  <a:txBody>
                    <a:bodyPr/>
                    <a:lstStyle/>
                    <a:p>
                      <a:pPr algn="l"/>
                      <a:r>
                        <a:rPr lang="en-GB" b="0" u="sng">
                          <a:solidFill>
                            <a:srgbClr val="0056D2"/>
                          </a:solidFill>
                          <a:effectLst/>
                          <a:hlinkClick r:id="rId7"/>
                        </a:rPr>
                        <a:t>Allows a user to interactively review patches to add to the current commit</a:t>
                      </a:r>
                      <a:endParaRPr lang="en-GB" b="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295237781"/>
                  </a:ext>
                </a:extLst>
              </a:tr>
              <a:tr h="370840">
                <a:tc>
                  <a:txBody>
                    <a:bodyPr/>
                    <a:lstStyle/>
                    <a:p>
                      <a:pPr algn="l"/>
                      <a:r>
                        <a:rPr lang="en-GB" b="0">
                          <a:effectLst/>
                        </a:rPr>
                        <a:t>git mv</a:t>
                      </a:r>
                      <a:endParaRPr lang="en-GB" b="0">
                        <a:effectLst/>
                        <a:latin typeface="Source Sans Pro" panose="020B0503030403020204" pitchFamily="34" charset="0"/>
                      </a:endParaRPr>
                    </a:p>
                  </a:txBody>
                  <a:tcPr marL="152400" marR="152400" marT="38100" marB="38100" anchor="ctr"/>
                </a:tc>
                <a:tc>
                  <a:txBody>
                    <a:bodyPr/>
                    <a:lstStyle/>
                    <a:p>
                      <a:pPr algn="l"/>
                      <a:r>
                        <a:rPr lang="en-GB" b="0" u="sng">
                          <a:solidFill>
                            <a:srgbClr val="0056D2"/>
                          </a:solidFill>
                          <a:effectLst/>
                          <a:hlinkClick r:id="rId8"/>
                        </a:rPr>
                        <a:t>Similar to the Linux `mv` command, this moves a file</a:t>
                      </a:r>
                      <a:endParaRPr lang="en-GB" b="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1479962131"/>
                  </a:ext>
                </a:extLst>
              </a:tr>
              <a:tr h="370840">
                <a:tc>
                  <a:txBody>
                    <a:bodyPr/>
                    <a:lstStyle/>
                    <a:p>
                      <a:pPr algn="l"/>
                      <a:r>
                        <a:rPr lang="en-GB" b="0">
                          <a:effectLst/>
                        </a:rPr>
                        <a:t>git rm</a:t>
                      </a:r>
                      <a:endParaRPr lang="en-GB" b="0">
                        <a:effectLst/>
                        <a:latin typeface="Source Sans Pro" panose="020B0503030403020204" pitchFamily="34" charset="0"/>
                      </a:endParaRPr>
                    </a:p>
                  </a:txBody>
                  <a:tcPr marL="152400" marR="152400" marT="38100" marB="38100" anchor="ctr"/>
                </a:tc>
                <a:tc>
                  <a:txBody>
                    <a:bodyPr/>
                    <a:lstStyle/>
                    <a:p>
                      <a:pPr algn="l"/>
                      <a:r>
                        <a:rPr lang="en-GB" b="0" u="sng" dirty="0">
                          <a:solidFill>
                            <a:srgbClr val="0056D2"/>
                          </a:solidFill>
                          <a:effectLst/>
                          <a:hlinkClick r:id="rId9"/>
                        </a:rPr>
                        <a:t>Similar to the Linux `rm` command, this deletes, or removes a file</a:t>
                      </a:r>
                      <a:endParaRPr lang="en-GB" b="0" dirty="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383642105"/>
                  </a:ext>
                </a:extLst>
              </a:tr>
            </a:tbl>
          </a:graphicData>
        </a:graphic>
      </p:graphicFrame>
    </p:spTree>
    <p:extLst>
      <p:ext uri="{BB962C8B-B14F-4D97-AF65-F5344CB8AC3E}">
        <p14:creationId xmlns:p14="http://schemas.microsoft.com/office/powerpoint/2010/main" val="2845633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F25484-E515-6D45-4873-6A94B88F7BF7}"/>
              </a:ext>
            </a:extLst>
          </p:cNvPr>
          <p:cNvSpPr>
            <a:spLocks noGrp="1"/>
          </p:cNvSpPr>
          <p:nvPr>
            <p:ph type="title"/>
          </p:nvPr>
        </p:nvSpPr>
        <p:spPr>
          <a:xfrm>
            <a:off x="838200" y="326886"/>
            <a:ext cx="10515600" cy="708301"/>
          </a:xfrm>
        </p:spPr>
        <p:txBody>
          <a:bodyPr/>
          <a:lstStyle/>
          <a:p>
            <a:r>
              <a:rPr lang="en-GB" dirty="0">
                <a:solidFill>
                  <a:srgbClr val="1F1F1F"/>
                </a:solidFill>
                <a:latin typeface="Source Sans Pro" panose="020B0503030403020204" pitchFamily="34" charset="0"/>
              </a:rPr>
              <a:t>Undoing Changes</a:t>
            </a:r>
            <a:endParaRPr lang="en-GB" b="0" i="0" dirty="0">
              <a:solidFill>
                <a:srgbClr val="1F1F1F"/>
              </a:solidFill>
              <a:effectLst/>
              <a:latin typeface="Source Sans Pro" panose="020B0503030403020204" pitchFamily="34" charset="0"/>
            </a:endParaRPr>
          </a:p>
        </p:txBody>
      </p:sp>
      <p:sp>
        <p:nvSpPr>
          <p:cNvPr id="7" name="TextBox 6">
            <a:extLst>
              <a:ext uri="{FF2B5EF4-FFF2-40B4-BE49-F238E27FC236}">
                <a16:creationId xmlns:a16="http://schemas.microsoft.com/office/drawing/2014/main" id="{07FADCDE-2816-8213-E1C5-5F902F90B678}"/>
              </a:ext>
            </a:extLst>
          </p:cNvPr>
          <p:cNvSpPr txBox="1"/>
          <p:nvPr/>
        </p:nvSpPr>
        <p:spPr>
          <a:xfrm>
            <a:off x="392465" y="1078666"/>
            <a:ext cx="5112224" cy="646331"/>
          </a:xfrm>
          <a:prstGeom prst="rect">
            <a:avLst/>
          </a:prstGeom>
          <a:noFill/>
          <a:ln>
            <a:solidFill>
              <a:srgbClr val="1D15C5"/>
            </a:solidFill>
          </a:ln>
        </p:spPr>
        <p:txBody>
          <a:bodyPr wrap="square" rtlCol="0">
            <a:spAutoFit/>
          </a:bodyPr>
          <a:lstStyle/>
          <a:p>
            <a:pPr marL="285750" indent="-285750">
              <a:buFont typeface="Arial" panose="020B0604020202020204" pitchFamily="34" charset="0"/>
              <a:buChar char="•"/>
            </a:pPr>
            <a:r>
              <a:rPr lang="en-BE" dirty="0">
                <a:solidFill>
                  <a:srgbClr val="166623"/>
                </a:solidFill>
              </a:rPr>
              <a:t>git checkout/restore (reverting unstaged changes)</a:t>
            </a:r>
          </a:p>
          <a:p>
            <a:pPr marL="285750" indent="-285750">
              <a:buFont typeface="Arial" panose="020B0604020202020204" pitchFamily="34" charset="0"/>
              <a:buChar char="•"/>
            </a:pPr>
            <a:r>
              <a:rPr lang="en-BE" dirty="0">
                <a:solidFill>
                  <a:srgbClr val="18827F"/>
                </a:solidFill>
              </a:rPr>
              <a:t>git reset/restore (reverting staged changes)</a:t>
            </a:r>
          </a:p>
        </p:txBody>
      </p:sp>
      <p:grpSp>
        <p:nvGrpSpPr>
          <p:cNvPr id="2" name="Group 1">
            <a:extLst>
              <a:ext uri="{FF2B5EF4-FFF2-40B4-BE49-F238E27FC236}">
                <a16:creationId xmlns:a16="http://schemas.microsoft.com/office/drawing/2014/main" id="{9FBC637E-2826-B33A-27E8-CB6AB8798375}"/>
              </a:ext>
            </a:extLst>
          </p:cNvPr>
          <p:cNvGrpSpPr/>
          <p:nvPr/>
        </p:nvGrpSpPr>
        <p:grpSpPr>
          <a:xfrm>
            <a:off x="5594034" y="1057326"/>
            <a:ext cx="1613914" cy="1672887"/>
            <a:chOff x="7150893" y="1196668"/>
            <a:chExt cx="2064544" cy="1779988"/>
          </a:xfrm>
        </p:grpSpPr>
        <p:sp>
          <p:nvSpPr>
            <p:cNvPr id="3" name="TextBox 2">
              <a:extLst>
                <a:ext uri="{FF2B5EF4-FFF2-40B4-BE49-F238E27FC236}">
                  <a16:creationId xmlns:a16="http://schemas.microsoft.com/office/drawing/2014/main" id="{84FD2401-2D10-C665-16B7-863E24DD76B9}"/>
                </a:ext>
              </a:extLst>
            </p:cNvPr>
            <p:cNvSpPr txBox="1"/>
            <p:nvPr/>
          </p:nvSpPr>
          <p:spPr>
            <a:xfrm>
              <a:off x="7150893" y="1566000"/>
              <a:ext cx="2064544" cy="1410656"/>
            </a:xfrm>
            <a:prstGeom prst="rect">
              <a:avLst/>
            </a:prstGeom>
            <a:noFill/>
            <a:ln w="28575">
              <a:solidFill>
                <a:srgbClr val="166623"/>
              </a:solidFill>
            </a:ln>
          </p:spPr>
          <p:txBody>
            <a:bodyPr wrap="square">
              <a:spAutoFit/>
            </a:bodyPr>
            <a:lstStyle/>
            <a:p>
              <a:r>
                <a:rPr lang="en-GB" sz="1400" b="0" dirty="0">
                  <a:solidFill>
                    <a:srgbClr val="000000"/>
                  </a:solidFill>
                  <a:effectLst/>
                  <a:latin typeface="Menlo" panose="020B0609030804020204" pitchFamily="49" charset="0"/>
                </a:rPr>
                <a:t>Menu:</a:t>
              </a:r>
            </a:p>
            <a:p>
              <a:br>
                <a:rPr lang="en-GB" sz="1400" b="0" dirty="0">
                  <a:solidFill>
                    <a:srgbClr val="000000"/>
                  </a:solidFill>
                  <a:effectLst/>
                  <a:latin typeface="Menlo" panose="020B0609030804020204" pitchFamily="49" charset="0"/>
                </a:rPr>
              </a:br>
              <a:r>
                <a:rPr lang="en-GB" sz="1400" b="0" dirty="0">
                  <a:solidFill>
                    <a:srgbClr val="000000"/>
                  </a:solidFill>
                  <a:effectLst/>
                  <a:latin typeface="Menlo" panose="020B0609030804020204" pitchFamily="49" charset="0"/>
                </a:rPr>
                <a:t>Apples</a:t>
              </a:r>
            </a:p>
            <a:p>
              <a:r>
                <a:rPr lang="en-GB" sz="1400" b="0" dirty="0">
                  <a:solidFill>
                    <a:srgbClr val="000000"/>
                  </a:solidFill>
                  <a:effectLst/>
                  <a:latin typeface="Menlo" panose="020B0609030804020204" pitchFamily="49" charset="0"/>
                </a:rPr>
                <a:t>Bananas</a:t>
              </a:r>
            </a:p>
            <a:p>
              <a:r>
                <a:rPr lang="en-GB" sz="1400" b="0" dirty="0">
                  <a:solidFill>
                    <a:srgbClr val="000000"/>
                  </a:solidFill>
                  <a:effectLst/>
                  <a:latin typeface="Menlo" panose="020B0609030804020204" pitchFamily="49" charset="0"/>
                </a:rPr>
                <a:t>Grapes</a:t>
              </a:r>
            </a:p>
            <a:p>
              <a:r>
                <a:rPr lang="en-GB" sz="1400" b="0" dirty="0">
                  <a:solidFill>
                    <a:srgbClr val="000000"/>
                  </a:solidFill>
                  <a:effectLst/>
                  <a:latin typeface="Menlo" panose="020B0609030804020204" pitchFamily="49" charset="0"/>
                </a:rPr>
                <a:t>Strawberries</a:t>
              </a:r>
            </a:p>
          </p:txBody>
        </p:sp>
        <p:sp>
          <p:nvSpPr>
            <p:cNvPr id="5" name="TextBox 4">
              <a:extLst>
                <a:ext uri="{FF2B5EF4-FFF2-40B4-BE49-F238E27FC236}">
                  <a16:creationId xmlns:a16="http://schemas.microsoft.com/office/drawing/2014/main" id="{047F1FD1-66C6-232B-0D8A-822EF3903646}"/>
                </a:ext>
              </a:extLst>
            </p:cNvPr>
            <p:cNvSpPr txBox="1"/>
            <p:nvPr/>
          </p:nvSpPr>
          <p:spPr>
            <a:xfrm>
              <a:off x="7433071" y="1196668"/>
              <a:ext cx="1500188" cy="344827"/>
            </a:xfrm>
            <a:prstGeom prst="rect">
              <a:avLst/>
            </a:prstGeom>
            <a:noFill/>
          </p:spPr>
          <p:txBody>
            <a:bodyPr wrap="square" rtlCol="0">
              <a:spAutoFit/>
            </a:bodyPr>
            <a:lstStyle/>
            <a:p>
              <a:r>
                <a:rPr lang="en-GB" sz="1600" b="1" dirty="0"/>
                <a:t>m</a:t>
              </a:r>
              <a:r>
                <a:rPr lang="en-BE" sz="1600" b="1" dirty="0"/>
                <a:t>enu2.txt</a:t>
              </a:r>
            </a:p>
          </p:txBody>
        </p:sp>
      </p:grpSp>
      <p:grpSp>
        <p:nvGrpSpPr>
          <p:cNvPr id="60" name="Group 59">
            <a:extLst>
              <a:ext uri="{FF2B5EF4-FFF2-40B4-BE49-F238E27FC236}">
                <a16:creationId xmlns:a16="http://schemas.microsoft.com/office/drawing/2014/main" id="{5B2F5475-B2A8-F949-14A8-ED809837521E}"/>
              </a:ext>
            </a:extLst>
          </p:cNvPr>
          <p:cNvGrpSpPr/>
          <p:nvPr/>
        </p:nvGrpSpPr>
        <p:grpSpPr>
          <a:xfrm>
            <a:off x="7297293" y="1039939"/>
            <a:ext cx="2891980" cy="1732104"/>
            <a:chOff x="7297293" y="1039939"/>
            <a:chExt cx="2891980" cy="1732104"/>
          </a:xfrm>
        </p:grpSpPr>
        <p:grpSp>
          <p:nvGrpSpPr>
            <p:cNvPr id="8" name="Group 7">
              <a:extLst>
                <a:ext uri="{FF2B5EF4-FFF2-40B4-BE49-F238E27FC236}">
                  <a16:creationId xmlns:a16="http://schemas.microsoft.com/office/drawing/2014/main" id="{F32DDD80-AB4F-8561-924C-DEF926C9A36E}"/>
                </a:ext>
              </a:extLst>
            </p:cNvPr>
            <p:cNvGrpSpPr/>
            <p:nvPr/>
          </p:nvGrpSpPr>
          <p:grpSpPr>
            <a:xfrm>
              <a:off x="8575359" y="1039939"/>
              <a:ext cx="1613914" cy="1732104"/>
              <a:chOff x="7150893" y="1196668"/>
              <a:chExt cx="2064544" cy="1842996"/>
            </a:xfrm>
          </p:grpSpPr>
          <p:sp>
            <p:nvSpPr>
              <p:cNvPr id="9" name="TextBox 8">
                <a:extLst>
                  <a:ext uri="{FF2B5EF4-FFF2-40B4-BE49-F238E27FC236}">
                    <a16:creationId xmlns:a16="http://schemas.microsoft.com/office/drawing/2014/main" id="{8384407F-0C55-7315-652E-DA25C217CE64}"/>
                  </a:ext>
                </a:extLst>
              </p:cNvPr>
              <p:cNvSpPr txBox="1"/>
              <p:nvPr/>
            </p:nvSpPr>
            <p:spPr>
              <a:xfrm>
                <a:off x="7150893" y="1565999"/>
                <a:ext cx="2064544" cy="1473665"/>
              </a:xfrm>
              <a:prstGeom prst="rect">
                <a:avLst/>
              </a:prstGeom>
              <a:noFill/>
              <a:ln w="28575">
                <a:solidFill>
                  <a:srgbClr val="166623"/>
                </a:solidFill>
              </a:ln>
            </p:spPr>
            <p:txBody>
              <a:bodyPr wrap="square">
                <a:spAutoFit/>
              </a:bodyPr>
              <a:lstStyle/>
              <a:p>
                <a:r>
                  <a:rPr lang="en-GB" sz="1400" b="0" dirty="0">
                    <a:solidFill>
                      <a:srgbClr val="000000"/>
                    </a:solidFill>
                    <a:effectLst/>
                    <a:latin typeface="Menlo" panose="020B0609030804020204" pitchFamily="49" charset="0"/>
                  </a:rPr>
                  <a:t>Menu:</a:t>
                </a:r>
              </a:p>
              <a:p>
                <a:br>
                  <a:rPr lang="en-GB" sz="1400" b="0" dirty="0">
                    <a:solidFill>
                      <a:srgbClr val="000000"/>
                    </a:solidFill>
                    <a:effectLst/>
                    <a:latin typeface="Menlo" panose="020B0609030804020204" pitchFamily="49" charset="0"/>
                  </a:rPr>
                </a:br>
                <a:r>
                  <a:rPr lang="en-GB" sz="1400" b="0" dirty="0">
                    <a:solidFill>
                      <a:srgbClr val="000000"/>
                    </a:solidFill>
                    <a:effectLst/>
                    <a:latin typeface="Menlo" panose="020B0609030804020204" pitchFamily="49" charset="0"/>
                  </a:rPr>
                  <a:t>Apples</a:t>
                </a:r>
              </a:p>
              <a:p>
                <a:r>
                  <a:rPr lang="en-GB" sz="1400" b="0" strike="sngStrike" dirty="0">
                    <a:solidFill>
                      <a:srgbClr val="000000"/>
                    </a:solidFill>
                    <a:effectLst/>
                    <a:latin typeface="Menlo" panose="020B0609030804020204" pitchFamily="49" charset="0"/>
                  </a:rPr>
                  <a:t>Bananas</a:t>
                </a:r>
              </a:p>
              <a:p>
                <a:r>
                  <a:rPr lang="en-GB" sz="1400" b="0" dirty="0">
                    <a:solidFill>
                      <a:srgbClr val="000000"/>
                    </a:solidFill>
                    <a:effectLst/>
                    <a:latin typeface="Menlo" panose="020B0609030804020204" pitchFamily="49" charset="0"/>
                  </a:rPr>
                  <a:t>Grapes</a:t>
                </a:r>
              </a:p>
              <a:p>
                <a:r>
                  <a:rPr lang="en-GB" sz="1400" b="0" dirty="0">
                    <a:solidFill>
                      <a:srgbClr val="000000"/>
                    </a:solidFill>
                    <a:effectLst/>
                    <a:latin typeface="Menlo" panose="020B0609030804020204" pitchFamily="49" charset="0"/>
                  </a:rPr>
                  <a:t>Strawberries</a:t>
                </a:r>
              </a:p>
            </p:txBody>
          </p:sp>
          <p:sp>
            <p:nvSpPr>
              <p:cNvPr id="10" name="TextBox 9">
                <a:extLst>
                  <a:ext uri="{FF2B5EF4-FFF2-40B4-BE49-F238E27FC236}">
                    <a16:creationId xmlns:a16="http://schemas.microsoft.com/office/drawing/2014/main" id="{09FDDC07-4A7F-7176-3BC1-A70B04F9E226}"/>
                  </a:ext>
                </a:extLst>
              </p:cNvPr>
              <p:cNvSpPr txBox="1"/>
              <p:nvPr/>
            </p:nvSpPr>
            <p:spPr>
              <a:xfrm>
                <a:off x="7433071" y="1196668"/>
                <a:ext cx="1500188" cy="344827"/>
              </a:xfrm>
              <a:prstGeom prst="rect">
                <a:avLst/>
              </a:prstGeom>
              <a:noFill/>
            </p:spPr>
            <p:txBody>
              <a:bodyPr wrap="square" rtlCol="0">
                <a:spAutoFit/>
              </a:bodyPr>
              <a:lstStyle/>
              <a:p>
                <a:r>
                  <a:rPr lang="en-GB" sz="1600" b="1" dirty="0"/>
                  <a:t>m</a:t>
                </a:r>
                <a:r>
                  <a:rPr lang="en-BE" sz="1600" b="1" dirty="0"/>
                  <a:t>enu2.txt</a:t>
                </a:r>
              </a:p>
            </p:txBody>
          </p:sp>
        </p:grpSp>
        <p:sp>
          <p:nvSpPr>
            <p:cNvPr id="11" name="Right Arrow 10">
              <a:extLst>
                <a:ext uri="{FF2B5EF4-FFF2-40B4-BE49-F238E27FC236}">
                  <a16:creationId xmlns:a16="http://schemas.microsoft.com/office/drawing/2014/main" id="{D77A6557-5D16-EC7A-B0BB-C17907DDEFC2}"/>
                </a:ext>
              </a:extLst>
            </p:cNvPr>
            <p:cNvSpPr/>
            <p:nvPr/>
          </p:nvSpPr>
          <p:spPr>
            <a:xfrm>
              <a:off x="7297293" y="2027025"/>
              <a:ext cx="1188721" cy="35957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grpSp>
        <p:nvGrpSpPr>
          <p:cNvPr id="12" name="Group 11">
            <a:extLst>
              <a:ext uri="{FF2B5EF4-FFF2-40B4-BE49-F238E27FC236}">
                <a16:creationId xmlns:a16="http://schemas.microsoft.com/office/drawing/2014/main" id="{03EB779B-1BCD-C5A4-499C-BBBC27909409}"/>
              </a:ext>
            </a:extLst>
          </p:cNvPr>
          <p:cNvGrpSpPr/>
          <p:nvPr/>
        </p:nvGrpSpPr>
        <p:grpSpPr>
          <a:xfrm>
            <a:off x="10423592" y="1054723"/>
            <a:ext cx="1393328" cy="1085774"/>
            <a:chOff x="7150893" y="1196668"/>
            <a:chExt cx="1782367" cy="1155287"/>
          </a:xfrm>
        </p:grpSpPr>
        <p:sp>
          <p:nvSpPr>
            <p:cNvPr id="13" name="TextBox 12">
              <a:extLst>
                <a:ext uri="{FF2B5EF4-FFF2-40B4-BE49-F238E27FC236}">
                  <a16:creationId xmlns:a16="http://schemas.microsoft.com/office/drawing/2014/main" id="{7C7C9963-A644-2329-D1EC-AB0C22EC57DA}"/>
                </a:ext>
              </a:extLst>
            </p:cNvPr>
            <p:cNvSpPr txBox="1"/>
            <p:nvPr/>
          </p:nvSpPr>
          <p:spPr>
            <a:xfrm>
              <a:off x="7150893" y="1565999"/>
              <a:ext cx="1695842" cy="785956"/>
            </a:xfrm>
            <a:prstGeom prst="rect">
              <a:avLst/>
            </a:prstGeom>
            <a:noFill/>
            <a:ln w="28575">
              <a:solidFill>
                <a:srgbClr val="18827F"/>
              </a:solidFill>
            </a:ln>
          </p:spPr>
          <p:txBody>
            <a:bodyPr wrap="square">
              <a:spAutoFit/>
            </a:bodyPr>
            <a:lstStyle/>
            <a:p>
              <a:r>
                <a:rPr lang="en-GB" sz="1400" b="0" dirty="0">
                  <a:solidFill>
                    <a:srgbClr val="000000"/>
                  </a:solidFill>
                  <a:effectLst/>
                  <a:latin typeface="Menlo" panose="020B0609030804020204" pitchFamily="49" charset="0"/>
                </a:rPr>
                <a:t>Menu Temp:</a:t>
              </a:r>
            </a:p>
            <a:p>
              <a:endParaRPr lang="en-GB" sz="1400" b="0" dirty="0">
                <a:solidFill>
                  <a:srgbClr val="000000"/>
                </a:solidFill>
                <a:effectLst/>
                <a:latin typeface="Menlo" panose="020B0609030804020204" pitchFamily="49" charset="0"/>
              </a:endParaRPr>
            </a:p>
            <a:p>
              <a:r>
                <a:rPr lang="en-GB" sz="1400" b="0" dirty="0">
                  <a:solidFill>
                    <a:srgbClr val="000000"/>
                  </a:solidFill>
                  <a:effectLst/>
                  <a:latin typeface="Menlo" panose="020B0609030804020204" pitchFamily="49" charset="0"/>
                </a:rPr>
                <a:t>Pears</a:t>
              </a:r>
            </a:p>
          </p:txBody>
        </p:sp>
        <p:sp>
          <p:nvSpPr>
            <p:cNvPr id="14" name="TextBox 13">
              <a:extLst>
                <a:ext uri="{FF2B5EF4-FFF2-40B4-BE49-F238E27FC236}">
                  <a16:creationId xmlns:a16="http://schemas.microsoft.com/office/drawing/2014/main" id="{2A8A1333-8599-0BF8-2E4A-D798315DA5FE}"/>
                </a:ext>
              </a:extLst>
            </p:cNvPr>
            <p:cNvSpPr txBox="1"/>
            <p:nvPr/>
          </p:nvSpPr>
          <p:spPr>
            <a:xfrm>
              <a:off x="7433071" y="1196668"/>
              <a:ext cx="1500189" cy="360229"/>
            </a:xfrm>
            <a:prstGeom prst="rect">
              <a:avLst/>
            </a:prstGeom>
            <a:noFill/>
          </p:spPr>
          <p:txBody>
            <a:bodyPr wrap="square" rtlCol="0">
              <a:spAutoFit/>
            </a:bodyPr>
            <a:lstStyle/>
            <a:p>
              <a:r>
                <a:rPr lang="en-BE" sz="1600" b="1" dirty="0"/>
                <a:t>temp.txt</a:t>
              </a:r>
            </a:p>
          </p:txBody>
        </p:sp>
      </p:grpSp>
      <p:pic>
        <p:nvPicPr>
          <p:cNvPr id="17" name="Picture 16" descr="Text&#10;&#10;Description automatically generated">
            <a:extLst>
              <a:ext uri="{FF2B5EF4-FFF2-40B4-BE49-F238E27FC236}">
                <a16:creationId xmlns:a16="http://schemas.microsoft.com/office/drawing/2014/main" id="{E19E3564-BA9A-5A40-CA23-467EC0406DEE}"/>
              </a:ext>
            </a:extLst>
          </p:cNvPr>
          <p:cNvPicPr>
            <a:picLocks noChangeAspect="1"/>
          </p:cNvPicPr>
          <p:nvPr/>
        </p:nvPicPr>
        <p:blipFill rotWithShape="1">
          <a:blip r:embed="rId3"/>
          <a:srcRect b="54951"/>
          <a:stretch/>
        </p:blipFill>
        <p:spPr>
          <a:xfrm>
            <a:off x="411673" y="2027025"/>
            <a:ext cx="4986654" cy="2087775"/>
          </a:xfrm>
          <a:prstGeom prst="rect">
            <a:avLst/>
          </a:prstGeom>
        </p:spPr>
      </p:pic>
      <p:pic>
        <p:nvPicPr>
          <p:cNvPr id="18" name="Picture 17" descr="Text&#10;&#10;Description automatically generated">
            <a:extLst>
              <a:ext uri="{FF2B5EF4-FFF2-40B4-BE49-F238E27FC236}">
                <a16:creationId xmlns:a16="http://schemas.microsoft.com/office/drawing/2014/main" id="{62E07217-F55D-A449-D82D-4A3C7F1570A6}"/>
              </a:ext>
            </a:extLst>
          </p:cNvPr>
          <p:cNvPicPr>
            <a:picLocks noChangeAspect="1"/>
          </p:cNvPicPr>
          <p:nvPr/>
        </p:nvPicPr>
        <p:blipFill rotWithShape="1">
          <a:blip r:embed="rId3"/>
          <a:srcRect t="45050" b="-1"/>
          <a:stretch/>
        </p:blipFill>
        <p:spPr>
          <a:xfrm>
            <a:off x="414143" y="4157664"/>
            <a:ext cx="4986654" cy="2546662"/>
          </a:xfrm>
          <a:prstGeom prst="rect">
            <a:avLst/>
          </a:prstGeom>
        </p:spPr>
      </p:pic>
      <p:grpSp>
        <p:nvGrpSpPr>
          <p:cNvPr id="64" name="Group 63">
            <a:extLst>
              <a:ext uri="{FF2B5EF4-FFF2-40B4-BE49-F238E27FC236}">
                <a16:creationId xmlns:a16="http://schemas.microsoft.com/office/drawing/2014/main" id="{B114A464-4213-4468-FC8F-48C3A2D00814}"/>
              </a:ext>
            </a:extLst>
          </p:cNvPr>
          <p:cNvGrpSpPr/>
          <p:nvPr/>
        </p:nvGrpSpPr>
        <p:grpSpPr>
          <a:xfrm>
            <a:off x="530332" y="2326354"/>
            <a:ext cx="4752548" cy="614976"/>
            <a:chOff x="530332" y="2326354"/>
            <a:chExt cx="4752548" cy="614976"/>
          </a:xfrm>
        </p:grpSpPr>
        <p:grpSp>
          <p:nvGrpSpPr>
            <p:cNvPr id="62" name="Group 61">
              <a:extLst>
                <a:ext uri="{FF2B5EF4-FFF2-40B4-BE49-F238E27FC236}">
                  <a16:creationId xmlns:a16="http://schemas.microsoft.com/office/drawing/2014/main" id="{6B0CA397-E472-6919-0D25-110BB315A094}"/>
                </a:ext>
              </a:extLst>
            </p:cNvPr>
            <p:cNvGrpSpPr/>
            <p:nvPr/>
          </p:nvGrpSpPr>
          <p:grpSpPr>
            <a:xfrm>
              <a:off x="530332" y="2326354"/>
              <a:ext cx="4752548" cy="466471"/>
              <a:chOff x="530332" y="2326354"/>
              <a:chExt cx="4752548" cy="466471"/>
            </a:xfrm>
          </p:grpSpPr>
          <p:sp>
            <p:nvSpPr>
              <p:cNvPr id="56" name="Left Arrow 55">
                <a:extLst>
                  <a:ext uri="{FF2B5EF4-FFF2-40B4-BE49-F238E27FC236}">
                    <a16:creationId xmlns:a16="http://schemas.microsoft.com/office/drawing/2014/main" id="{DD8AD4AE-3611-76A5-E49F-36C06D8B59AD}"/>
                  </a:ext>
                </a:extLst>
              </p:cNvPr>
              <p:cNvSpPr/>
              <p:nvPr/>
            </p:nvSpPr>
            <p:spPr>
              <a:xfrm>
                <a:off x="4597080" y="2326354"/>
                <a:ext cx="685800" cy="263084"/>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1" name="Rounded Rectangle 60">
                <a:extLst>
                  <a:ext uri="{FF2B5EF4-FFF2-40B4-BE49-F238E27FC236}">
                    <a16:creationId xmlns:a16="http://schemas.microsoft.com/office/drawing/2014/main" id="{AB3E1D77-F9D0-BDCA-6BDC-C11920AEDC13}"/>
                  </a:ext>
                </a:extLst>
              </p:cNvPr>
              <p:cNvSpPr/>
              <p:nvPr/>
            </p:nvSpPr>
            <p:spPr>
              <a:xfrm>
                <a:off x="530332" y="2504209"/>
                <a:ext cx="1652155" cy="2886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63" name="Left Arrow 62">
              <a:extLst>
                <a:ext uri="{FF2B5EF4-FFF2-40B4-BE49-F238E27FC236}">
                  <a16:creationId xmlns:a16="http://schemas.microsoft.com/office/drawing/2014/main" id="{FC943B5A-431D-6A9E-0522-931A5C3E3330}"/>
                </a:ext>
              </a:extLst>
            </p:cNvPr>
            <p:cNvSpPr/>
            <p:nvPr/>
          </p:nvSpPr>
          <p:spPr>
            <a:xfrm flipV="1">
              <a:off x="2359571" y="2854048"/>
              <a:ext cx="466756" cy="87282"/>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grpSp>
        <p:nvGrpSpPr>
          <p:cNvPr id="66" name="Group 65">
            <a:extLst>
              <a:ext uri="{FF2B5EF4-FFF2-40B4-BE49-F238E27FC236}">
                <a16:creationId xmlns:a16="http://schemas.microsoft.com/office/drawing/2014/main" id="{0BF1E37E-7B37-195E-0B00-107B5D5E9741}"/>
              </a:ext>
            </a:extLst>
          </p:cNvPr>
          <p:cNvGrpSpPr/>
          <p:nvPr/>
        </p:nvGrpSpPr>
        <p:grpSpPr>
          <a:xfrm>
            <a:off x="207818" y="3567345"/>
            <a:ext cx="5008418" cy="437345"/>
            <a:chOff x="207818" y="3567345"/>
            <a:chExt cx="5008418" cy="437345"/>
          </a:xfrm>
        </p:grpSpPr>
        <p:sp>
          <p:nvSpPr>
            <p:cNvPr id="57" name="Left Arrow 56">
              <a:extLst>
                <a:ext uri="{FF2B5EF4-FFF2-40B4-BE49-F238E27FC236}">
                  <a16:creationId xmlns:a16="http://schemas.microsoft.com/office/drawing/2014/main" id="{DDC85CC1-EE2C-AD14-C761-78C3F6D54641}"/>
                </a:ext>
              </a:extLst>
            </p:cNvPr>
            <p:cNvSpPr/>
            <p:nvPr/>
          </p:nvSpPr>
          <p:spPr>
            <a:xfrm>
              <a:off x="4530436" y="3567345"/>
              <a:ext cx="685800" cy="263084"/>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5" name="Right Arrow 64">
              <a:extLst>
                <a:ext uri="{FF2B5EF4-FFF2-40B4-BE49-F238E27FC236}">
                  <a16:creationId xmlns:a16="http://schemas.microsoft.com/office/drawing/2014/main" id="{734C6DCF-DFA2-3A2E-7DE3-06C2558594B4}"/>
                </a:ext>
              </a:extLst>
            </p:cNvPr>
            <p:cNvSpPr/>
            <p:nvPr/>
          </p:nvSpPr>
          <p:spPr>
            <a:xfrm>
              <a:off x="207818" y="3830429"/>
              <a:ext cx="203855" cy="17426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grpSp>
        <p:nvGrpSpPr>
          <p:cNvPr id="68" name="Group 67">
            <a:extLst>
              <a:ext uri="{FF2B5EF4-FFF2-40B4-BE49-F238E27FC236}">
                <a16:creationId xmlns:a16="http://schemas.microsoft.com/office/drawing/2014/main" id="{03216739-F4BB-717D-14B5-98B74340172A}"/>
              </a:ext>
            </a:extLst>
          </p:cNvPr>
          <p:cNvGrpSpPr/>
          <p:nvPr/>
        </p:nvGrpSpPr>
        <p:grpSpPr>
          <a:xfrm>
            <a:off x="2359571" y="4309129"/>
            <a:ext cx="3535814" cy="883565"/>
            <a:chOff x="2359571" y="4309129"/>
            <a:chExt cx="3535814" cy="883565"/>
          </a:xfrm>
        </p:grpSpPr>
        <p:sp>
          <p:nvSpPr>
            <p:cNvPr id="58" name="Left Arrow 57">
              <a:extLst>
                <a:ext uri="{FF2B5EF4-FFF2-40B4-BE49-F238E27FC236}">
                  <a16:creationId xmlns:a16="http://schemas.microsoft.com/office/drawing/2014/main" id="{64FF5EF1-BA80-7B62-82DB-15AA23616030}"/>
                </a:ext>
              </a:extLst>
            </p:cNvPr>
            <p:cNvSpPr/>
            <p:nvPr/>
          </p:nvSpPr>
          <p:spPr>
            <a:xfrm>
              <a:off x="5209585" y="4309129"/>
              <a:ext cx="685800" cy="263084"/>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dirty="0"/>
            </a:p>
          </p:txBody>
        </p:sp>
        <p:sp>
          <p:nvSpPr>
            <p:cNvPr id="67" name="Left Arrow 66">
              <a:extLst>
                <a:ext uri="{FF2B5EF4-FFF2-40B4-BE49-F238E27FC236}">
                  <a16:creationId xmlns:a16="http://schemas.microsoft.com/office/drawing/2014/main" id="{74E93892-BC8F-2014-5154-92F3A8AF3656}"/>
                </a:ext>
              </a:extLst>
            </p:cNvPr>
            <p:cNvSpPr/>
            <p:nvPr/>
          </p:nvSpPr>
          <p:spPr>
            <a:xfrm flipV="1">
              <a:off x="2359571" y="5105412"/>
              <a:ext cx="466756" cy="87282"/>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grpSp>
        <p:nvGrpSpPr>
          <p:cNvPr id="70" name="Group 69">
            <a:extLst>
              <a:ext uri="{FF2B5EF4-FFF2-40B4-BE49-F238E27FC236}">
                <a16:creationId xmlns:a16="http://schemas.microsoft.com/office/drawing/2014/main" id="{DEE6F563-3E9A-5BDE-4AD0-DEEF69F2D6CE}"/>
              </a:ext>
            </a:extLst>
          </p:cNvPr>
          <p:cNvGrpSpPr/>
          <p:nvPr/>
        </p:nvGrpSpPr>
        <p:grpSpPr>
          <a:xfrm>
            <a:off x="1607962" y="5647792"/>
            <a:ext cx="3608274" cy="663656"/>
            <a:chOff x="1607962" y="5647792"/>
            <a:chExt cx="3608274" cy="663656"/>
          </a:xfrm>
        </p:grpSpPr>
        <p:sp>
          <p:nvSpPr>
            <p:cNvPr id="59" name="Left Arrow 58">
              <a:extLst>
                <a:ext uri="{FF2B5EF4-FFF2-40B4-BE49-F238E27FC236}">
                  <a16:creationId xmlns:a16="http://schemas.microsoft.com/office/drawing/2014/main" id="{51401F6B-C296-9519-5A04-263D1BE6B5A9}"/>
                </a:ext>
              </a:extLst>
            </p:cNvPr>
            <p:cNvSpPr/>
            <p:nvPr/>
          </p:nvSpPr>
          <p:spPr>
            <a:xfrm>
              <a:off x="4530436" y="5647792"/>
              <a:ext cx="685800" cy="263084"/>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dirty="0"/>
            </a:p>
          </p:txBody>
        </p:sp>
        <p:sp>
          <p:nvSpPr>
            <p:cNvPr id="69" name="Left Arrow 68">
              <a:extLst>
                <a:ext uri="{FF2B5EF4-FFF2-40B4-BE49-F238E27FC236}">
                  <a16:creationId xmlns:a16="http://schemas.microsoft.com/office/drawing/2014/main" id="{946968A9-AFB2-9330-CF90-9D4AA1DC969C}"/>
                </a:ext>
              </a:extLst>
            </p:cNvPr>
            <p:cNvSpPr/>
            <p:nvPr/>
          </p:nvSpPr>
          <p:spPr>
            <a:xfrm flipV="1">
              <a:off x="1607962" y="6224166"/>
              <a:ext cx="466756" cy="87282"/>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pic>
        <p:nvPicPr>
          <p:cNvPr id="15" name="Picture 14" descr="Diagram&#10;&#10;Description automatically generated">
            <a:extLst>
              <a:ext uri="{FF2B5EF4-FFF2-40B4-BE49-F238E27FC236}">
                <a16:creationId xmlns:a16="http://schemas.microsoft.com/office/drawing/2014/main" id="{9E0E2386-9D6C-6D94-DC66-7E2A0C9FEF84}"/>
              </a:ext>
            </a:extLst>
          </p:cNvPr>
          <p:cNvPicPr>
            <a:picLocks noChangeAspect="1"/>
          </p:cNvPicPr>
          <p:nvPr/>
        </p:nvPicPr>
        <p:blipFill rotWithShape="1">
          <a:blip r:embed="rId4"/>
          <a:srcRect l="56425"/>
          <a:stretch/>
        </p:blipFill>
        <p:spPr>
          <a:xfrm>
            <a:off x="9323216" y="4286586"/>
            <a:ext cx="2641926" cy="1889501"/>
          </a:xfrm>
          <a:prstGeom prst="rect">
            <a:avLst/>
          </a:prstGeom>
        </p:spPr>
      </p:pic>
      <p:pic>
        <p:nvPicPr>
          <p:cNvPr id="16" name="Picture 15" descr="Diagram&#10;&#10;Description automatically generated">
            <a:extLst>
              <a:ext uri="{FF2B5EF4-FFF2-40B4-BE49-F238E27FC236}">
                <a16:creationId xmlns:a16="http://schemas.microsoft.com/office/drawing/2014/main" id="{E85BD014-8979-DB37-C859-AB0524A643C9}"/>
              </a:ext>
            </a:extLst>
          </p:cNvPr>
          <p:cNvPicPr>
            <a:picLocks noChangeAspect="1"/>
          </p:cNvPicPr>
          <p:nvPr/>
        </p:nvPicPr>
        <p:blipFill rotWithShape="1">
          <a:blip r:embed="rId4"/>
          <a:srcRect r="43615"/>
          <a:stretch/>
        </p:blipFill>
        <p:spPr>
          <a:xfrm>
            <a:off x="5814621" y="4330063"/>
            <a:ext cx="3418620" cy="1889501"/>
          </a:xfrm>
          <a:prstGeom prst="rect">
            <a:avLst/>
          </a:prstGeom>
        </p:spPr>
      </p:pic>
      <p:sp>
        <p:nvSpPr>
          <p:cNvPr id="6" name="TextBox 5">
            <a:extLst>
              <a:ext uri="{FF2B5EF4-FFF2-40B4-BE49-F238E27FC236}">
                <a16:creationId xmlns:a16="http://schemas.microsoft.com/office/drawing/2014/main" id="{0D610DA7-8933-A136-57A5-AC55A75657A0}"/>
              </a:ext>
            </a:extLst>
          </p:cNvPr>
          <p:cNvSpPr txBox="1"/>
          <p:nvPr/>
        </p:nvSpPr>
        <p:spPr>
          <a:xfrm>
            <a:off x="3446737" y="4237413"/>
            <a:ext cx="1770674" cy="261610"/>
          </a:xfrm>
          <a:prstGeom prst="rect">
            <a:avLst/>
          </a:prstGeom>
          <a:noFill/>
        </p:spPr>
        <p:txBody>
          <a:bodyPr wrap="square" rtlCol="0">
            <a:spAutoFit/>
          </a:bodyPr>
          <a:lstStyle/>
          <a:p>
            <a:r>
              <a:rPr lang="en-US" sz="1100" dirty="0">
                <a:solidFill>
                  <a:srgbClr val="C00000"/>
                </a:solidFill>
              </a:rPr>
              <a:t>meant not to be tracked</a:t>
            </a:r>
          </a:p>
        </p:txBody>
      </p:sp>
      <p:sp>
        <p:nvSpPr>
          <p:cNvPr id="20" name="TextBox 19">
            <a:extLst>
              <a:ext uri="{FF2B5EF4-FFF2-40B4-BE49-F238E27FC236}">
                <a16:creationId xmlns:a16="http://schemas.microsoft.com/office/drawing/2014/main" id="{C1137728-C9D5-D57E-2B40-4340021036AF}"/>
              </a:ext>
            </a:extLst>
          </p:cNvPr>
          <p:cNvSpPr txBox="1"/>
          <p:nvPr/>
        </p:nvSpPr>
        <p:spPr>
          <a:xfrm>
            <a:off x="2960296" y="5018248"/>
            <a:ext cx="1188721" cy="261610"/>
          </a:xfrm>
          <a:prstGeom prst="rect">
            <a:avLst/>
          </a:prstGeom>
          <a:noFill/>
        </p:spPr>
        <p:txBody>
          <a:bodyPr wrap="square" rtlCol="0">
            <a:spAutoFit/>
          </a:bodyPr>
          <a:lstStyle/>
          <a:p>
            <a:r>
              <a:rPr lang="en-US" sz="1100" dirty="0">
                <a:solidFill>
                  <a:srgbClr val="008F00"/>
                </a:solidFill>
              </a:rPr>
              <a:t>Green-&gt;tracked</a:t>
            </a:r>
          </a:p>
        </p:txBody>
      </p:sp>
      <p:sp>
        <p:nvSpPr>
          <p:cNvPr id="21" name="TextBox 20">
            <a:extLst>
              <a:ext uri="{FF2B5EF4-FFF2-40B4-BE49-F238E27FC236}">
                <a16:creationId xmlns:a16="http://schemas.microsoft.com/office/drawing/2014/main" id="{A429B093-1C0D-89AF-6156-576C99718658}"/>
              </a:ext>
            </a:extLst>
          </p:cNvPr>
          <p:cNvSpPr txBox="1"/>
          <p:nvPr/>
        </p:nvSpPr>
        <p:spPr>
          <a:xfrm>
            <a:off x="2483920" y="6132185"/>
            <a:ext cx="1188721" cy="261610"/>
          </a:xfrm>
          <a:prstGeom prst="rect">
            <a:avLst/>
          </a:prstGeom>
          <a:noFill/>
        </p:spPr>
        <p:txBody>
          <a:bodyPr wrap="square" rtlCol="0">
            <a:spAutoFit/>
          </a:bodyPr>
          <a:lstStyle/>
          <a:p>
            <a:r>
              <a:rPr lang="en-US" sz="1100" dirty="0">
                <a:solidFill>
                  <a:srgbClr val="C00000"/>
                </a:solidFill>
              </a:rPr>
              <a:t>Red-&gt;untracked</a:t>
            </a:r>
          </a:p>
        </p:txBody>
      </p:sp>
      <p:sp>
        <p:nvSpPr>
          <p:cNvPr id="22" name="TextBox 21">
            <a:extLst>
              <a:ext uri="{FF2B5EF4-FFF2-40B4-BE49-F238E27FC236}">
                <a16:creationId xmlns:a16="http://schemas.microsoft.com/office/drawing/2014/main" id="{A1F2D1A1-9715-7D72-2C37-4041AF05FD38}"/>
              </a:ext>
            </a:extLst>
          </p:cNvPr>
          <p:cNvSpPr txBox="1"/>
          <p:nvPr/>
        </p:nvSpPr>
        <p:spPr>
          <a:xfrm>
            <a:off x="10384980" y="2187801"/>
            <a:ext cx="1770674" cy="338554"/>
          </a:xfrm>
          <a:prstGeom prst="rect">
            <a:avLst/>
          </a:prstGeom>
          <a:noFill/>
        </p:spPr>
        <p:txBody>
          <a:bodyPr wrap="square" rtlCol="0">
            <a:spAutoFit/>
          </a:bodyPr>
          <a:lstStyle/>
          <a:p>
            <a:r>
              <a:rPr lang="en-US" sz="1600" dirty="0">
                <a:solidFill>
                  <a:srgbClr val="C00000"/>
                </a:solidFill>
              </a:rPr>
              <a:t>Not to be tracked</a:t>
            </a:r>
          </a:p>
        </p:txBody>
      </p:sp>
    </p:spTree>
    <p:extLst>
      <p:ext uri="{BB962C8B-B14F-4D97-AF65-F5344CB8AC3E}">
        <p14:creationId xmlns:p14="http://schemas.microsoft.com/office/powerpoint/2010/main" val="11670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dissolve">
                                      <p:cBhvr>
                                        <p:cTn id="11" dur="1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par>
                                <p:cTn id="17" presetID="9"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dissolve">
                                      <p:cBhvr>
                                        <p:cTn id="19" dur="500"/>
                                        <p:tgtEl>
                                          <p:spTgt spid="6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dissolv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dissolve">
                                      <p:cBhvr>
                                        <p:cTn id="29" dur="500"/>
                                        <p:tgtEl>
                                          <p:spTgt spid="6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64"/>
                                        </p:tgtEl>
                                        <p:attrNameLst>
                                          <p:attrName>style.visibility</p:attrName>
                                        </p:attrNameLst>
                                      </p:cBhvr>
                                      <p:to>
                                        <p:strVal val="hidden"/>
                                      </p:to>
                                    </p:set>
                                  </p:childTnLst>
                                </p:cTn>
                              </p:par>
                              <p:par>
                                <p:cTn id="34" presetID="9" presetClass="entr" presetSubtype="0" fill="hold" nodeType="with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dissolve">
                                      <p:cBhvr>
                                        <p:cTn id="36" dur="500"/>
                                        <p:tgtEl>
                                          <p:spTgt spid="6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66"/>
                                        </p:tgtEl>
                                        <p:attrNameLst>
                                          <p:attrName>style.visibility</p:attrName>
                                        </p:attrNameLst>
                                      </p:cBhvr>
                                      <p:to>
                                        <p:strVal val="hidden"/>
                                      </p:to>
                                    </p:set>
                                  </p:childTnLst>
                                </p:cTn>
                              </p:par>
                              <p:par>
                                <p:cTn id="41" presetID="9"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tgtEl>
                                          <p:spTgt spid="12"/>
                                        </p:tgtEl>
                                      </p:cBhvr>
                                    </p:animEffect>
                                  </p:childTnLst>
                                </p:cTn>
                              </p:par>
                              <p:par>
                                <p:cTn id="44" presetID="1"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dissolv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9" presetClass="entr" presetSubtype="0" fill="hold" nodeType="with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dissolve">
                                      <p:cBhvr>
                                        <p:cTn id="57" dur="500"/>
                                        <p:tgtEl>
                                          <p:spTgt spid="68"/>
                                        </p:tgtEl>
                                      </p:cBhvr>
                                    </p:animEffect>
                                  </p:childTnLst>
                                </p:cTn>
                              </p:par>
                              <p:par>
                                <p:cTn id="58" presetID="1"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68"/>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70"/>
                                        </p:tgtEl>
                                        <p:attrNameLst>
                                          <p:attrName>style.visibility</p:attrName>
                                        </p:attrNameLst>
                                      </p:cBhvr>
                                      <p:to>
                                        <p:strVal val="visible"/>
                                      </p:to>
                                    </p:set>
                                    <p:animEffect transition="in" filter="dissolve">
                                      <p:cBhvr>
                                        <p:cTn id="68" dur="500"/>
                                        <p:tgtEl>
                                          <p:spTgt spid="70"/>
                                        </p:tgtEl>
                                      </p:cBhvr>
                                    </p:animEffect>
                                  </p:childTnLst>
                                </p:cTn>
                              </p:par>
                              <p:par>
                                <p:cTn id="69" presetID="1"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F25484-E515-6D45-4873-6A94B88F7BF7}"/>
              </a:ext>
            </a:extLst>
          </p:cNvPr>
          <p:cNvSpPr>
            <a:spLocks noGrp="1"/>
          </p:cNvSpPr>
          <p:nvPr>
            <p:ph type="title"/>
          </p:nvPr>
        </p:nvSpPr>
        <p:spPr>
          <a:xfrm>
            <a:off x="838200" y="326886"/>
            <a:ext cx="10515600" cy="708301"/>
          </a:xfrm>
        </p:spPr>
        <p:txBody>
          <a:bodyPr/>
          <a:lstStyle/>
          <a:p>
            <a:pPr algn="l"/>
            <a:r>
              <a:rPr lang="en-GB" b="0" i="0" dirty="0">
                <a:solidFill>
                  <a:srgbClr val="1F1F1F"/>
                </a:solidFill>
                <a:effectLst/>
                <a:latin typeface="Source Sans Pro" panose="020B0503030403020204" pitchFamily="34" charset="0"/>
              </a:rPr>
              <a:t>Undoing Changes</a:t>
            </a:r>
          </a:p>
        </p:txBody>
      </p:sp>
      <p:sp>
        <p:nvSpPr>
          <p:cNvPr id="7" name="TextBox 6">
            <a:extLst>
              <a:ext uri="{FF2B5EF4-FFF2-40B4-BE49-F238E27FC236}">
                <a16:creationId xmlns:a16="http://schemas.microsoft.com/office/drawing/2014/main" id="{07FADCDE-2816-8213-E1C5-5F902F90B678}"/>
              </a:ext>
            </a:extLst>
          </p:cNvPr>
          <p:cNvSpPr txBox="1"/>
          <p:nvPr/>
        </p:nvSpPr>
        <p:spPr>
          <a:xfrm>
            <a:off x="392465" y="1078666"/>
            <a:ext cx="5112224" cy="923330"/>
          </a:xfrm>
          <a:prstGeom prst="rect">
            <a:avLst/>
          </a:prstGeom>
          <a:noFill/>
          <a:ln>
            <a:solidFill>
              <a:srgbClr val="1D15C5"/>
            </a:solidFill>
          </a:ln>
        </p:spPr>
        <p:txBody>
          <a:bodyPr wrap="square" rtlCol="0">
            <a:spAutoFit/>
          </a:bodyPr>
          <a:lstStyle/>
          <a:p>
            <a:pPr marL="285750" indent="-285750">
              <a:buFont typeface="Arial" panose="020B0604020202020204" pitchFamily="34" charset="0"/>
              <a:buChar char="•"/>
            </a:pPr>
            <a:r>
              <a:rPr lang="en-BE" dirty="0">
                <a:solidFill>
                  <a:srgbClr val="166623"/>
                </a:solidFill>
              </a:rPr>
              <a:t>git checkout/restore (reverting unstaged changes)</a:t>
            </a:r>
          </a:p>
          <a:p>
            <a:pPr marL="285750" indent="-285750">
              <a:buFont typeface="Arial" panose="020B0604020202020204" pitchFamily="34" charset="0"/>
              <a:buChar char="•"/>
            </a:pPr>
            <a:r>
              <a:rPr lang="en-BE" dirty="0">
                <a:solidFill>
                  <a:srgbClr val="18827F"/>
                </a:solidFill>
              </a:rPr>
              <a:t>git reset/restore (reverting staged changes)</a:t>
            </a:r>
          </a:p>
          <a:p>
            <a:pPr marL="285750" indent="-285750">
              <a:buFont typeface="Arial" panose="020B0604020202020204" pitchFamily="34" charset="0"/>
              <a:buChar char="•"/>
            </a:pPr>
            <a:endParaRPr lang="en-BE" dirty="0">
              <a:solidFill>
                <a:srgbClr val="1D15C5"/>
              </a:solidFill>
            </a:endParaRPr>
          </a:p>
        </p:txBody>
      </p:sp>
      <p:grpSp>
        <p:nvGrpSpPr>
          <p:cNvPr id="15" name="Group 14">
            <a:extLst>
              <a:ext uri="{FF2B5EF4-FFF2-40B4-BE49-F238E27FC236}">
                <a16:creationId xmlns:a16="http://schemas.microsoft.com/office/drawing/2014/main" id="{5628C06C-9206-E3C9-72BC-B56716CACF6E}"/>
              </a:ext>
            </a:extLst>
          </p:cNvPr>
          <p:cNvGrpSpPr/>
          <p:nvPr/>
        </p:nvGrpSpPr>
        <p:grpSpPr>
          <a:xfrm>
            <a:off x="5594034" y="1039939"/>
            <a:ext cx="4595239" cy="1732104"/>
            <a:chOff x="5594034" y="1039939"/>
            <a:chExt cx="4595239" cy="1732104"/>
          </a:xfrm>
        </p:grpSpPr>
        <p:grpSp>
          <p:nvGrpSpPr>
            <p:cNvPr id="2" name="Group 1">
              <a:extLst>
                <a:ext uri="{FF2B5EF4-FFF2-40B4-BE49-F238E27FC236}">
                  <a16:creationId xmlns:a16="http://schemas.microsoft.com/office/drawing/2014/main" id="{9FBC637E-2826-B33A-27E8-CB6AB8798375}"/>
                </a:ext>
              </a:extLst>
            </p:cNvPr>
            <p:cNvGrpSpPr/>
            <p:nvPr/>
          </p:nvGrpSpPr>
          <p:grpSpPr>
            <a:xfrm>
              <a:off x="5594034" y="1057326"/>
              <a:ext cx="1613914" cy="1672887"/>
              <a:chOff x="7150893" y="1196668"/>
              <a:chExt cx="2064544" cy="1779988"/>
            </a:xfrm>
          </p:grpSpPr>
          <p:sp>
            <p:nvSpPr>
              <p:cNvPr id="3" name="TextBox 2">
                <a:extLst>
                  <a:ext uri="{FF2B5EF4-FFF2-40B4-BE49-F238E27FC236}">
                    <a16:creationId xmlns:a16="http://schemas.microsoft.com/office/drawing/2014/main" id="{84FD2401-2D10-C665-16B7-863E24DD76B9}"/>
                  </a:ext>
                </a:extLst>
              </p:cNvPr>
              <p:cNvSpPr txBox="1"/>
              <p:nvPr/>
            </p:nvSpPr>
            <p:spPr>
              <a:xfrm>
                <a:off x="7150893" y="1566000"/>
                <a:ext cx="2064544" cy="1410656"/>
              </a:xfrm>
              <a:prstGeom prst="rect">
                <a:avLst/>
              </a:prstGeom>
              <a:noFill/>
              <a:ln w="28575">
                <a:solidFill>
                  <a:srgbClr val="166623"/>
                </a:solidFill>
              </a:ln>
            </p:spPr>
            <p:txBody>
              <a:bodyPr wrap="square">
                <a:spAutoFit/>
              </a:bodyPr>
              <a:lstStyle/>
              <a:p>
                <a:r>
                  <a:rPr lang="en-GB" sz="1400" b="0" dirty="0">
                    <a:solidFill>
                      <a:srgbClr val="000000"/>
                    </a:solidFill>
                    <a:effectLst/>
                    <a:latin typeface="Menlo" panose="020B0609030804020204" pitchFamily="49" charset="0"/>
                  </a:rPr>
                  <a:t>Menu:</a:t>
                </a:r>
              </a:p>
              <a:p>
                <a:br>
                  <a:rPr lang="en-GB" sz="1400" b="0" dirty="0">
                    <a:solidFill>
                      <a:srgbClr val="000000"/>
                    </a:solidFill>
                    <a:effectLst/>
                    <a:latin typeface="Menlo" panose="020B0609030804020204" pitchFamily="49" charset="0"/>
                  </a:rPr>
                </a:br>
                <a:r>
                  <a:rPr lang="en-GB" sz="1400" b="0" dirty="0">
                    <a:solidFill>
                      <a:srgbClr val="000000"/>
                    </a:solidFill>
                    <a:effectLst/>
                    <a:latin typeface="Menlo" panose="020B0609030804020204" pitchFamily="49" charset="0"/>
                  </a:rPr>
                  <a:t>Apples</a:t>
                </a:r>
              </a:p>
              <a:p>
                <a:r>
                  <a:rPr lang="en-GB" sz="1400" b="0" dirty="0">
                    <a:solidFill>
                      <a:srgbClr val="000000"/>
                    </a:solidFill>
                    <a:effectLst/>
                    <a:latin typeface="Menlo" panose="020B0609030804020204" pitchFamily="49" charset="0"/>
                  </a:rPr>
                  <a:t>Bananas</a:t>
                </a:r>
              </a:p>
              <a:p>
                <a:r>
                  <a:rPr lang="en-GB" sz="1400" b="0" dirty="0">
                    <a:solidFill>
                      <a:srgbClr val="000000"/>
                    </a:solidFill>
                    <a:effectLst/>
                    <a:latin typeface="Menlo" panose="020B0609030804020204" pitchFamily="49" charset="0"/>
                  </a:rPr>
                  <a:t>Grapes</a:t>
                </a:r>
              </a:p>
              <a:p>
                <a:r>
                  <a:rPr lang="en-GB" sz="1400" b="0" dirty="0">
                    <a:solidFill>
                      <a:srgbClr val="000000"/>
                    </a:solidFill>
                    <a:effectLst/>
                    <a:latin typeface="Menlo" panose="020B0609030804020204" pitchFamily="49" charset="0"/>
                  </a:rPr>
                  <a:t>Strawberries</a:t>
                </a:r>
              </a:p>
            </p:txBody>
          </p:sp>
          <p:sp>
            <p:nvSpPr>
              <p:cNvPr id="5" name="TextBox 4">
                <a:extLst>
                  <a:ext uri="{FF2B5EF4-FFF2-40B4-BE49-F238E27FC236}">
                    <a16:creationId xmlns:a16="http://schemas.microsoft.com/office/drawing/2014/main" id="{047F1FD1-66C6-232B-0D8A-822EF3903646}"/>
                  </a:ext>
                </a:extLst>
              </p:cNvPr>
              <p:cNvSpPr txBox="1"/>
              <p:nvPr/>
            </p:nvSpPr>
            <p:spPr>
              <a:xfrm>
                <a:off x="7433071" y="1196668"/>
                <a:ext cx="1500188" cy="344827"/>
              </a:xfrm>
              <a:prstGeom prst="rect">
                <a:avLst/>
              </a:prstGeom>
              <a:noFill/>
            </p:spPr>
            <p:txBody>
              <a:bodyPr wrap="square" rtlCol="0">
                <a:spAutoFit/>
              </a:bodyPr>
              <a:lstStyle/>
              <a:p>
                <a:r>
                  <a:rPr lang="en-GB" sz="1600" b="1" dirty="0"/>
                  <a:t>m</a:t>
                </a:r>
                <a:r>
                  <a:rPr lang="en-BE" sz="1600" b="1" dirty="0"/>
                  <a:t>enu2.txt</a:t>
                </a:r>
              </a:p>
            </p:txBody>
          </p:sp>
        </p:grpSp>
        <p:grpSp>
          <p:nvGrpSpPr>
            <p:cNvPr id="8" name="Group 7">
              <a:extLst>
                <a:ext uri="{FF2B5EF4-FFF2-40B4-BE49-F238E27FC236}">
                  <a16:creationId xmlns:a16="http://schemas.microsoft.com/office/drawing/2014/main" id="{F32DDD80-AB4F-8561-924C-DEF926C9A36E}"/>
                </a:ext>
              </a:extLst>
            </p:cNvPr>
            <p:cNvGrpSpPr/>
            <p:nvPr/>
          </p:nvGrpSpPr>
          <p:grpSpPr>
            <a:xfrm>
              <a:off x="8575359" y="1039939"/>
              <a:ext cx="1613914" cy="1732104"/>
              <a:chOff x="7150893" y="1196668"/>
              <a:chExt cx="2064544" cy="1842996"/>
            </a:xfrm>
          </p:grpSpPr>
          <p:sp>
            <p:nvSpPr>
              <p:cNvPr id="9" name="TextBox 8">
                <a:extLst>
                  <a:ext uri="{FF2B5EF4-FFF2-40B4-BE49-F238E27FC236}">
                    <a16:creationId xmlns:a16="http://schemas.microsoft.com/office/drawing/2014/main" id="{8384407F-0C55-7315-652E-DA25C217CE64}"/>
                  </a:ext>
                </a:extLst>
              </p:cNvPr>
              <p:cNvSpPr txBox="1"/>
              <p:nvPr/>
            </p:nvSpPr>
            <p:spPr>
              <a:xfrm>
                <a:off x="7150893" y="1565999"/>
                <a:ext cx="2064544" cy="1473665"/>
              </a:xfrm>
              <a:prstGeom prst="rect">
                <a:avLst/>
              </a:prstGeom>
              <a:noFill/>
              <a:ln w="28575">
                <a:solidFill>
                  <a:srgbClr val="166623"/>
                </a:solidFill>
              </a:ln>
            </p:spPr>
            <p:txBody>
              <a:bodyPr wrap="square">
                <a:spAutoFit/>
              </a:bodyPr>
              <a:lstStyle/>
              <a:p>
                <a:r>
                  <a:rPr lang="en-GB" sz="1400" b="0" dirty="0">
                    <a:solidFill>
                      <a:srgbClr val="000000"/>
                    </a:solidFill>
                    <a:effectLst/>
                    <a:latin typeface="Menlo" panose="020B0609030804020204" pitchFamily="49" charset="0"/>
                  </a:rPr>
                  <a:t>Menu:</a:t>
                </a:r>
              </a:p>
              <a:p>
                <a:br>
                  <a:rPr lang="en-GB" sz="1400" b="0" dirty="0">
                    <a:solidFill>
                      <a:srgbClr val="000000"/>
                    </a:solidFill>
                    <a:effectLst/>
                    <a:latin typeface="Menlo" panose="020B0609030804020204" pitchFamily="49" charset="0"/>
                  </a:rPr>
                </a:br>
                <a:r>
                  <a:rPr lang="en-GB" sz="1400" b="0" dirty="0">
                    <a:solidFill>
                      <a:srgbClr val="000000"/>
                    </a:solidFill>
                    <a:effectLst/>
                    <a:latin typeface="Menlo" panose="020B0609030804020204" pitchFamily="49" charset="0"/>
                  </a:rPr>
                  <a:t>Apples</a:t>
                </a:r>
              </a:p>
              <a:p>
                <a:r>
                  <a:rPr lang="en-GB" sz="1400" b="0" strike="sngStrike" dirty="0">
                    <a:solidFill>
                      <a:srgbClr val="000000"/>
                    </a:solidFill>
                    <a:effectLst/>
                    <a:latin typeface="Menlo" panose="020B0609030804020204" pitchFamily="49" charset="0"/>
                  </a:rPr>
                  <a:t>Bananas</a:t>
                </a:r>
              </a:p>
              <a:p>
                <a:r>
                  <a:rPr lang="en-GB" sz="1400" b="0" dirty="0">
                    <a:solidFill>
                      <a:srgbClr val="000000"/>
                    </a:solidFill>
                    <a:effectLst/>
                    <a:latin typeface="Menlo" panose="020B0609030804020204" pitchFamily="49" charset="0"/>
                  </a:rPr>
                  <a:t>Grapes</a:t>
                </a:r>
              </a:p>
              <a:p>
                <a:r>
                  <a:rPr lang="en-GB" sz="1400" b="0" dirty="0">
                    <a:solidFill>
                      <a:srgbClr val="000000"/>
                    </a:solidFill>
                    <a:effectLst/>
                    <a:latin typeface="Menlo" panose="020B0609030804020204" pitchFamily="49" charset="0"/>
                  </a:rPr>
                  <a:t>Strawberries</a:t>
                </a:r>
              </a:p>
            </p:txBody>
          </p:sp>
          <p:sp>
            <p:nvSpPr>
              <p:cNvPr id="10" name="TextBox 9">
                <a:extLst>
                  <a:ext uri="{FF2B5EF4-FFF2-40B4-BE49-F238E27FC236}">
                    <a16:creationId xmlns:a16="http://schemas.microsoft.com/office/drawing/2014/main" id="{09FDDC07-4A7F-7176-3BC1-A70B04F9E226}"/>
                  </a:ext>
                </a:extLst>
              </p:cNvPr>
              <p:cNvSpPr txBox="1"/>
              <p:nvPr/>
            </p:nvSpPr>
            <p:spPr>
              <a:xfrm>
                <a:off x="7433071" y="1196668"/>
                <a:ext cx="1500188" cy="344827"/>
              </a:xfrm>
              <a:prstGeom prst="rect">
                <a:avLst/>
              </a:prstGeom>
              <a:noFill/>
            </p:spPr>
            <p:txBody>
              <a:bodyPr wrap="square" rtlCol="0">
                <a:spAutoFit/>
              </a:bodyPr>
              <a:lstStyle/>
              <a:p>
                <a:r>
                  <a:rPr lang="en-GB" sz="1600" b="1" dirty="0"/>
                  <a:t>m</a:t>
                </a:r>
                <a:r>
                  <a:rPr lang="en-BE" sz="1600" b="1" dirty="0"/>
                  <a:t>enu2.txt</a:t>
                </a:r>
              </a:p>
            </p:txBody>
          </p:sp>
        </p:grpSp>
        <p:sp>
          <p:nvSpPr>
            <p:cNvPr id="11" name="Right Arrow 10">
              <a:extLst>
                <a:ext uri="{FF2B5EF4-FFF2-40B4-BE49-F238E27FC236}">
                  <a16:creationId xmlns:a16="http://schemas.microsoft.com/office/drawing/2014/main" id="{D77A6557-5D16-EC7A-B0BB-C17907DDEFC2}"/>
                </a:ext>
              </a:extLst>
            </p:cNvPr>
            <p:cNvSpPr/>
            <p:nvPr/>
          </p:nvSpPr>
          <p:spPr>
            <a:xfrm>
              <a:off x="7297293" y="2027025"/>
              <a:ext cx="1188721" cy="35957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grpSp>
        <p:nvGrpSpPr>
          <p:cNvPr id="12" name="Group 11">
            <a:extLst>
              <a:ext uri="{FF2B5EF4-FFF2-40B4-BE49-F238E27FC236}">
                <a16:creationId xmlns:a16="http://schemas.microsoft.com/office/drawing/2014/main" id="{03EB779B-1BCD-C5A4-499C-BBBC27909409}"/>
              </a:ext>
            </a:extLst>
          </p:cNvPr>
          <p:cNvGrpSpPr/>
          <p:nvPr/>
        </p:nvGrpSpPr>
        <p:grpSpPr>
          <a:xfrm>
            <a:off x="10423592" y="1054723"/>
            <a:ext cx="1393328" cy="1085774"/>
            <a:chOff x="7150893" y="1196668"/>
            <a:chExt cx="1782367" cy="1155287"/>
          </a:xfrm>
        </p:grpSpPr>
        <p:sp>
          <p:nvSpPr>
            <p:cNvPr id="13" name="TextBox 12">
              <a:extLst>
                <a:ext uri="{FF2B5EF4-FFF2-40B4-BE49-F238E27FC236}">
                  <a16:creationId xmlns:a16="http://schemas.microsoft.com/office/drawing/2014/main" id="{7C7C9963-A644-2329-D1EC-AB0C22EC57DA}"/>
                </a:ext>
              </a:extLst>
            </p:cNvPr>
            <p:cNvSpPr txBox="1"/>
            <p:nvPr/>
          </p:nvSpPr>
          <p:spPr>
            <a:xfrm>
              <a:off x="7150893" y="1565999"/>
              <a:ext cx="1695842" cy="785956"/>
            </a:xfrm>
            <a:prstGeom prst="rect">
              <a:avLst/>
            </a:prstGeom>
            <a:noFill/>
            <a:ln w="28575">
              <a:solidFill>
                <a:srgbClr val="C00000"/>
              </a:solidFill>
            </a:ln>
          </p:spPr>
          <p:txBody>
            <a:bodyPr wrap="square">
              <a:spAutoFit/>
            </a:bodyPr>
            <a:lstStyle/>
            <a:p>
              <a:r>
                <a:rPr lang="en-GB" sz="1400" b="0" dirty="0">
                  <a:solidFill>
                    <a:srgbClr val="000000"/>
                  </a:solidFill>
                  <a:effectLst/>
                  <a:latin typeface="Menlo" panose="020B0609030804020204" pitchFamily="49" charset="0"/>
                </a:rPr>
                <a:t>Menu Temp:</a:t>
              </a:r>
            </a:p>
            <a:p>
              <a:endParaRPr lang="en-GB" sz="1400" b="0" dirty="0">
                <a:solidFill>
                  <a:srgbClr val="000000"/>
                </a:solidFill>
                <a:effectLst/>
                <a:latin typeface="Menlo" panose="020B0609030804020204" pitchFamily="49" charset="0"/>
              </a:endParaRPr>
            </a:p>
            <a:p>
              <a:r>
                <a:rPr lang="en-GB" sz="1400" b="0" dirty="0">
                  <a:solidFill>
                    <a:srgbClr val="000000"/>
                  </a:solidFill>
                  <a:effectLst/>
                  <a:latin typeface="Menlo" panose="020B0609030804020204" pitchFamily="49" charset="0"/>
                </a:rPr>
                <a:t>Pears</a:t>
              </a:r>
            </a:p>
          </p:txBody>
        </p:sp>
        <p:sp>
          <p:nvSpPr>
            <p:cNvPr id="14" name="TextBox 13">
              <a:extLst>
                <a:ext uri="{FF2B5EF4-FFF2-40B4-BE49-F238E27FC236}">
                  <a16:creationId xmlns:a16="http://schemas.microsoft.com/office/drawing/2014/main" id="{2A8A1333-8599-0BF8-2E4A-D798315DA5FE}"/>
                </a:ext>
              </a:extLst>
            </p:cNvPr>
            <p:cNvSpPr txBox="1"/>
            <p:nvPr/>
          </p:nvSpPr>
          <p:spPr>
            <a:xfrm>
              <a:off x="7433071" y="1196668"/>
              <a:ext cx="1500189" cy="360229"/>
            </a:xfrm>
            <a:prstGeom prst="rect">
              <a:avLst/>
            </a:prstGeom>
            <a:noFill/>
          </p:spPr>
          <p:txBody>
            <a:bodyPr wrap="square" rtlCol="0">
              <a:spAutoFit/>
            </a:bodyPr>
            <a:lstStyle/>
            <a:p>
              <a:r>
                <a:rPr lang="en-BE" sz="1600" b="1" dirty="0"/>
                <a:t>temp.txt</a:t>
              </a:r>
            </a:p>
          </p:txBody>
        </p:sp>
      </p:grpSp>
      <p:grpSp>
        <p:nvGrpSpPr>
          <p:cNvPr id="21" name="Group 20">
            <a:extLst>
              <a:ext uri="{FF2B5EF4-FFF2-40B4-BE49-F238E27FC236}">
                <a16:creationId xmlns:a16="http://schemas.microsoft.com/office/drawing/2014/main" id="{981A40F6-2D88-6066-10E0-E88397063AED}"/>
              </a:ext>
            </a:extLst>
          </p:cNvPr>
          <p:cNvGrpSpPr/>
          <p:nvPr/>
        </p:nvGrpSpPr>
        <p:grpSpPr>
          <a:xfrm>
            <a:off x="215293" y="2782710"/>
            <a:ext cx="5466568" cy="2860505"/>
            <a:chOff x="215293" y="2782710"/>
            <a:chExt cx="5466568" cy="2860505"/>
          </a:xfrm>
        </p:grpSpPr>
        <p:pic>
          <p:nvPicPr>
            <p:cNvPr id="16" name="Picture 15" descr="Text&#10;&#10;Description automatically generated">
              <a:extLst>
                <a:ext uri="{FF2B5EF4-FFF2-40B4-BE49-F238E27FC236}">
                  <a16:creationId xmlns:a16="http://schemas.microsoft.com/office/drawing/2014/main" id="{CC90CDFB-481F-D7A5-EB03-EC459E05CA16}"/>
                </a:ext>
              </a:extLst>
            </p:cNvPr>
            <p:cNvPicPr>
              <a:picLocks noChangeAspect="1"/>
            </p:cNvPicPr>
            <p:nvPr/>
          </p:nvPicPr>
          <p:blipFill>
            <a:blip r:embed="rId3"/>
            <a:stretch>
              <a:fillRect/>
            </a:stretch>
          </p:blipFill>
          <p:spPr>
            <a:xfrm>
              <a:off x="215293" y="2782710"/>
              <a:ext cx="5466568" cy="2152461"/>
            </a:xfrm>
            <a:prstGeom prst="rect">
              <a:avLst/>
            </a:prstGeom>
          </p:spPr>
        </p:pic>
        <p:pic>
          <p:nvPicPr>
            <p:cNvPr id="20" name="Picture 19" descr="Text&#10;&#10;Description automatically generated">
              <a:extLst>
                <a:ext uri="{FF2B5EF4-FFF2-40B4-BE49-F238E27FC236}">
                  <a16:creationId xmlns:a16="http://schemas.microsoft.com/office/drawing/2014/main" id="{A1EC3D27-35D1-DB58-E913-8D9215B3B66C}"/>
                </a:ext>
              </a:extLst>
            </p:cNvPr>
            <p:cNvPicPr>
              <a:picLocks noChangeAspect="1"/>
            </p:cNvPicPr>
            <p:nvPr/>
          </p:nvPicPr>
          <p:blipFill>
            <a:blip r:embed="rId4"/>
            <a:stretch>
              <a:fillRect/>
            </a:stretch>
          </p:blipFill>
          <p:spPr>
            <a:xfrm>
              <a:off x="215293" y="4922815"/>
              <a:ext cx="5466568" cy="720400"/>
            </a:xfrm>
            <a:prstGeom prst="rect">
              <a:avLst/>
            </a:prstGeom>
          </p:spPr>
        </p:pic>
      </p:grpSp>
      <p:cxnSp>
        <p:nvCxnSpPr>
          <p:cNvPr id="24" name="Straight Arrow Connector 23">
            <a:extLst>
              <a:ext uri="{FF2B5EF4-FFF2-40B4-BE49-F238E27FC236}">
                <a16:creationId xmlns:a16="http://schemas.microsoft.com/office/drawing/2014/main" id="{A73347D5-D735-0789-29C8-A7C68726D0BA}"/>
              </a:ext>
            </a:extLst>
          </p:cNvPr>
          <p:cNvCxnSpPr>
            <a:cxnSpLocks/>
          </p:cNvCxnSpPr>
          <p:nvPr/>
        </p:nvCxnSpPr>
        <p:spPr>
          <a:xfrm flipH="1" flipV="1">
            <a:off x="3600450" y="2890313"/>
            <a:ext cx="2484675" cy="86896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26236E8D-99A2-AD57-AB83-925C88E25F38}"/>
              </a:ext>
            </a:extLst>
          </p:cNvPr>
          <p:cNvGrpSpPr/>
          <p:nvPr/>
        </p:nvGrpSpPr>
        <p:grpSpPr>
          <a:xfrm>
            <a:off x="9272588" y="2149052"/>
            <a:ext cx="1843182" cy="1392105"/>
            <a:chOff x="9272588" y="2149052"/>
            <a:chExt cx="1843182" cy="1392105"/>
          </a:xfrm>
        </p:grpSpPr>
        <p:sp>
          <p:nvSpPr>
            <p:cNvPr id="26" name="TextBox 25">
              <a:extLst>
                <a:ext uri="{FF2B5EF4-FFF2-40B4-BE49-F238E27FC236}">
                  <a16:creationId xmlns:a16="http://schemas.microsoft.com/office/drawing/2014/main" id="{E6F1F4A0-9FA4-D820-97F7-9DBF0A442E74}"/>
                </a:ext>
              </a:extLst>
            </p:cNvPr>
            <p:cNvSpPr txBox="1"/>
            <p:nvPr/>
          </p:nvSpPr>
          <p:spPr>
            <a:xfrm>
              <a:off x="9272588" y="3171825"/>
              <a:ext cx="1757362" cy="369332"/>
            </a:xfrm>
            <a:prstGeom prst="rect">
              <a:avLst/>
            </a:prstGeom>
            <a:noFill/>
            <a:ln w="28575">
              <a:solidFill>
                <a:srgbClr val="C00000"/>
              </a:solidFill>
            </a:ln>
          </p:spPr>
          <p:txBody>
            <a:bodyPr wrap="square" rtlCol="0">
              <a:spAutoFit/>
            </a:bodyPr>
            <a:lstStyle/>
            <a:p>
              <a:r>
                <a:rPr lang="en-GB" dirty="0"/>
                <a:t>F</a:t>
              </a:r>
              <a:r>
                <a:rPr lang="en-BE" dirty="0"/>
                <a:t>iles to commit</a:t>
              </a:r>
            </a:p>
          </p:txBody>
        </p:sp>
        <p:cxnSp>
          <p:nvCxnSpPr>
            <p:cNvPr id="29" name="Straight Arrow Connector 28">
              <a:extLst>
                <a:ext uri="{FF2B5EF4-FFF2-40B4-BE49-F238E27FC236}">
                  <a16:creationId xmlns:a16="http://schemas.microsoft.com/office/drawing/2014/main" id="{AD706887-3864-C070-1D35-2DE67EE03F24}"/>
                </a:ext>
              </a:extLst>
            </p:cNvPr>
            <p:cNvCxnSpPr>
              <a:stCxn id="9" idx="2"/>
            </p:cNvCxnSpPr>
            <p:nvPr/>
          </p:nvCxnSpPr>
          <p:spPr>
            <a:xfrm>
              <a:off x="9382316" y="2772043"/>
              <a:ext cx="476059" cy="39978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7AF4380-6688-1075-0DEF-DE900CED8AF6}"/>
                </a:ext>
              </a:extLst>
            </p:cNvPr>
            <p:cNvCxnSpPr>
              <a:cxnSpLocks/>
              <a:endCxn id="26" idx="0"/>
            </p:cNvCxnSpPr>
            <p:nvPr/>
          </p:nvCxnSpPr>
          <p:spPr>
            <a:xfrm flipH="1">
              <a:off x="10151269" y="2149052"/>
              <a:ext cx="964501" cy="102277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A4FC8751-BE94-337E-9E88-1671DEAEE15E}"/>
              </a:ext>
            </a:extLst>
          </p:cNvPr>
          <p:cNvGrpSpPr/>
          <p:nvPr/>
        </p:nvGrpSpPr>
        <p:grpSpPr>
          <a:xfrm>
            <a:off x="2714845" y="3097783"/>
            <a:ext cx="3216507" cy="683019"/>
            <a:chOff x="2714845" y="3099461"/>
            <a:chExt cx="4672347" cy="681341"/>
          </a:xfrm>
        </p:grpSpPr>
        <p:cxnSp>
          <p:nvCxnSpPr>
            <p:cNvPr id="34" name="Straight Arrow Connector 33">
              <a:extLst>
                <a:ext uri="{FF2B5EF4-FFF2-40B4-BE49-F238E27FC236}">
                  <a16:creationId xmlns:a16="http://schemas.microsoft.com/office/drawing/2014/main" id="{1E6B3006-913D-5162-866F-756C07C72BA8}"/>
                </a:ext>
              </a:extLst>
            </p:cNvPr>
            <p:cNvCxnSpPr>
              <a:cxnSpLocks/>
            </p:cNvCxnSpPr>
            <p:nvPr/>
          </p:nvCxnSpPr>
          <p:spPr>
            <a:xfrm flipH="1" flipV="1">
              <a:off x="3114675" y="3099461"/>
              <a:ext cx="4272517" cy="63829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9760981-7864-7895-2B2C-9BC8D525BB37}"/>
                </a:ext>
              </a:extLst>
            </p:cNvPr>
            <p:cNvCxnSpPr>
              <a:cxnSpLocks/>
            </p:cNvCxnSpPr>
            <p:nvPr/>
          </p:nvCxnSpPr>
          <p:spPr>
            <a:xfrm flipH="1">
              <a:off x="2714845" y="3737759"/>
              <a:ext cx="4672347" cy="4304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26CFB618-1ED3-32B9-D7E7-F7D1136F4E5B}"/>
              </a:ext>
            </a:extLst>
          </p:cNvPr>
          <p:cNvGrpSpPr/>
          <p:nvPr/>
        </p:nvGrpSpPr>
        <p:grpSpPr>
          <a:xfrm>
            <a:off x="3114675" y="3719554"/>
            <a:ext cx="2941259" cy="1016297"/>
            <a:chOff x="3114675" y="3722051"/>
            <a:chExt cx="4272517" cy="1013800"/>
          </a:xfrm>
        </p:grpSpPr>
        <p:cxnSp>
          <p:nvCxnSpPr>
            <p:cNvPr id="40" name="Straight Arrow Connector 39">
              <a:extLst>
                <a:ext uri="{FF2B5EF4-FFF2-40B4-BE49-F238E27FC236}">
                  <a16:creationId xmlns:a16="http://schemas.microsoft.com/office/drawing/2014/main" id="{34623DA3-0D32-2B21-0EB0-CFEA91EAAACB}"/>
                </a:ext>
              </a:extLst>
            </p:cNvPr>
            <p:cNvCxnSpPr>
              <a:cxnSpLocks/>
            </p:cNvCxnSpPr>
            <p:nvPr/>
          </p:nvCxnSpPr>
          <p:spPr>
            <a:xfrm flipH="1">
              <a:off x="3700463" y="3722051"/>
              <a:ext cx="3596830" cy="69704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9AE9693-F6FA-CFE2-4A41-E8DD32549D77}"/>
                </a:ext>
              </a:extLst>
            </p:cNvPr>
            <p:cNvCxnSpPr>
              <a:cxnSpLocks/>
            </p:cNvCxnSpPr>
            <p:nvPr/>
          </p:nvCxnSpPr>
          <p:spPr>
            <a:xfrm flipH="1">
              <a:off x="3114675" y="3737759"/>
              <a:ext cx="4272517" cy="99809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6D42C589-BE18-FBAD-2EAF-E416CA696C79}"/>
              </a:ext>
            </a:extLst>
          </p:cNvPr>
          <p:cNvGrpSpPr/>
          <p:nvPr/>
        </p:nvGrpSpPr>
        <p:grpSpPr>
          <a:xfrm>
            <a:off x="3243263" y="3732551"/>
            <a:ext cx="2852737" cy="1641598"/>
            <a:chOff x="3243263" y="3736585"/>
            <a:chExt cx="4143929" cy="1637564"/>
          </a:xfrm>
        </p:grpSpPr>
        <p:cxnSp>
          <p:nvCxnSpPr>
            <p:cNvPr id="53" name="Straight Arrow Connector 52">
              <a:extLst>
                <a:ext uri="{FF2B5EF4-FFF2-40B4-BE49-F238E27FC236}">
                  <a16:creationId xmlns:a16="http://schemas.microsoft.com/office/drawing/2014/main" id="{73264EC0-5FFC-AB17-9BEE-8A9BAE9D288A}"/>
                </a:ext>
              </a:extLst>
            </p:cNvPr>
            <p:cNvCxnSpPr>
              <a:cxnSpLocks/>
            </p:cNvCxnSpPr>
            <p:nvPr/>
          </p:nvCxnSpPr>
          <p:spPr>
            <a:xfrm flipH="1">
              <a:off x="3610564" y="3736585"/>
              <a:ext cx="3776628" cy="126024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AD8B2428-F0C9-CEFA-2DB1-B6373B872DCB}"/>
                </a:ext>
              </a:extLst>
            </p:cNvPr>
            <p:cNvCxnSpPr>
              <a:cxnSpLocks/>
            </p:cNvCxnSpPr>
            <p:nvPr/>
          </p:nvCxnSpPr>
          <p:spPr>
            <a:xfrm flipH="1">
              <a:off x="3243263" y="3736585"/>
              <a:ext cx="4143929" cy="163756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1" name="Straight Arrow Connector 60">
            <a:extLst>
              <a:ext uri="{FF2B5EF4-FFF2-40B4-BE49-F238E27FC236}">
                <a16:creationId xmlns:a16="http://schemas.microsoft.com/office/drawing/2014/main" id="{55FFFCE0-B821-61C8-42C1-5FA0263E9AC8}"/>
              </a:ext>
            </a:extLst>
          </p:cNvPr>
          <p:cNvCxnSpPr>
            <a:cxnSpLocks/>
          </p:cNvCxnSpPr>
          <p:nvPr/>
        </p:nvCxnSpPr>
        <p:spPr>
          <a:xfrm flipH="1">
            <a:off x="3426913" y="3732551"/>
            <a:ext cx="2629021" cy="114538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28C5E61E-1640-0718-520A-301D9B1F7FDD}"/>
              </a:ext>
            </a:extLst>
          </p:cNvPr>
          <p:cNvGrpSpPr/>
          <p:nvPr/>
        </p:nvGrpSpPr>
        <p:grpSpPr>
          <a:xfrm>
            <a:off x="4586542" y="3885908"/>
            <a:ext cx="6615789" cy="2696980"/>
            <a:chOff x="4586542" y="3885908"/>
            <a:chExt cx="6615789" cy="2696980"/>
          </a:xfrm>
        </p:grpSpPr>
        <p:grpSp>
          <p:nvGrpSpPr>
            <p:cNvPr id="19" name="Group 18">
              <a:extLst>
                <a:ext uri="{FF2B5EF4-FFF2-40B4-BE49-F238E27FC236}">
                  <a16:creationId xmlns:a16="http://schemas.microsoft.com/office/drawing/2014/main" id="{C78940FA-F696-5F2D-ADBC-054E6CB65745}"/>
                </a:ext>
              </a:extLst>
            </p:cNvPr>
            <p:cNvGrpSpPr/>
            <p:nvPr/>
          </p:nvGrpSpPr>
          <p:grpSpPr>
            <a:xfrm>
              <a:off x="7477091" y="3885908"/>
              <a:ext cx="2760739" cy="871699"/>
              <a:chOff x="7207947" y="4301924"/>
              <a:chExt cx="2760739" cy="871699"/>
            </a:xfrm>
          </p:grpSpPr>
          <p:sp>
            <p:nvSpPr>
              <p:cNvPr id="63" name="TextBox 62">
                <a:extLst>
                  <a:ext uri="{FF2B5EF4-FFF2-40B4-BE49-F238E27FC236}">
                    <a16:creationId xmlns:a16="http://schemas.microsoft.com/office/drawing/2014/main" id="{178F4D17-11CA-F33B-1059-C1FBBFABDD18}"/>
                  </a:ext>
                </a:extLst>
              </p:cNvPr>
              <p:cNvSpPr txBox="1"/>
              <p:nvPr/>
            </p:nvSpPr>
            <p:spPr>
              <a:xfrm>
                <a:off x="7207947" y="4711958"/>
                <a:ext cx="2760739" cy="461665"/>
              </a:xfrm>
              <a:prstGeom prst="rect">
                <a:avLst/>
              </a:prstGeom>
              <a:noFill/>
              <a:ln w="38100">
                <a:solidFill>
                  <a:srgbClr val="166623"/>
                </a:solidFill>
              </a:ln>
            </p:spPr>
            <p:txBody>
              <a:bodyPr wrap="square" rtlCol="0">
                <a:spAutoFit/>
              </a:bodyPr>
              <a:lstStyle/>
              <a:p>
                <a:r>
                  <a:rPr lang="en-BE" sz="2400" dirty="0"/>
                  <a:t>git commit --amend</a:t>
                </a:r>
              </a:p>
            </p:txBody>
          </p:sp>
          <p:sp>
            <p:nvSpPr>
              <p:cNvPr id="17" name="TextBox 16">
                <a:extLst>
                  <a:ext uri="{FF2B5EF4-FFF2-40B4-BE49-F238E27FC236}">
                    <a16:creationId xmlns:a16="http://schemas.microsoft.com/office/drawing/2014/main" id="{B3489BEF-F1C3-A5F3-2B82-2C60613899D0}"/>
                  </a:ext>
                </a:extLst>
              </p:cNvPr>
              <p:cNvSpPr txBox="1"/>
              <p:nvPr/>
            </p:nvSpPr>
            <p:spPr>
              <a:xfrm>
                <a:off x="7424929" y="4301924"/>
                <a:ext cx="2433446" cy="461665"/>
              </a:xfrm>
              <a:prstGeom prst="rect">
                <a:avLst/>
              </a:prstGeom>
              <a:noFill/>
            </p:spPr>
            <p:txBody>
              <a:bodyPr wrap="square" rtlCol="0">
                <a:spAutoFit/>
              </a:bodyPr>
              <a:lstStyle/>
              <a:p>
                <a:r>
                  <a:rPr lang="en-BE" sz="2400" dirty="0"/>
                  <a:t>Local Repository</a:t>
                </a:r>
              </a:p>
            </p:txBody>
          </p:sp>
        </p:grpSp>
        <p:grpSp>
          <p:nvGrpSpPr>
            <p:cNvPr id="22" name="Group 21">
              <a:extLst>
                <a:ext uri="{FF2B5EF4-FFF2-40B4-BE49-F238E27FC236}">
                  <a16:creationId xmlns:a16="http://schemas.microsoft.com/office/drawing/2014/main" id="{E5D18817-9DA3-6AED-D540-EFA5C8622925}"/>
                </a:ext>
              </a:extLst>
            </p:cNvPr>
            <p:cNvGrpSpPr/>
            <p:nvPr/>
          </p:nvGrpSpPr>
          <p:grpSpPr>
            <a:xfrm>
              <a:off x="7477091" y="4980445"/>
              <a:ext cx="2760739" cy="897490"/>
              <a:chOff x="7207947" y="5396461"/>
              <a:chExt cx="2760739" cy="897490"/>
            </a:xfrm>
          </p:grpSpPr>
          <p:sp>
            <p:nvSpPr>
              <p:cNvPr id="6" name="TextBox 5">
                <a:extLst>
                  <a:ext uri="{FF2B5EF4-FFF2-40B4-BE49-F238E27FC236}">
                    <a16:creationId xmlns:a16="http://schemas.microsoft.com/office/drawing/2014/main" id="{AAFA7CBE-E5F9-29F4-980F-AD587D2F2969}"/>
                  </a:ext>
                </a:extLst>
              </p:cNvPr>
              <p:cNvSpPr txBox="1"/>
              <p:nvPr/>
            </p:nvSpPr>
            <p:spPr>
              <a:xfrm>
                <a:off x="7207947" y="5832286"/>
                <a:ext cx="2760739" cy="461665"/>
              </a:xfrm>
              <a:prstGeom prst="rect">
                <a:avLst/>
              </a:prstGeom>
              <a:noFill/>
              <a:ln w="38100">
                <a:solidFill>
                  <a:srgbClr val="C00000"/>
                </a:solidFill>
              </a:ln>
            </p:spPr>
            <p:txBody>
              <a:bodyPr wrap="square" rtlCol="0">
                <a:spAutoFit/>
              </a:bodyPr>
              <a:lstStyle/>
              <a:p>
                <a:r>
                  <a:rPr lang="en-BE" sz="2400" dirty="0"/>
                  <a:t>git commit --amend</a:t>
                </a:r>
              </a:p>
            </p:txBody>
          </p:sp>
          <p:sp>
            <p:nvSpPr>
              <p:cNvPr id="18" name="TextBox 17">
                <a:extLst>
                  <a:ext uri="{FF2B5EF4-FFF2-40B4-BE49-F238E27FC236}">
                    <a16:creationId xmlns:a16="http://schemas.microsoft.com/office/drawing/2014/main" id="{9D093D2E-197E-567D-37B7-1E01668B7B65}"/>
                  </a:ext>
                </a:extLst>
              </p:cNvPr>
              <p:cNvSpPr txBox="1"/>
              <p:nvPr/>
            </p:nvSpPr>
            <p:spPr>
              <a:xfrm>
                <a:off x="7297293" y="5396461"/>
                <a:ext cx="2433446" cy="461665"/>
              </a:xfrm>
              <a:prstGeom prst="rect">
                <a:avLst/>
              </a:prstGeom>
              <a:noFill/>
            </p:spPr>
            <p:txBody>
              <a:bodyPr wrap="square" rtlCol="0">
                <a:spAutoFit/>
              </a:bodyPr>
              <a:lstStyle/>
              <a:p>
                <a:r>
                  <a:rPr lang="en-BE" sz="2400" dirty="0"/>
                  <a:t>Public Repository</a:t>
                </a:r>
              </a:p>
            </p:txBody>
          </p:sp>
        </p:grpSp>
        <p:pic>
          <p:nvPicPr>
            <p:cNvPr id="23" name="Picture 6" descr="Check Mark, Tick and Cross Signs, Green Checkmark OK and Red X Icons,  Symbols YES and NO Button for Vote, Decision Stock Vector - Illustration of  choose, check: 162227564">
              <a:extLst>
                <a:ext uri="{FF2B5EF4-FFF2-40B4-BE49-F238E27FC236}">
                  <a16:creationId xmlns:a16="http://schemas.microsoft.com/office/drawing/2014/main" id="{D5B5B6E2-2DD7-5935-7DFC-875CC30F071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1750" b="40375" l="56375" r="88125">
                          <a14:foregroundMark x1="56500" y1="27375" x2="56500" y2="27375"/>
                          <a14:foregroundMark x1="66000" y1="40375" x2="66000" y2="40375"/>
                          <a14:foregroundMark x1="87125" y1="12750" x2="87125" y2="12750"/>
                          <a14:foregroundMark x1="87500" y1="13125" x2="87500" y2="13125"/>
                          <a14:foregroundMark x1="88125" y1="13750" x2="88125" y2="13750"/>
                          <a14:foregroundMark x1="86750" y1="12750" x2="86750" y2="12750"/>
                          <a14:foregroundMark x1="86750" y1="11750" x2="86750" y2="11750"/>
                          <a14:foregroundMark x1="88125" y1="14125" x2="88125" y2="14125"/>
                        </a14:backgroundRemoval>
                      </a14:imgEffect>
                    </a14:imgLayer>
                  </a14:imgProps>
                </a:ext>
                <a:ext uri="{28A0092B-C50C-407E-A947-70E740481C1C}">
                  <a14:useLocalDpi xmlns:a14="http://schemas.microsoft.com/office/drawing/2010/main" val="0"/>
                </a:ext>
              </a:extLst>
            </a:blip>
            <a:srcRect l="55244" t="10296" r="9314" b="57870"/>
            <a:stretch/>
          </p:blipFill>
          <p:spPr bwMode="auto">
            <a:xfrm>
              <a:off x="10352543" y="4093115"/>
              <a:ext cx="821204" cy="73760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heck Mark, Tick and Cross Signs, Green Checkmark OK and Red X Icons,  Symbols YES and NO Button for Vote, Decision Stock Vector - Illustration of  choose, check: 162227564">
              <a:extLst>
                <a:ext uri="{FF2B5EF4-FFF2-40B4-BE49-F238E27FC236}">
                  <a16:creationId xmlns:a16="http://schemas.microsoft.com/office/drawing/2014/main" id="{2720912B-5B82-95A9-D835-A70DC5197A0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9875" b="87500" l="60250" r="87750">
                          <a14:foregroundMark x1="84750" y1="59875" x2="84750" y2="59875"/>
                          <a14:foregroundMark x1="60250" y1="65000" x2="60250" y2="65000"/>
                          <a14:foregroundMark x1="62375" y1="87125" x2="62375" y2="87125"/>
                          <a14:foregroundMark x1="84500" y1="87125" x2="84500" y2="87125"/>
                          <a14:foregroundMark x1="85125" y1="87500" x2="85125" y2="87500"/>
                        </a14:backgroundRemoval>
                      </a14:imgEffect>
                    </a14:imgLayer>
                  </a14:imgProps>
                </a:ext>
                <a:ext uri="{28A0092B-C50C-407E-A947-70E740481C1C}">
                  <a14:useLocalDpi xmlns:a14="http://schemas.microsoft.com/office/drawing/2010/main" val="0"/>
                </a:ext>
              </a:extLst>
            </a:blip>
            <a:srcRect l="59631" t="58209" r="9067" b="10488"/>
            <a:stretch/>
          </p:blipFill>
          <p:spPr bwMode="auto">
            <a:xfrm>
              <a:off x="10237830" y="5099351"/>
              <a:ext cx="964501" cy="96450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24B6E53-96A6-8D88-D48C-14BE4891F99B}"/>
                </a:ext>
              </a:extLst>
            </p:cNvPr>
            <p:cNvSpPr txBox="1"/>
            <p:nvPr/>
          </p:nvSpPr>
          <p:spPr>
            <a:xfrm>
              <a:off x="4586542" y="6121223"/>
              <a:ext cx="6215062" cy="461665"/>
            </a:xfrm>
            <a:prstGeom prst="rect">
              <a:avLst/>
            </a:prstGeom>
            <a:noFill/>
            <a:ln w="28575">
              <a:solidFill>
                <a:srgbClr val="C00000"/>
              </a:solidFill>
            </a:ln>
          </p:spPr>
          <p:txBody>
            <a:bodyPr wrap="square">
              <a:spAutoFit/>
            </a:bodyPr>
            <a:lstStyle/>
            <a:p>
              <a:r>
                <a:rPr lang="en-BE" sz="2400" dirty="0"/>
                <a:t>git commit –amend rewrites history of commits</a:t>
              </a:r>
            </a:p>
          </p:txBody>
        </p:sp>
      </p:grpSp>
      <p:sp>
        <p:nvSpPr>
          <p:cNvPr id="32" name="TextBox 31">
            <a:extLst>
              <a:ext uri="{FF2B5EF4-FFF2-40B4-BE49-F238E27FC236}">
                <a16:creationId xmlns:a16="http://schemas.microsoft.com/office/drawing/2014/main" id="{7C810DF5-8036-4AE6-5D88-9808D6B5CCBC}"/>
              </a:ext>
            </a:extLst>
          </p:cNvPr>
          <p:cNvSpPr txBox="1"/>
          <p:nvPr/>
        </p:nvSpPr>
        <p:spPr>
          <a:xfrm>
            <a:off x="392465" y="1645315"/>
            <a:ext cx="6215062" cy="369332"/>
          </a:xfrm>
          <a:prstGeom prst="rect">
            <a:avLst/>
          </a:prstGeom>
          <a:noFill/>
        </p:spPr>
        <p:txBody>
          <a:bodyPr wrap="square">
            <a:spAutoFit/>
          </a:bodyPr>
          <a:lstStyle/>
          <a:p>
            <a:pPr marL="285750" indent="-285750">
              <a:buFont typeface="Arial" panose="020B0604020202020204" pitchFamily="34" charset="0"/>
              <a:buChar char="•"/>
            </a:pPr>
            <a:r>
              <a:rPr lang="en-BE" dirty="0">
                <a:solidFill>
                  <a:srgbClr val="C00000"/>
                </a:solidFill>
              </a:rPr>
              <a:t>git commit --amend (reverting committed changes)</a:t>
            </a:r>
          </a:p>
        </p:txBody>
      </p:sp>
      <p:sp>
        <p:nvSpPr>
          <p:cNvPr id="27" name="TextBox 26">
            <a:extLst>
              <a:ext uri="{FF2B5EF4-FFF2-40B4-BE49-F238E27FC236}">
                <a16:creationId xmlns:a16="http://schemas.microsoft.com/office/drawing/2014/main" id="{CAFAE40D-DAA2-9A97-A784-98897D5F43E3}"/>
              </a:ext>
            </a:extLst>
          </p:cNvPr>
          <p:cNvSpPr txBox="1"/>
          <p:nvPr/>
        </p:nvSpPr>
        <p:spPr>
          <a:xfrm>
            <a:off x="8626901" y="621888"/>
            <a:ext cx="2889810" cy="369332"/>
          </a:xfrm>
          <a:prstGeom prst="rect">
            <a:avLst/>
          </a:prstGeom>
          <a:noFill/>
        </p:spPr>
        <p:txBody>
          <a:bodyPr wrap="square" rtlCol="0">
            <a:spAutoFit/>
          </a:bodyPr>
          <a:lstStyle/>
          <a:p>
            <a:r>
              <a:rPr lang="en-US" dirty="0"/>
              <a:t>We wanted to commit 2 files</a:t>
            </a:r>
          </a:p>
        </p:txBody>
      </p:sp>
    </p:spTree>
    <p:extLst>
      <p:ext uri="{BB962C8B-B14F-4D97-AF65-F5344CB8AC3E}">
        <p14:creationId xmlns:p14="http://schemas.microsoft.com/office/powerpoint/2010/main" val="355415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4"/>
                                        </p:tgtEl>
                                        <p:attrNameLst>
                                          <p:attrName>style.visibility</p:attrName>
                                        </p:attrNameLst>
                                      </p:cBhvr>
                                      <p:to>
                                        <p:strVal val="hidden"/>
                                      </p:to>
                                    </p:set>
                                  </p:childTnLst>
                                </p:cTn>
                              </p:par>
                              <p:par>
                                <p:cTn id="17" presetID="9"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dissolve">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49"/>
                                        </p:tgtEl>
                                        <p:attrNameLst>
                                          <p:attrName>style.visibility</p:attrName>
                                        </p:attrNameLst>
                                      </p:cBhvr>
                                      <p:to>
                                        <p:strVal val="hidden"/>
                                      </p:to>
                                    </p:set>
                                  </p:childTnLst>
                                </p:cTn>
                              </p:par>
                              <p:par>
                                <p:cTn id="24" presetID="9" presetClass="entr" presetSubtype="0" fill="hold"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dissolve">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par>
                                <p:cTn id="31" presetID="9" presetClass="entr" presetSubtype="0" fill="hold"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dissolve">
                                      <p:cBhvr>
                                        <p:cTn id="33" dur="500"/>
                                        <p:tgtEl>
                                          <p:spTgt spid="6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1"/>
                                        </p:tgtEl>
                                        <p:attrNameLst>
                                          <p:attrName>style.visibility</p:attrName>
                                        </p:attrNameLst>
                                      </p:cBhvr>
                                      <p:to>
                                        <p:strVal val="hidden"/>
                                      </p:to>
                                    </p:set>
                                  </p:childTnLst>
                                </p:cTn>
                              </p:par>
                              <p:par>
                                <p:cTn id="38" presetID="9" presetClass="entr" presetSubtype="0" fill="hold" nodeType="with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dissolve">
                                      <p:cBhvr>
                                        <p:cTn id="40" dur="500"/>
                                        <p:tgtEl>
                                          <p:spTgt spid="6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60"/>
                                        </p:tgtEl>
                                        <p:attrNameLst>
                                          <p:attrName>style.visibility</p:attrName>
                                        </p:attrNameLst>
                                      </p:cBhvr>
                                      <p:to>
                                        <p:strVal val="hidden"/>
                                      </p:to>
                                    </p:set>
                                  </p:childTnLst>
                                </p:cTn>
                              </p:par>
                              <p:par>
                                <p:cTn id="45" presetID="9"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dissolve">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F25484-E515-6D45-4873-6A94B88F7BF7}"/>
              </a:ext>
            </a:extLst>
          </p:cNvPr>
          <p:cNvSpPr>
            <a:spLocks noGrp="1"/>
          </p:cNvSpPr>
          <p:nvPr>
            <p:ph type="title"/>
          </p:nvPr>
        </p:nvSpPr>
        <p:spPr>
          <a:xfrm>
            <a:off x="838200" y="326886"/>
            <a:ext cx="10515600" cy="708301"/>
          </a:xfrm>
        </p:spPr>
        <p:txBody>
          <a:bodyPr/>
          <a:lstStyle/>
          <a:p>
            <a:pPr algn="l"/>
            <a:r>
              <a:rPr lang="en-GB" b="0" i="0" dirty="0">
                <a:solidFill>
                  <a:srgbClr val="1F1F1F"/>
                </a:solidFill>
                <a:effectLst/>
                <a:latin typeface="Source Sans Pro" panose="020B0503030403020204" pitchFamily="34" charset="0"/>
              </a:rPr>
              <a:t>Undoing Changes - </a:t>
            </a:r>
            <a:r>
              <a:rPr lang="en-GB" b="0" i="0" dirty="0" err="1">
                <a:solidFill>
                  <a:srgbClr val="1F1F1F"/>
                </a:solidFill>
                <a:effectLst/>
                <a:latin typeface="Source Sans Pro" panose="020B0503030403020204" pitchFamily="34" charset="0"/>
              </a:rPr>
              <a:t>Rolbacks</a:t>
            </a:r>
            <a:endParaRPr lang="en-GB" b="0" i="0" dirty="0">
              <a:solidFill>
                <a:srgbClr val="1F1F1F"/>
              </a:solidFill>
              <a:effectLst/>
              <a:latin typeface="Source Sans Pro" panose="020B0503030403020204" pitchFamily="34" charset="0"/>
            </a:endParaRPr>
          </a:p>
        </p:txBody>
      </p:sp>
      <p:sp>
        <p:nvSpPr>
          <p:cNvPr id="7" name="TextBox 6">
            <a:extLst>
              <a:ext uri="{FF2B5EF4-FFF2-40B4-BE49-F238E27FC236}">
                <a16:creationId xmlns:a16="http://schemas.microsoft.com/office/drawing/2014/main" id="{07FADCDE-2816-8213-E1C5-5F902F90B678}"/>
              </a:ext>
            </a:extLst>
          </p:cNvPr>
          <p:cNvSpPr txBox="1"/>
          <p:nvPr/>
        </p:nvSpPr>
        <p:spPr>
          <a:xfrm>
            <a:off x="392465" y="1078666"/>
            <a:ext cx="5112224" cy="1754326"/>
          </a:xfrm>
          <a:prstGeom prst="rect">
            <a:avLst/>
          </a:prstGeom>
          <a:noFill/>
        </p:spPr>
        <p:txBody>
          <a:bodyPr wrap="square" rtlCol="0">
            <a:spAutoFit/>
          </a:bodyPr>
          <a:lstStyle/>
          <a:p>
            <a:pPr marL="285750" indent="-285750">
              <a:buFont typeface="Arial" panose="020B0604020202020204" pitchFamily="34" charset="0"/>
              <a:buChar char="•"/>
            </a:pPr>
            <a:r>
              <a:rPr lang="en-BE" dirty="0">
                <a:solidFill>
                  <a:srgbClr val="166623"/>
                </a:solidFill>
              </a:rPr>
              <a:t>git checkout/restore (reverting unstaged changes)</a:t>
            </a:r>
          </a:p>
          <a:p>
            <a:pPr marL="285750" indent="-285750">
              <a:buFont typeface="Arial" panose="020B0604020202020204" pitchFamily="34" charset="0"/>
              <a:buChar char="•"/>
            </a:pPr>
            <a:r>
              <a:rPr lang="en-BE" dirty="0">
                <a:solidFill>
                  <a:srgbClr val="18827F"/>
                </a:solidFill>
              </a:rPr>
              <a:t>git reset/restore (reverting staged changes)</a:t>
            </a:r>
          </a:p>
          <a:p>
            <a:pPr marL="285750" indent="-285750">
              <a:buFont typeface="Arial" panose="020B0604020202020204" pitchFamily="34" charset="0"/>
              <a:buChar char="•"/>
            </a:pPr>
            <a:r>
              <a:rPr lang="en-BE" dirty="0">
                <a:solidFill>
                  <a:srgbClr val="C00000"/>
                </a:solidFill>
              </a:rPr>
              <a:t>git commit --amend (reverting committed changes)</a:t>
            </a:r>
          </a:p>
          <a:p>
            <a:pPr marL="285750" indent="-285750">
              <a:buFont typeface="Arial" panose="020B0604020202020204" pitchFamily="34" charset="0"/>
              <a:buChar char="•"/>
            </a:pPr>
            <a:r>
              <a:rPr lang="en-BE" dirty="0">
                <a:solidFill>
                  <a:srgbClr val="1D15C5"/>
                </a:solidFill>
              </a:rPr>
              <a:t>git revert commit (undoing committed changes)</a:t>
            </a:r>
          </a:p>
          <a:p>
            <a:pPr marL="742950" lvl="1" indent="-285750">
              <a:buFont typeface="Arial" panose="020B0604020202020204" pitchFamily="34" charset="0"/>
              <a:buChar char="•"/>
            </a:pPr>
            <a:r>
              <a:rPr lang="en-GB" dirty="0">
                <a:solidFill>
                  <a:srgbClr val="1D15C5"/>
                </a:solidFill>
              </a:rPr>
              <a:t>I</a:t>
            </a:r>
            <a:r>
              <a:rPr lang="en-BE" dirty="0">
                <a:solidFill>
                  <a:srgbClr val="1D15C5"/>
                </a:solidFill>
              </a:rPr>
              <a:t>nverse of the commit command</a:t>
            </a:r>
          </a:p>
        </p:txBody>
      </p:sp>
      <p:grpSp>
        <p:nvGrpSpPr>
          <p:cNvPr id="15" name="Group 14">
            <a:extLst>
              <a:ext uri="{FF2B5EF4-FFF2-40B4-BE49-F238E27FC236}">
                <a16:creationId xmlns:a16="http://schemas.microsoft.com/office/drawing/2014/main" id="{5628C06C-9206-E3C9-72BC-B56716CACF6E}"/>
              </a:ext>
            </a:extLst>
          </p:cNvPr>
          <p:cNvGrpSpPr/>
          <p:nvPr/>
        </p:nvGrpSpPr>
        <p:grpSpPr>
          <a:xfrm>
            <a:off x="5594034" y="1039939"/>
            <a:ext cx="4595239" cy="1732104"/>
            <a:chOff x="5594034" y="1039939"/>
            <a:chExt cx="4595239" cy="1732104"/>
          </a:xfrm>
        </p:grpSpPr>
        <p:grpSp>
          <p:nvGrpSpPr>
            <p:cNvPr id="2" name="Group 1">
              <a:extLst>
                <a:ext uri="{FF2B5EF4-FFF2-40B4-BE49-F238E27FC236}">
                  <a16:creationId xmlns:a16="http://schemas.microsoft.com/office/drawing/2014/main" id="{9FBC637E-2826-B33A-27E8-CB6AB8798375}"/>
                </a:ext>
              </a:extLst>
            </p:cNvPr>
            <p:cNvGrpSpPr/>
            <p:nvPr/>
          </p:nvGrpSpPr>
          <p:grpSpPr>
            <a:xfrm>
              <a:off x="5594034" y="1057326"/>
              <a:ext cx="1613914" cy="1672887"/>
              <a:chOff x="7150893" y="1196668"/>
              <a:chExt cx="2064544" cy="1779988"/>
            </a:xfrm>
          </p:grpSpPr>
          <p:sp>
            <p:nvSpPr>
              <p:cNvPr id="3" name="TextBox 2">
                <a:extLst>
                  <a:ext uri="{FF2B5EF4-FFF2-40B4-BE49-F238E27FC236}">
                    <a16:creationId xmlns:a16="http://schemas.microsoft.com/office/drawing/2014/main" id="{84FD2401-2D10-C665-16B7-863E24DD76B9}"/>
                  </a:ext>
                </a:extLst>
              </p:cNvPr>
              <p:cNvSpPr txBox="1"/>
              <p:nvPr/>
            </p:nvSpPr>
            <p:spPr>
              <a:xfrm>
                <a:off x="7150893" y="1566000"/>
                <a:ext cx="2064544" cy="1410656"/>
              </a:xfrm>
              <a:prstGeom prst="rect">
                <a:avLst/>
              </a:prstGeom>
              <a:noFill/>
              <a:ln w="28575">
                <a:solidFill>
                  <a:srgbClr val="166623"/>
                </a:solidFill>
              </a:ln>
            </p:spPr>
            <p:txBody>
              <a:bodyPr wrap="square">
                <a:spAutoFit/>
              </a:bodyPr>
              <a:lstStyle/>
              <a:p>
                <a:r>
                  <a:rPr lang="en-GB" sz="1400" b="0" dirty="0">
                    <a:solidFill>
                      <a:srgbClr val="000000"/>
                    </a:solidFill>
                    <a:effectLst/>
                    <a:latin typeface="Menlo" panose="020B0609030804020204" pitchFamily="49" charset="0"/>
                  </a:rPr>
                  <a:t>Menu:</a:t>
                </a:r>
              </a:p>
              <a:p>
                <a:br>
                  <a:rPr lang="en-GB" sz="1400" b="0" dirty="0">
                    <a:solidFill>
                      <a:srgbClr val="000000"/>
                    </a:solidFill>
                    <a:effectLst/>
                    <a:latin typeface="Menlo" panose="020B0609030804020204" pitchFamily="49" charset="0"/>
                  </a:rPr>
                </a:br>
                <a:r>
                  <a:rPr lang="en-GB" sz="1400" b="0" dirty="0">
                    <a:solidFill>
                      <a:srgbClr val="000000"/>
                    </a:solidFill>
                    <a:effectLst/>
                    <a:latin typeface="Menlo" panose="020B0609030804020204" pitchFamily="49" charset="0"/>
                  </a:rPr>
                  <a:t>Apples</a:t>
                </a:r>
              </a:p>
              <a:p>
                <a:r>
                  <a:rPr lang="en-GB" sz="1400" b="0" dirty="0">
                    <a:solidFill>
                      <a:srgbClr val="000000"/>
                    </a:solidFill>
                    <a:effectLst/>
                    <a:latin typeface="Menlo" panose="020B0609030804020204" pitchFamily="49" charset="0"/>
                  </a:rPr>
                  <a:t>Bananas</a:t>
                </a:r>
              </a:p>
              <a:p>
                <a:r>
                  <a:rPr lang="en-GB" sz="1400" b="0" dirty="0">
                    <a:solidFill>
                      <a:srgbClr val="000000"/>
                    </a:solidFill>
                    <a:effectLst/>
                    <a:latin typeface="Menlo" panose="020B0609030804020204" pitchFamily="49" charset="0"/>
                  </a:rPr>
                  <a:t>Grapes</a:t>
                </a:r>
              </a:p>
              <a:p>
                <a:r>
                  <a:rPr lang="en-GB" sz="1400" b="0" dirty="0">
                    <a:solidFill>
                      <a:srgbClr val="000000"/>
                    </a:solidFill>
                    <a:effectLst/>
                    <a:latin typeface="Menlo" panose="020B0609030804020204" pitchFamily="49" charset="0"/>
                  </a:rPr>
                  <a:t>Strawberries</a:t>
                </a:r>
              </a:p>
            </p:txBody>
          </p:sp>
          <p:sp>
            <p:nvSpPr>
              <p:cNvPr id="5" name="TextBox 4">
                <a:extLst>
                  <a:ext uri="{FF2B5EF4-FFF2-40B4-BE49-F238E27FC236}">
                    <a16:creationId xmlns:a16="http://schemas.microsoft.com/office/drawing/2014/main" id="{047F1FD1-66C6-232B-0D8A-822EF3903646}"/>
                  </a:ext>
                </a:extLst>
              </p:cNvPr>
              <p:cNvSpPr txBox="1"/>
              <p:nvPr/>
            </p:nvSpPr>
            <p:spPr>
              <a:xfrm>
                <a:off x="7433071" y="1196668"/>
                <a:ext cx="1500188" cy="344827"/>
              </a:xfrm>
              <a:prstGeom prst="rect">
                <a:avLst/>
              </a:prstGeom>
              <a:noFill/>
            </p:spPr>
            <p:txBody>
              <a:bodyPr wrap="square" rtlCol="0">
                <a:spAutoFit/>
              </a:bodyPr>
              <a:lstStyle/>
              <a:p>
                <a:r>
                  <a:rPr lang="en-GB" sz="1600" b="1" dirty="0"/>
                  <a:t>m</a:t>
                </a:r>
                <a:r>
                  <a:rPr lang="en-BE" sz="1600" b="1" dirty="0"/>
                  <a:t>enu2.txt</a:t>
                </a:r>
              </a:p>
            </p:txBody>
          </p:sp>
        </p:grpSp>
        <p:grpSp>
          <p:nvGrpSpPr>
            <p:cNvPr id="8" name="Group 7">
              <a:extLst>
                <a:ext uri="{FF2B5EF4-FFF2-40B4-BE49-F238E27FC236}">
                  <a16:creationId xmlns:a16="http://schemas.microsoft.com/office/drawing/2014/main" id="{F32DDD80-AB4F-8561-924C-DEF926C9A36E}"/>
                </a:ext>
              </a:extLst>
            </p:cNvPr>
            <p:cNvGrpSpPr/>
            <p:nvPr/>
          </p:nvGrpSpPr>
          <p:grpSpPr>
            <a:xfrm>
              <a:off x="8575359" y="1039939"/>
              <a:ext cx="1613914" cy="1732104"/>
              <a:chOff x="7150893" y="1196668"/>
              <a:chExt cx="2064544" cy="1842996"/>
            </a:xfrm>
          </p:grpSpPr>
          <p:sp>
            <p:nvSpPr>
              <p:cNvPr id="9" name="TextBox 8">
                <a:extLst>
                  <a:ext uri="{FF2B5EF4-FFF2-40B4-BE49-F238E27FC236}">
                    <a16:creationId xmlns:a16="http://schemas.microsoft.com/office/drawing/2014/main" id="{8384407F-0C55-7315-652E-DA25C217CE64}"/>
                  </a:ext>
                </a:extLst>
              </p:cNvPr>
              <p:cNvSpPr txBox="1"/>
              <p:nvPr/>
            </p:nvSpPr>
            <p:spPr>
              <a:xfrm>
                <a:off x="7150893" y="1565999"/>
                <a:ext cx="2064544" cy="1473665"/>
              </a:xfrm>
              <a:prstGeom prst="rect">
                <a:avLst/>
              </a:prstGeom>
              <a:noFill/>
              <a:ln w="28575">
                <a:solidFill>
                  <a:srgbClr val="166623"/>
                </a:solidFill>
              </a:ln>
            </p:spPr>
            <p:txBody>
              <a:bodyPr wrap="square">
                <a:spAutoFit/>
              </a:bodyPr>
              <a:lstStyle/>
              <a:p>
                <a:r>
                  <a:rPr lang="en-GB" sz="1400" b="0" dirty="0">
                    <a:solidFill>
                      <a:srgbClr val="000000"/>
                    </a:solidFill>
                    <a:effectLst/>
                    <a:latin typeface="Menlo" panose="020B0609030804020204" pitchFamily="49" charset="0"/>
                  </a:rPr>
                  <a:t>Menu:</a:t>
                </a:r>
              </a:p>
              <a:p>
                <a:br>
                  <a:rPr lang="en-GB" sz="1400" b="0" dirty="0">
                    <a:solidFill>
                      <a:srgbClr val="000000"/>
                    </a:solidFill>
                    <a:effectLst/>
                    <a:latin typeface="Menlo" panose="020B0609030804020204" pitchFamily="49" charset="0"/>
                  </a:rPr>
                </a:br>
                <a:r>
                  <a:rPr lang="en-GB" sz="1400" b="0" dirty="0">
                    <a:solidFill>
                      <a:srgbClr val="000000"/>
                    </a:solidFill>
                    <a:effectLst/>
                    <a:latin typeface="Menlo" panose="020B0609030804020204" pitchFamily="49" charset="0"/>
                  </a:rPr>
                  <a:t>Apples</a:t>
                </a:r>
              </a:p>
              <a:p>
                <a:r>
                  <a:rPr lang="en-GB" sz="1400" b="0" strike="sngStrike" dirty="0">
                    <a:solidFill>
                      <a:srgbClr val="000000"/>
                    </a:solidFill>
                    <a:effectLst/>
                    <a:latin typeface="Menlo" panose="020B0609030804020204" pitchFamily="49" charset="0"/>
                  </a:rPr>
                  <a:t>Bananas</a:t>
                </a:r>
              </a:p>
              <a:p>
                <a:r>
                  <a:rPr lang="en-GB" sz="1400" b="0" dirty="0">
                    <a:solidFill>
                      <a:srgbClr val="000000"/>
                    </a:solidFill>
                    <a:effectLst/>
                    <a:latin typeface="Menlo" panose="020B0609030804020204" pitchFamily="49" charset="0"/>
                  </a:rPr>
                  <a:t>Grapes</a:t>
                </a:r>
              </a:p>
              <a:p>
                <a:r>
                  <a:rPr lang="en-GB" sz="1400" b="0" dirty="0">
                    <a:solidFill>
                      <a:srgbClr val="000000"/>
                    </a:solidFill>
                    <a:effectLst/>
                    <a:latin typeface="Menlo" panose="020B0609030804020204" pitchFamily="49" charset="0"/>
                  </a:rPr>
                  <a:t>Strawberries</a:t>
                </a:r>
              </a:p>
            </p:txBody>
          </p:sp>
          <p:sp>
            <p:nvSpPr>
              <p:cNvPr id="10" name="TextBox 9">
                <a:extLst>
                  <a:ext uri="{FF2B5EF4-FFF2-40B4-BE49-F238E27FC236}">
                    <a16:creationId xmlns:a16="http://schemas.microsoft.com/office/drawing/2014/main" id="{09FDDC07-4A7F-7176-3BC1-A70B04F9E226}"/>
                  </a:ext>
                </a:extLst>
              </p:cNvPr>
              <p:cNvSpPr txBox="1"/>
              <p:nvPr/>
            </p:nvSpPr>
            <p:spPr>
              <a:xfrm>
                <a:off x="7433071" y="1196668"/>
                <a:ext cx="1500188" cy="344827"/>
              </a:xfrm>
              <a:prstGeom prst="rect">
                <a:avLst/>
              </a:prstGeom>
              <a:noFill/>
            </p:spPr>
            <p:txBody>
              <a:bodyPr wrap="square" rtlCol="0">
                <a:spAutoFit/>
              </a:bodyPr>
              <a:lstStyle/>
              <a:p>
                <a:r>
                  <a:rPr lang="en-GB" sz="1600" b="1" dirty="0"/>
                  <a:t>m</a:t>
                </a:r>
                <a:r>
                  <a:rPr lang="en-BE" sz="1600" b="1" dirty="0"/>
                  <a:t>enu2.txt</a:t>
                </a:r>
              </a:p>
            </p:txBody>
          </p:sp>
        </p:grpSp>
        <p:sp>
          <p:nvSpPr>
            <p:cNvPr id="11" name="Right Arrow 10">
              <a:extLst>
                <a:ext uri="{FF2B5EF4-FFF2-40B4-BE49-F238E27FC236}">
                  <a16:creationId xmlns:a16="http://schemas.microsoft.com/office/drawing/2014/main" id="{D77A6557-5D16-EC7A-B0BB-C17907DDEFC2}"/>
                </a:ext>
              </a:extLst>
            </p:cNvPr>
            <p:cNvSpPr/>
            <p:nvPr/>
          </p:nvSpPr>
          <p:spPr>
            <a:xfrm>
              <a:off x="7297293" y="2027025"/>
              <a:ext cx="1188721" cy="35957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grpSp>
        <p:nvGrpSpPr>
          <p:cNvPr id="12" name="Group 11">
            <a:extLst>
              <a:ext uri="{FF2B5EF4-FFF2-40B4-BE49-F238E27FC236}">
                <a16:creationId xmlns:a16="http://schemas.microsoft.com/office/drawing/2014/main" id="{03EB779B-1BCD-C5A4-499C-BBBC27909409}"/>
              </a:ext>
            </a:extLst>
          </p:cNvPr>
          <p:cNvGrpSpPr/>
          <p:nvPr/>
        </p:nvGrpSpPr>
        <p:grpSpPr>
          <a:xfrm>
            <a:off x="10423592" y="1054723"/>
            <a:ext cx="1393328" cy="1085774"/>
            <a:chOff x="7150893" y="1196668"/>
            <a:chExt cx="1782367" cy="1155287"/>
          </a:xfrm>
        </p:grpSpPr>
        <p:sp>
          <p:nvSpPr>
            <p:cNvPr id="13" name="TextBox 12">
              <a:extLst>
                <a:ext uri="{FF2B5EF4-FFF2-40B4-BE49-F238E27FC236}">
                  <a16:creationId xmlns:a16="http://schemas.microsoft.com/office/drawing/2014/main" id="{7C7C9963-A644-2329-D1EC-AB0C22EC57DA}"/>
                </a:ext>
              </a:extLst>
            </p:cNvPr>
            <p:cNvSpPr txBox="1"/>
            <p:nvPr/>
          </p:nvSpPr>
          <p:spPr>
            <a:xfrm>
              <a:off x="7150893" y="1565999"/>
              <a:ext cx="1695842" cy="785956"/>
            </a:xfrm>
            <a:prstGeom prst="rect">
              <a:avLst/>
            </a:prstGeom>
            <a:noFill/>
            <a:ln w="28575">
              <a:solidFill>
                <a:srgbClr val="18827F"/>
              </a:solidFill>
            </a:ln>
          </p:spPr>
          <p:txBody>
            <a:bodyPr wrap="square">
              <a:spAutoFit/>
            </a:bodyPr>
            <a:lstStyle/>
            <a:p>
              <a:r>
                <a:rPr lang="en-GB" sz="1400" b="0" dirty="0">
                  <a:solidFill>
                    <a:srgbClr val="000000"/>
                  </a:solidFill>
                  <a:effectLst/>
                  <a:latin typeface="Menlo" panose="020B0609030804020204" pitchFamily="49" charset="0"/>
                </a:rPr>
                <a:t>Menu Temp:</a:t>
              </a:r>
            </a:p>
            <a:p>
              <a:endParaRPr lang="en-GB" sz="1400" b="0" dirty="0">
                <a:solidFill>
                  <a:srgbClr val="000000"/>
                </a:solidFill>
                <a:effectLst/>
                <a:latin typeface="Menlo" panose="020B0609030804020204" pitchFamily="49" charset="0"/>
              </a:endParaRPr>
            </a:p>
            <a:p>
              <a:r>
                <a:rPr lang="en-GB" sz="1400" b="0" dirty="0">
                  <a:solidFill>
                    <a:srgbClr val="000000"/>
                  </a:solidFill>
                  <a:effectLst/>
                  <a:latin typeface="Menlo" panose="020B0609030804020204" pitchFamily="49" charset="0"/>
                </a:rPr>
                <a:t>Pears</a:t>
              </a:r>
            </a:p>
          </p:txBody>
        </p:sp>
        <p:sp>
          <p:nvSpPr>
            <p:cNvPr id="14" name="TextBox 13">
              <a:extLst>
                <a:ext uri="{FF2B5EF4-FFF2-40B4-BE49-F238E27FC236}">
                  <a16:creationId xmlns:a16="http://schemas.microsoft.com/office/drawing/2014/main" id="{2A8A1333-8599-0BF8-2E4A-D798315DA5FE}"/>
                </a:ext>
              </a:extLst>
            </p:cNvPr>
            <p:cNvSpPr txBox="1"/>
            <p:nvPr/>
          </p:nvSpPr>
          <p:spPr>
            <a:xfrm>
              <a:off x="7433071" y="1196668"/>
              <a:ext cx="1500189" cy="360229"/>
            </a:xfrm>
            <a:prstGeom prst="rect">
              <a:avLst/>
            </a:prstGeom>
            <a:noFill/>
          </p:spPr>
          <p:txBody>
            <a:bodyPr wrap="square" rtlCol="0">
              <a:spAutoFit/>
            </a:bodyPr>
            <a:lstStyle/>
            <a:p>
              <a:r>
                <a:rPr lang="en-BE" sz="1600" b="1" dirty="0"/>
                <a:t>temp.txt</a:t>
              </a:r>
            </a:p>
          </p:txBody>
        </p:sp>
      </p:grpSp>
      <p:grpSp>
        <p:nvGrpSpPr>
          <p:cNvPr id="33" name="Group 32">
            <a:extLst>
              <a:ext uri="{FF2B5EF4-FFF2-40B4-BE49-F238E27FC236}">
                <a16:creationId xmlns:a16="http://schemas.microsoft.com/office/drawing/2014/main" id="{26236E8D-99A2-AD57-AB83-925C88E25F38}"/>
              </a:ext>
            </a:extLst>
          </p:cNvPr>
          <p:cNvGrpSpPr/>
          <p:nvPr/>
        </p:nvGrpSpPr>
        <p:grpSpPr>
          <a:xfrm>
            <a:off x="9272588" y="2149052"/>
            <a:ext cx="1843182" cy="1392105"/>
            <a:chOff x="9272588" y="2149052"/>
            <a:chExt cx="1843182" cy="1392105"/>
          </a:xfrm>
        </p:grpSpPr>
        <p:sp>
          <p:nvSpPr>
            <p:cNvPr id="26" name="TextBox 25">
              <a:extLst>
                <a:ext uri="{FF2B5EF4-FFF2-40B4-BE49-F238E27FC236}">
                  <a16:creationId xmlns:a16="http://schemas.microsoft.com/office/drawing/2014/main" id="{E6F1F4A0-9FA4-D820-97F7-9DBF0A442E74}"/>
                </a:ext>
              </a:extLst>
            </p:cNvPr>
            <p:cNvSpPr txBox="1"/>
            <p:nvPr/>
          </p:nvSpPr>
          <p:spPr>
            <a:xfrm>
              <a:off x="9272588" y="3171825"/>
              <a:ext cx="1757362" cy="369332"/>
            </a:xfrm>
            <a:prstGeom prst="rect">
              <a:avLst/>
            </a:prstGeom>
            <a:noFill/>
            <a:ln w="28575">
              <a:solidFill>
                <a:srgbClr val="1D15C5"/>
              </a:solidFill>
            </a:ln>
          </p:spPr>
          <p:txBody>
            <a:bodyPr wrap="square" rtlCol="0">
              <a:spAutoFit/>
            </a:bodyPr>
            <a:lstStyle/>
            <a:p>
              <a:r>
                <a:rPr lang="en-BE" dirty="0"/>
                <a:t>Commited 2 files</a:t>
              </a:r>
            </a:p>
          </p:txBody>
        </p:sp>
        <p:cxnSp>
          <p:nvCxnSpPr>
            <p:cNvPr id="29" name="Straight Arrow Connector 28">
              <a:extLst>
                <a:ext uri="{FF2B5EF4-FFF2-40B4-BE49-F238E27FC236}">
                  <a16:creationId xmlns:a16="http://schemas.microsoft.com/office/drawing/2014/main" id="{AD706887-3864-C070-1D35-2DE67EE03F24}"/>
                </a:ext>
              </a:extLst>
            </p:cNvPr>
            <p:cNvCxnSpPr>
              <a:stCxn id="9" idx="2"/>
            </p:cNvCxnSpPr>
            <p:nvPr/>
          </p:nvCxnSpPr>
          <p:spPr>
            <a:xfrm>
              <a:off x="9382316" y="2772043"/>
              <a:ext cx="476059" cy="399782"/>
            </a:xfrm>
            <a:prstGeom prst="straightConnector1">
              <a:avLst/>
            </a:prstGeom>
            <a:ln w="28575">
              <a:solidFill>
                <a:srgbClr val="1D15C5"/>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7AF4380-6688-1075-0DEF-DE900CED8AF6}"/>
                </a:ext>
              </a:extLst>
            </p:cNvPr>
            <p:cNvCxnSpPr>
              <a:cxnSpLocks/>
              <a:endCxn id="26" idx="0"/>
            </p:cNvCxnSpPr>
            <p:nvPr/>
          </p:nvCxnSpPr>
          <p:spPr>
            <a:xfrm flipH="1">
              <a:off x="10151269" y="2149052"/>
              <a:ext cx="964501" cy="1022773"/>
            </a:xfrm>
            <a:prstGeom prst="straightConnector1">
              <a:avLst/>
            </a:prstGeom>
            <a:ln w="28575">
              <a:solidFill>
                <a:srgbClr val="1D15C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CB14C796-0AE4-C1C0-4475-78CA2802B36A}"/>
              </a:ext>
            </a:extLst>
          </p:cNvPr>
          <p:cNvGrpSpPr/>
          <p:nvPr/>
        </p:nvGrpSpPr>
        <p:grpSpPr>
          <a:xfrm>
            <a:off x="392111" y="2743467"/>
            <a:ext cx="4177311" cy="3849526"/>
            <a:chOff x="392111" y="2743467"/>
            <a:chExt cx="4177311" cy="3849526"/>
          </a:xfrm>
        </p:grpSpPr>
        <p:grpSp>
          <p:nvGrpSpPr>
            <p:cNvPr id="44" name="Group 43">
              <a:extLst>
                <a:ext uri="{FF2B5EF4-FFF2-40B4-BE49-F238E27FC236}">
                  <a16:creationId xmlns:a16="http://schemas.microsoft.com/office/drawing/2014/main" id="{0D63FF52-D408-E590-CFA0-90B1D64258C8}"/>
                </a:ext>
              </a:extLst>
            </p:cNvPr>
            <p:cNvGrpSpPr/>
            <p:nvPr/>
          </p:nvGrpSpPr>
          <p:grpSpPr>
            <a:xfrm>
              <a:off x="392111" y="2832992"/>
              <a:ext cx="3883027" cy="3760001"/>
              <a:chOff x="392111" y="2832992"/>
              <a:chExt cx="3883027" cy="3760001"/>
            </a:xfrm>
          </p:grpSpPr>
          <p:pic>
            <p:nvPicPr>
              <p:cNvPr id="32" name="Picture 31" descr="Text&#10;&#10;Description automatically generated">
                <a:extLst>
                  <a:ext uri="{FF2B5EF4-FFF2-40B4-BE49-F238E27FC236}">
                    <a16:creationId xmlns:a16="http://schemas.microsoft.com/office/drawing/2014/main" id="{FED80AB1-ACAB-F2A5-2061-787B1D5BECC4}"/>
                  </a:ext>
                </a:extLst>
              </p:cNvPr>
              <p:cNvPicPr>
                <a:picLocks noChangeAspect="1"/>
              </p:cNvPicPr>
              <p:nvPr/>
            </p:nvPicPr>
            <p:blipFill>
              <a:blip r:embed="rId3"/>
              <a:stretch>
                <a:fillRect/>
              </a:stretch>
            </p:blipFill>
            <p:spPr>
              <a:xfrm>
                <a:off x="461068" y="2832992"/>
                <a:ext cx="3745114" cy="653808"/>
              </a:xfrm>
              <a:prstGeom prst="rect">
                <a:avLst/>
              </a:prstGeom>
            </p:spPr>
          </p:pic>
          <p:pic>
            <p:nvPicPr>
              <p:cNvPr id="36" name="Picture 35" descr="Text&#10;&#10;Description automatically generated">
                <a:extLst>
                  <a:ext uri="{FF2B5EF4-FFF2-40B4-BE49-F238E27FC236}">
                    <a16:creationId xmlns:a16="http://schemas.microsoft.com/office/drawing/2014/main" id="{B2F7CDFF-0B3B-2448-E0ED-035733783CDA}"/>
                  </a:ext>
                </a:extLst>
              </p:cNvPr>
              <p:cNvPicPr>
                <a:picLocks noChangeAspect="1"/>
              </p:cNvPicPr>
              <p:nvPr/>
            </p:nvPicPr>
            <p:blipFill>
              <a:blip r:embed="rId4"/>
              <a:stretch>
                <a:fillRect/>
              </a:stretch>
            </p:blipFill>
            <p:spPr>
              <a:xfrm>
                <a:off x="392111" y="3541157"/>
                <a:ext cx="3883027" cy="3051836"/>
              </a:xfrm>
              <a:prstGeom prst="rect">
                <a:avLst/>
              </a:prstGeom>
            </p:spPr>
          </p:pic>
        </p:grpSp>
        <p:sp>
          <p:nvSpPr>
            <p:cNvPr id="46" name="Left Arrow 45">
              <a:extLst>
                <a:ext uri="{FF2B5EF4-FFF2-40B4-BE49-F238E27FC236}">
                  <a16:creationId xmlns:a16="http://schemas.microsoft.com/office/drawing/2014/main" id="{8D70AF3A-A266-2919-87A6-64A4840E16F9}"/>
                </a:ext>
              </a:extLst>
            </p:cNvPr>
            <p:cNvSpPr/>
            <p:nvPr/>
          </p:nvSpPr>
          <p:spPr>
            <a:xfrm>
              <a:off x="4057650" y="2743467"/>
              <a:ext cx="441426" cy="256907"/>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C00000"/>
                </a:solidFill>
              </a:endParaRPr>
            </a:p>
          </p:txBody>
        </p:sp>
        <p:sp>
          <p:nvSpPr>
            <p:cNvPr id="47" name="Left Arrow 46">
              <a:extLst>
                <a:ext uri="{FF2B5EF4-FFF2-40B4-BE49-F238E27FC236}">
                  <a16:creationId xmlns:a16="http://schemas.microsoft.com/office/drawing/2014/main" id="{2D1666C1-A968-0DA7-5744-D5B1CCC8DA81}"/>
                </a:ext>
              </a:extLst>
            </p:cNvPr>
            <p:cNvSpPr/>
            <p:nvPr/>
          </p:nvSpPr>
          <p:spPr>
            <a:xfrm>
              <a:off x="4195766" y="3451632"/>
              <a:ext cx="373656" cy="256907"/>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C00000"/>
                </a:solidFill>
              </a:endParaRPr>
            </a:p>
          </p:txBody>
        </p:sp>
      </p:grpSp>
      <p:grpSp>
        <p:nvGrpSpPr>
          <p:cNvPr id="55" name="Group 54">
            <a:extLst>
              <a:ext uri="{FF2B5EF4-FFF2-40B4-BE49-F238E27FC236}">
                <a16:creationId xmlns:a16="http://schemas.microsoft.com/office/drawing/2014/main" id="{650C1CCA-4BE6-8FA7-BF74-FE5F478BAE13}"/>
              </a:ext>
            </a:extLst>
          </p:cNvPr>
          <p:cNvGrpSpPr/>
          <p:nvPr/>
        </p:nvGrpSpPr>
        <p:grpSpPr>
          <a:xfrm>
            <a:off x="4781472" y="2802645"/>
            <a:ext cx="3547941" cy="3822836"/>
            <a:chOff x="4781472" y="2802645"/>
            <a:chExt cx="3547941" cy="3822836"/>
          </a:xfrm>
        </p:grpSpPr>
        <p:grpSp>
          <p:nvGrpSpPr>
            <p:cNvPr id="45" name="Group 44">
              <a:extLst>
                <a:ext uri="{FF2B5EF4-FFF2-40B4-BE49-F238E27FC236}">
                  <a16:creationId xmlns:a16="http://schemas.microsoft.com/office/drawing/2014/main" id="{5879766F-5B37-6FC6-4D5E-1AD55F082616}"/>
                </a:ext>
              </a:extLst>
            </p:cNvPr>
            <p:cNvGrpSpPr/>
            <p:nvPr/>
          </p:nvGrpSpPr>
          <p:grpSpPr>
            <a:xfrm>
              <a:off x="4781472" y="2862544"/>
              <a:ext cx="3239038" cy="3762937"/>
              <a:chOff x="4781472" y="2862544"/>
              <a:chExt cx="3239038" cy="3762937"/>
            </a:xfrm>
          </p:grpSpPr>
          <p:pic>
            <p:nvPicPr>
              <p:cNvPr id="39" name="Picture 38" descr="Text&#10;&#10;Description automatically generated">
                <a:extLst>
                  <a:ext uri="{FF2B5EF4-FFF2-40B4-BE49-F238E27FC236}">
                    <a16:creationId xmlns:a16="http://schemas.microsoft.com/office/drawing/2014/main" id="{1758F1E1-36D2-CA1F-7C3D-C97BF87E0870}"/>
                  </a:ext>
                </a:extLst>
              </p:cNvPr>
              <p:cNvPicPr>
                <a:picLocks noChangeAspect="1"/>
              </p:cNvPicPr>
              <p:nvPr/>
            </p:nvPicPr>
            <p:blipFill>
              <a:blip r:embed="rId5"/>
              <a:stretch>
                <a:fillRect/>
              </a:stretch>
            </p:blipFill>
            <p:spPr>
              <a:xfrm>
                <a:off x="4781472" y="3624998"/>
                <a:ext cx="3239038" cy="3000483"/>
              </a:xfrm>
              <a:prstGeom prst="rect">
                <a:avLst/>
              </a:prstGeom>
            </p:spPr>
          </p:pic>
          <p:pic>
            <p:nvPicPr>
              <p:cNvPr id="42" name="Picture 41" descr="Text&#10;&#10;Description automatically generated">
                <a:extLst>
                  <a:ext uri="{FF2B5EF4-FFF2-40B4-BE49-F238E27FC236}">
                    <a16:creationId xmlns:a16="http://schemas.microsoft.com/office/drawing/2014/main" id="{F12EEB51-9966-6264-2DF1-2757C3D59F5B}"/>
                  </a:ext>
                </a:extLst>
              </p:cNvPr>
              <p:cNvPicPr>
                <a:picLocks noChangeAspect="1"/>
              </p:cNvPicPr>
              <p:nvPr/>
            </p:nvPicPr>
            <p:blipFill>
              <a:blip r:embed="rId6"/>
              <a:stretch>
                <a:fillRect/>
              </a:stretch>
            </p:blipFill>
            <p:spPr>
              <a:xfrm>
                <a:off x="4793360" y="2862544"/>
                <a:ext cx="3178171" cy="720752"/>
              </a:xfrm>
              <a:prstGeom prst="rect">
                <a:avLst/>
              </a:prstGeom>
            </p:spPr>
          </p:pic>
        </p:grpSp>
        <p:sp>
          <p:nvSpPr>
            <p:cNvPr id="48" name="Left Arrow 47">
              <a:extLst>
                <a:ext uri="{FF2B5EF4-FFF2-40B4-BE49-F238E27FC236}">
                  <a16:creationId xmlns:a16="http://schemas.microsoft.com/office/drawing/2014/main" id="{A2F1BE99-5B4E-39B0-9657-3ADDB08167B3}"/>
                </a:ext>
              </a:extLst>
            </p:cNvPr>
            <p:cNvSpPr/>
            <p:nvPr/>
          </p:nvSpPr>
          <p:spPr>
            <a:xfrm>
              <a:off x="7955757" y="3549487"/>
              <a:ext cx="373656" cy="256907"/>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C00000"/>
                </a:solidFill>
              </a:endParaRPr>
            </a:p>
          </p:txBody>
        </p:sp>
        <p:sp>
          <p:nvSpPr>
            <p:cNvPr id="50" name="Left Arrow 49">
              <a:extLst>
                <a:ext uri="{FF2B5EF4-FFF2-40B4-BE49-F238E27FC236}">
                  <a16:creationId xmlns:a16="http://schemas.microsoft.com/office/drawing/2014/main" id="{0D6F50BD-D6F2-B4BD-D152-8DF4ED9CD875}"/>
                </a:ext>
              </a:extLst>
            </p:cNvPr>
            <p:cNvSpPr/>
            <p:nvPr/>
          </p:nvSpPr>
          <p:spPr>
            <a:xfrm>
              <a:off x="7894431" y="2802645"/>
              <a:ext cx="373656" cy="256907"/>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C00000"/>
                </a:solidFill>
              </a:endParaRPr>
            </a:p>
          </p:txBody>
        </p:sp>
      </p:grpSp>
      <p:pic>
        <p:nvPicPr>
          <p:cNvPr id="16386" name="Picture 2" descr="Data Transfer Arrows Icon - 6472 - Dryicons">
            <a:extLst>
              <a:ext uri="{FF2B5EF4-FFF2-40B4-BE49-F238E27FC236}">
                <a16:creationId xmlns:a16="http://schemas.microsoft.com/office/drawing/2014/main" id="{282A05D5-F620-6BD3-ACFE-25A7ED06C64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78" b="89778" l="6667" r="95111">
                        <a14:foregroundMark x1="7111" y1="46222" x2="7111" y2="46222"/>
                        <a14:foregroundMark x1="8889" y1="33333" x2="61333" y2="35556"/>
                        <a14:foregroundMark x1="32000" y1="67111" x2="78222" y2="52444"/>
                        <a14:foregroundMark x1="65778" y1="67111" x2="78222" y2="46222"/>
                        <a14:foregroundMark x1="69778" y1="79556" x2="78222" y2="50222"/>
                        <a14:foregroundMark x1="78222" y1="60889" x2="80444" y2="75556"/>
                        <a14:foregroundMark x1="88889" y1="67111" x2="88889" y2="67111"/>
                        <a14:foregroundMark x1="82667" y1="67111" x2="82667" y2="67111"/>
                        <a14:foregroundMark x1="78222" y1="71111" x2="95111" y2="68889"/>
                        <a14:foregroundMark x1="7111" y1="41778" x2="7111" y2="41778"/>
                        <a14:foregroundMark x1="8889" y1="41778" x2="8889" y2="41778"/>
                      </a14:backgroundRemoval>
                    </a14:imgEffect>
                  </a14:imgLayer>
                </a14:imgProps>
              </a:ext>
              <a:ext uri="{28A0092B-C50C-407E-A947-70E740481C1C}">
                <a14:useLocalDpi xmlns:a14="http://schemas.microsoft.com/office/drawing/2010/main" val="0"/>
              </a:ext>
            </a:extLst>
          </a:blip>
          <a:srcRect/>
          <a:stretch>
            <a:fillRect/>
          </a:stretch>
        </p:blipFill>
        <p:spPr bwMode="auto">
          <a:xfrm>
            <a:off x="3314700" y="5007509"/>
            <a:ext cx="1429422" cy="6808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Data Transfer Arrows Icon - 6472 - Dryicons">
            <a:extLst>
              <a:ext uri="{FF2B5EF4-FFF2-40B4-BE49-F238E27FC236}">
                <a16:creationId xmlns:a16="http://schemas.microsoft.com/office/drawing/2014/main" id="{0978D4FD-0DA9-38F9-F47B-AAEC131FC8C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78" b="89778" l="6667" r="95111">
                        <a14:foregroundMark x1="7111" y1="46222" x2="7111" y2="46222"/>
                        <a14:foregroundMark x1="8889" y1="33333" x2="61333" y2="35556"/>
                        <a14:foregroundMark x1="32000" y1="67111" x2="78222" y2="52444"/>
                        <a14:foregroundMark x1="65778" y1="67111" x2="78222" y2="46222"/>
                        <a14:foregroundMark x1="69778" y1="79556" x2="78222" y2="50222"/>
                        <a14:foregroundMark x1="78222" y1="60889" x2="80444" y2="75556"/>
                        <a14:foregroundMark x1="88889" y1="67111" x2="88889" y2="67111"/>
                        <a14:foregroundMark x1="82667" y1="67111" x2="82667" y2="67111"/>
                        <a14:foregroundMark x1="78222" y1="71111" x2="95111" y2="68889"/>
                        <a14:foregroundMark x1="7111" y1="41778" x2="7111" y2="41778"/>
                        <a14:foregroundMark x1="8889" y1="41778" x2="8889" y2="41778"/>
                      </a14:backgroundRemoval>
                    </a14:imgEffect>
                  </a14:imgLayer>
                </a14:imgProps>
              </a:ext>
              <a:ext uri="{28A0092B-C50C-407E-A947-70E740481C1C}">
                <a14:useLocalDpi xmlns:a14="http://schemas.microsoft.com/office/drawing/2010/main" val="0"/>
              </a:ext>
            </a:extLst>
          </a:blip>
          <a:srcRect/>
          <a:stretch>
            <a:fillRect/>
          </a:stretch>
        </p:blipFill>
        <p:spPr bwMode="auto">
          <a:xfrm>
            <a:off x="3314700" y="5944637"/>
            <a:ext cx="1392071" cy="68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02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dissolv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dissolve">
                                      <p:cBhvr>
                                        <p:cTn id="17" dur="500"/>
                                        <p:tgtEl>
                                          <p:spTgt spid="52"/>
                                        </p:tgtEl>
                                      </p:cBhvr>
                                    </p:animEffect>
                                  </p:childTnLst>
                                </p:cTn>
                              </p:par>
                              <p:par>
                                <p:cTn id="18" presetID="9" presetClass="entr" presetSubtype="0" fill="hold" nodeType="withEffect">
                                  <p:stCondLst>
                                    <p:cond delay="0"/>
                                  </p:stCondLst>
                                  <p:childTnLst>
                                    <p:set>
                                      <p:cBhvr>
                                        <p:cTn id="19" dur="1" fill="hold">
                                          <p:stCondLst>
                                            <p:cond delay="0"/>
                                          </p:stCondLst>
                                        </p:cTn>
                                        <p:tgtEl>
                                          <p:spTgt spid="16386"/>
                                        </p:tgtEl>
                                        <p:attrNameLst>
                                          <p:attrName>style.visibility</p:attrName>
                                        </p:attrNameLst>
                                      </p:cBhvr>
                                      <p:to>
                                        <p:strVal val="visible"/>
                                      </p:to>
                                    </p:set>
                                    <p:animEffect transition="in" filter="dissolve">
                                      <p:cBhvr>
                                        <p:cTn id="20"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51" name="Group 18450">
            <a:extLst>
              <a:ext uri="{FF2B5EF4-FFF2-40B4-BE49-F238E27FC236}">
                <a16:creationId xmlns:a16="http://schemas.microsoft.com/office/drawing/2014/main" id="{40F56816-5EF8-48DB-185C-1DCFFA788AE7}"/>
              </a:ext>
            </a:extLst>
          </p:cNvPr>
          <p:cNvGrpSpPr/>
          <p:nvPr/>
        </p:nvGrpSpPr>
        <p:grpSpPr>
          <a:xfrm>
            <a:off x="1447393" y="2394884"/>
            <a:ext cx="1984361" cy="1188348"/>
            <a:chOff x="3990637" y="3121710"/>
            <a:chExt cx="1984361" cy="1188348"/>
          </a:xfrm>
        </p:grpSpPr>
        <p:grpSp>
          <p:nvGrpSpPr>
            <p:cNvPr id="18450" name="Group 18449">
              <a:extLst>
                <a:ext uri="{FF2B5EF4-FFF2-40B4-BE49-F238E27FC236}">
                  <a16:creationId xmlns:a16="http://schemas.microsoft.com/office/drawing/2014/main" id="{F51CD0D1-DF01-2206-8253-C66A5EB08529}"/>
                </a:ext>
              </a:extLst>
            </p:cNvPr>
            <p:cNvGrpSpPr/>
            <p:nvPr/>
          </p:nvGrpSpPr>
          <p:grpSpPr>
            <a:xfrm>
              <a:off x="4422611" y="3121710"/>
              <a:ext cx="1552387" cy="1125463"/>
              <a:chOff x="4422611" y="3121710"/>
              <a:chExt cx="1552387" cy="1125463"/>
            </a:xfrm>
          </p:grpSpPr>
          <p:grpSp>
            <p:nvGrpSpPr>
              <p:cNvPr id="31" name="Group 30">
                <a:extLst>
                  <a:ext uri="{FF2B5EF4-FFF2-40B4-BE49-F238E27FC236}">
                    <a16:creationId xmlns:a16="http://schemas.microsoft.com/office/drawing/2014/main" id="{D2AD2D63-4B6E-56D4-ABB7-33D230B1004E}"/>
                  </a:ext>
                </a:extLst>
              </p:cNvPr>
              <p:cNvGrpSpPr/>
              <p:nvPr/>
            </p:nvGrpSpPr>
            <p:grpSpPr>
              <a:xfrm>
                <a:off x="4422937" y="3121710"/>
                <a:ext cx="1552061" cy="1125463"/>
                <a:chOff x="1113752" y="3658733"/>
                <a:chExt cx="1552061" cy="1125463"/>
              </a:xfrm>
            </p:grpSpPr>
            <p:cxnSp>
              <p:nvCxnSpPr>
                <p:cNvPr id="34" name="Curved Connector 33">
                  <a:extLst>
                    <a:ext uri="{FF2B5EF4-FFF2-40B4-BE49-F238E27FC236}">
                      <a16:creationId xmlns:a16="http://schemas.microsoft.com/office/drawing/2014/main" id="{C55513C0-CA32-BE03-F25D-FB71347AE433}"/>
                    </a:ext>
                  </a:extLst>
                </p:cNvPr>
                <p:cNvCxnSpPr>
                  <a:cxnSpLocks/>
                </p:cNvCxnSpPr>
                <p:nvPr/>
              </p:nvCxnSpPr>
              <p:spPr>
                <a:xfrm>
                  <a:off x="1113752" y="3658733"/>
                  <a:ext cx="1255551" cy="990921"/>
                </a:xfrm>
                <a:prstGeom prst="curvedConnector3">
                  <a:avLst>
                    <a:gd name="adj1" fmla="val 50000"/>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336B3C66-B2B2-1C57-4233-0A486C67CF50}"/>
                    </a:ext>
                  </a:extLst>
                </p:cNvPr>
                <p:cNvSpPr/>
                <p:nvPr/>
              </p:nvSpPr>
              <p:spPr>
                <a:xfrm>
                  <a:off x="2381000" y="4529362"/>
                  <a:ext cx="284813" cy="254834"/>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pic>
            <p:nvPicPr>
              <p:cNvPr id="18440" name="Picture 4" descr="Software-bug Icons - Free SVG &amp; PNG Software-bug Images - Noun Project">
                <a:extLst>
                  <a:ext uri="{FF2B5EF4-FFF2-40B4-BE49-F238E27FC236}">
                    <a16:creationId xmlns:a16="http://schemas.microsoft.com/office/drawing/2014/main" id="{87B31DEE-30B7-3DDF-FF26-CE7EC9316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611" y="3314457"/>
                <a:ext cx="339379" cy="339379"/>
              </a:xfrm>
              <a:prstGeom prst="rect">
                <a:avLst/>
              </a:prstGeom>
              <a:noFill/>
              <a:extLst>
                <a:ext uri="{909E8E84-426E-40DD-AFC4-6F175D3DCCD1}">
                  <a14:hiddenFill xmlns:a14="http://schemas.microsoft.com/office/drawing/2010/main">
                    <a:solidFill>
                      <a:srgbClr val="FFFFFF"/>
                    </a:solidFill>
                  </a14:hiddenFill>
                </a:ext>
              </a:extLst>
            </p:spPr>
          </p:pic>
        </p:grpSp>
        <p:sp>
          <p:nvSpPr>
            <p:cNvPr id="18439" name="TextBox 18438">
              <a:extLst>
                <a:ext uri="{FF2B5EF4-FFF2-40B4-BE49-F238E27FC236}">
                  <a16:creationId xmlns:a16="http://schemas.microsoft.com/office/drawing/2014/main" id="{04AE0B45-5247-A4E3-B445-9053CD60B27F}"/>
                </a:ext>
              </a:extLst>
            </p:cNvPr>
            <p:cNvSpPr txBox="1"/>
            <p:nvPr/>
          </p:nvSpPr>
          <p:spPr>
            <a:xfrm>
              <a:off x="3990637" y="3940726"/>
              <a:ext cx="1956828" cy="369332"/>
            </a:xfrm>
            <a:prstGeom prst="rect">
              <a:avLst/>
            </a:prstGeom>
            <a:noFill/>
          </p:spPr>
          <p:txBody>
            <a:bodyPr wrap="square">
              <a:spAutoFit/>
            </a:bodyPr>
            <a:lstStyle/>
            <a:p>
              <a:r>
                <a:rPr lang="en-BE" dirty="0"/>
                <a:t>bugfix branch</a:t>
              </a:r>
            </a:p>
          </p:txBody>
        </p:sp>
      </p:grpSp>
      <p:grpSp>
        <p:nvGrpSpPr>
          <p:cNvPr id="18448" name="Group 18447">
            <a:extLst>
              <a:ext uri="{FF2B5EF4-FFF2-40B4-BE49-F238E27FC236}">
                <a16:creationId xmlns:a16="http://schemas.microsoft.com/office/drawing/2014/main" id="{0C75C9B7-DAF6-21FE-192E-175A150C127C}"/>
              </a:ext>
            </a:extLst>
          </p:cNvPr>
          <p:cNvGrpSpPr/>
          <p:nvPr/>
        </p:nvGrpSpPr>
        <p:grpSpPr>
          <a:xfrm>
            <a:off x="700019" y="1900189"/>
            <a:ext cx="4002814" cy="622112"/>
            <a:chOff x="3243263" y="2627015"/>
            <a:chExt cx="4002814" cy="622112"/>
          </a:xfrm>
        </p:grpSpPr>
        <p:grpSp>
          <p:nvGrpSpPr>
            <p:cNvPr id="49" name="Group 48">
              <a:extLst>
                <a:ext uri="{FF2B5EF4-FFF2-40B4-BE49-F238E27FC236}">
                  <a16:creationId xmlns:a16="http://schemas.microsoft.com/office/drawing/2014/main" id="{4308C32B-77E5-B84A-9A34-CF7EC9246FE6}"/>
                </a:ext>
              </a:extLst>
            </p:cNvPr>
            <p:cNvGrpSpPr/>
            <p:nvPr/>
          </p:nvGrpSpPr>
          <p:grpSpPr>
            <a:xfrm>
              <a:off x="3243263" y="2627015"/>
              <a:ext cx="4002814" cy="622112"/>
              <a:chOff x="-65922" y="3986998"/>
              <a:chExt cx="4002814" cy="622112"/>
            </a:xfrm>
          </p:grpSpPr>
          <p:cxnSp>
            <p:nvCxnSpPr>
              <p:cNvPr id="51" name="Straight Connector 50">
                <a:extLst>
                  <a:ext uri="{FF2B5EF4-FFF2-40B4-BE49-F238E27FC236}">
                    <a16:creationId xmlns:a16="http://schemas.microsoft.com/office/drawing/2014/main" id="{DD2DD35D-96A9-558A-3639-1825355DB51A}"/>
                  </a:ext>
                </a:extLst>
              </p:cNvPr>
              <p:cNvCxnSpPr>
                <a:cxnSpLocks/>
              </p:cNvCxnSpPr>
              <p:nvPr/>
            </p:nvCxnSpPr>
            <p:spPr>
              <a:xfrm>
                <a:off x="853042" y="4483262"/>
                <a:ext cx="3083850" cy="0"/>
              </a:xfrm>
              <a:prstGeom prst="line">
                <a:avLst/>
              </a:prstGeom>
              <a:ln w="1016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3" name="Oval 52">
                <a:extLst>
                  <a:ext uri="{FF2B5EF4-FFF2-40B4-BE49-F238E27FC236}">
                    <a16:creationId xmlns:a16="http://schemas.microsoft.com/office/drawing/2014/main" id="{E497271E-EB1F-EB08-85C1-1B1CADA1CD26}"/>
                  </a:ext>
                </a:extLst>
              </p:cNvPr>
              <p:cNvSpPr/>
              <p:nvPr/>
            </p:nvSpPr>
            <p:spPr>
              <a:xfrm>
                <a:off x="539046" y="4354276"/>
                <a:ext cx="284813" cy="254834"/>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6" name="TextBox 55">
                <a:extLst>
                  <a:ext uri="{FF2B5EF4-FFF2-40B4-BE49-F238E27FC236}">
                    <a16:creationId xmlns:a16="http://schemas.microsoft.com/office/drawing/2014/main" id="{A32533C7-6CE3-960D-08B4-4EA7701C8CB6}"/>
                  </a:ext>
                </a:extLst>
              </p:cNvPr>
              <p:cNvSpPr txBox="1"/>
              <p:nvPr/>
            </p:nvSpPr>
            <p:spPr>
              <a:xfrm>
                <a:off x="-65922" y="3986998"/>
                <a:ext cx="2157874" cy="369332"/>
              </a:xfrm>
              <a:prstGeom prst="rect">
                <a:avLst/>
              </a:prstGeom>
              <a:noFill/>
            </p:spPr>
            <p:txBody>
              <a:bodyPr wrap="square" rtlCol="0">
                <a:spAutoFit/>
              </a:bodyPr>
              <a:lstStyle/>
              <a:p>
                <a:r>
                  <a:rPr lang="en-BE" dirty="0"/>
                  <a:t>Master/main branch</a:t>
                </a:r>
              </a:p>
            </p:txBody>
          </p:sp>
        </p:grpSp>
        <p:sp>
          <p:nvSpPr>
            <p:cNvPr id="18441" name="Oval 18440">
              <a:extLst>
                <a:ext uri="{FF2B5EF4-FFF2-40B4-BE49-F238E27FC236}">
                  <a16:creationId xmlns:a16="http://schemas.microsoft.com/office/drawing/2014/main" id="{C6396DAB-250F-9BCA-8D82-827AE95BE793}"/>
                </a:ext>
              </a:extLst>
            </p:cNvPr>
            <p:cNvSpPr/>
            <p:nvPr/>
          </p:nvSpPr>
          <p:spPr>
            <a:xfrm>
              <a:off x="4457843" y="2989528"/>
              <a:ext cx="284813" cy="254834"/>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grpSp>
      <p:sp>
        <p:nvSpPr>
          <p:cNvPr id="4" name="Title 1">
            <a:extLst>
              <a:ext uri="{FF2B5EF4-FFF2-40B4-BE49-F238E27FC236}">
                <a16:creationId xmlns:a16="http://schemas.microsoft.com/office/drawing/2014/main" id="{81F25484-E515-6D45-4873-6A94B88F7BF7}"/>
              </a:ext>
            </a:extLst>
          </p:cNvPr>
          <p:cNvSpPr>
            <a:spLocks noGrp="1"/>
          </p:cNvSpPr>
          <p:nvPr>
            <p:ph type="title"/>
          </p:nvPr>
        </p:nvSpPr>
        <p:spPr>
          <a:xfrm>
            <a:off x="838200" y="326886"/>
            <a:ext cx="10515600" cy="708301"/>
          </a:xfrm>
        </p:spPr>
        <p:txBody>
          <a:bodyPr/>
          <a:lstStyle/>
          <a:p>
            <a:pPr algn="l"/>
            <a:r>
              <a:rPr lang="en-GB" b="0" i="0" dirty="0">
                <a:solidFill>
                  <a:srgbClr val="1F1F1F"/>
                </a:solidFill>
                <a:effectLst/>
                <a:latin typeface="Source Sans Pro" panose="020B0503030403020204" pitchFamily="34" charset="0"/>
              </a:rPr>
              <a:t>Branching and Merging</a:t>
            </a:r>
          </a:p>
        </p:txBody>
      </p:sp>
      <p:grpSp>
        <p:nvGrpSpPr>
          <p:cNvPr id="18453" name="Group 18452">
            <a:extLst>
              <a:ext uri="{FF2B5EF4-FFF2-40B4-BE49-F238E27FC236}">
                <a16:creationId xmlns:a16="http://schemas.microsoft.com/office/drawing/2014/main" id="{0D79E253-69B6-631F-9104-6612B07914C0}"/>
              </a:ext>
            </a:extLst>
          </p:cNvPr>
          <p:cNvGrpSpPr/>
          <p:nvPr/>
        </p:nvGrpSpPr>
        <p:grpSpPr>
          <a:xfrm>
            <a:off x="3164686" y="2291774"/>
            <a:ext cx="521822" cy="962016"/>
            <a:chOff x="5707930" y="3018600"/>
            <a:chExt cx="521822" cy="962016"/>
          </a:xfrm>
        </p:grpSpPr>
        <p:sp>
          <p:nvSpPr>
            <p:cNvPr id="58" name="Oval 57">
              <a:extLst>
                <a:ext uri="{FF2B5EF4-FFF2-40B4-BE49-F238E27FC236}">
                  <a16:creationId xmlns:a16="http://schemas.microsoft.com/office/drawing/2014/main" id="{E00CD0B0-8DEC-4650-6E73-F6DED0663EA1}"/>
                </a:ext>
              </a:extLst>
            </p:cNvPr>
            <p:cNvSpPr/>
            <p:nvPr/>
          </p:nvSpPr>
          <p:spPr>
            <a:xfrm>
              <a:off x="5707930" y="3018600"/>
              <a:ext cx="260710" cy="254834"/>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59" name="Straight Arrow Connector 58">
              <a:extLst>
                <a:ext uri="{FF2B5EF4-FFF2-40B4-BE49-F238E27FC236}">
                  <a16:creationId xmlns:a16="http://schemas.microsoft.com/office/drawing/2014/main" id="{D5823F8C-A0D5-66EE-2722-066D300044FA}"/>
                </a:ext>
              </a:extLst>
            </p:cNvPr>
            <p:cNvCxnSpPr>
              <a:cxnSpLocks/>
              <a:stCxn id="35" idx="0"/>
              <a:endCxn id="58" idx="4"/>
            </p:cNvCxnSpPr>
            <p:nvPr/>
          </p:nvCxnSpPr>
          <p:spPr>
            <a:xfrm flipV="1">
              <a:off x="5832592" y="3273434"/>
              <a:ext cx="5693" cy="70718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2" name="Picture 16" descr="Bug Fix Icons - Download Free Vector Icons | Noun Project">
              <a:extLst>
                <a:ext uri="{FF2B5EF4-FFF2-40B4-BE49-F238E27FC236}">
                  <a16:creationId xmlns:a16="http://schemas.microsoft.com/office/drawing/2014/main" id="{2D491461-9D3A-747D-1150-651F8004F0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4807" y="3575111"/>
              <a:ext cx="314945" cy="3149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452" name="Group 18451">
            <a:extLst>
              <a:ext uri="{FF2B5EF4-FFF2-40B4-BE49-F238E27FC236}">
                <a16:creationId xmlns:a16="http://schemas.microsoft.com/office/drawing/2014/main" id="{AD585853-8395-4FE2-32E9-8FD37AC1B3DD}"/>
              </a:ext>
            </a:extLst>
          </p:cNvPr>
          <p:cNvGrpSpPr/>
          <p:nvPr/>
        </p:nvGrpSpPr>
        <p:grpSpPr>
          <a:xfrm>
            <a:off x="3894920" y="1616709"/>
            <a:ext cx="521566" cy="911611"/>
            <a:chOff x="6438164" y="2343535"/>
            <a:chExt cx="521566" cy="911611"/>
          </a:xfrm>
        </p:grpSpPr>
        <p:cxnSp>
          <p:nvCxnSpPr>
            <p:cNvPr id="60" name="Straight Arrow Connector 59">
              <a:extLst>
                <a:ext uri="{FF2B5EF4-FFF2-40B4-BE49-F238E27FC236}">
                  <a16:creationId xmlns:a16="http://schemas.microsoft.com/office/drawing/2014/main" id="{B56B6AAF-A524-E39D-BDA5-537FA13E739E}"/>
                </a:ext>
              </a:extLst>
            </p:cNvPr>
            <p:cNvCxnSpPr>
              <a:cxnSpLocks/>
              <a:stCxn id="41" idx="4"/>
              <a:endCxn id="61" idx="0"/>
            </p:cNvCxnSpPr>
            <p:nvPr/>
          </p:nvCxnSpPr>
          <p:spPr>
            <a:xfrm>
              <a:off x="6545141" y="2343535"/>
              <a:ext cx="23378" cy="65677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ECAE3CEB-DD55-D76A-5430-B316E05F7DBE}"/>
                </a:ext>
              </a:extLst>
            </p:cNvPr>
            <p:cNvSpPr/>
            <p:nvPr/>
          </p:nvSpPr>
          <p:spPr>
            <a:xfrm>
              <a:off x="6438164" y="3000312"/>
              <a:ext cx="260710" cy="254834"/>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8432" name="Picture 20" descr="Content management, features, order management, software application,  survey icon - Download on Iconfinder">
              <a:extLst>
                <a:ext uri="{FF2B5EF4-FFF2-40B4-BE49-F238E27FC236}">
                  <a16:creationId xmlns:a16="http://schemas.microsoft.com/office/drawing/2014/main" id="{35CD2F63-0F4F-14CB-0F1E-0F544272C4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267" y="2423219"/>
              <a:ext cx="292463" cy="2924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449" name="Group 18448">
            <a:extLst>
              <a:ext uri="{FF2B5EF4-FFF2-40B4-BE49-F238E27FC236}">
                <a16:creationId xmlns:a16="http://schemas.microsoft.com/office/drawing/2014/main" id="{57C46073-2459-CABA-389E-BB61CAA6EEFB}"/>
              </a:ext>
            </a:extLst>
          </p:cNvPr>
          <p:cNvGrpSpPr/>
          <p:nvPr/>
        </p:nvGrpSpPr>
        <p:grpSpPr>
          <a:xfrm>
            <a:off x="2227487" y="1099820"/>
            <a:ext cx="1916816" cy="1427236"/>
            <a:chOff x="4770731" y="1826646"/>
            <a:chExt cx="1916816" cy="1427236"/>
          </a:xfrm>
        </p:grpSpPr>
        <p:grpSp>
          <p:nvGrpSpPr>
            <p:cNvPr id="38" name="Group 37">
              <a:extLst>
                <a:ext uri="{FF2B5EF4-FFF2-40B4-BE49-F238E27FC236}">
                  <a16:creationId xmlns:a16="http://schemas.microsoft.com/office/drawing/2014/main" id="{4AB77E1D-5F4D-6C84-92AE-6F5746DFD589}"/>
                </a:ext>
              </a:extLst>
            </p:cNvPr>
            <p:cNvGrpSpPr/>
            <p:nvPr/>
          </p:nvGrpSpPr>
          <p:grpSpPr>
            <a:xfrm>
              <a:off x="4770731" y="1826646"/>
              <a:ext cx="1916816" cy="1289507"/>
              <a:chOff x="1461546" y="2363669"/>
              <a:chExt cx="1916816" cy="1289507"/>
            </a:xfrm>
          </p:grpSpPr>
          <p:cxnSp>
            <p:nvCxnSpPr>
              <p:cNvPr id="40" name="Curved Connector 39">
                <a:extLst>
                  <a:ext uri="{FF2B5EF4-FFF2-40B4-BE49-F238E27FC236}">
                    <a16:creationId xmlns:a16="http://schemas.microsoft.com/office/drawing/2014/main" id="{3EEDC861-5E99-31DB-A7EB-A041EDED011B}"/>
                  </a:ext>
                </a:extLst>
              </p:cNvPr>
              <p:cNvCxnSpPr>
                <a:cxnSpLocks/>
              </p:cNvCxnSpPr>
              <p:nvPr/>
            </p:nvCxnSpPr>
            <p:spPr>
              <a:xfrm rot="5400000" flipH="1" flipV="1">
                <a:off x="2231437" y="2791611"/>
                <a:ext cx="876185" cy="846946"/>
              </a:xfrm>
              <a:prstGeom prst="curvedConnector3">
                <a:avLst>
                  <a:gd name="adj1" fmla="val 96193"/>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F6F26136-3801-9AD7-BECB-D2EDC8E2D0B0}"/>
                  </a:ext>
                </a:extLst>
              </p:cNvPr>
              <p:cNvSpPr/>
              <p:nvPr/>
            </p:nvSpPr>
            <p:spPr>
              <a:xfrm>
                <a:off x="3093549" y="2625724"/>
                <a:ext cx="284813" cy="254834"/>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3" name="TextBox 42">
                <a:extLst>
                  <a:ext uri="{FF2B5EF4-FFF2-40B4-BE49-F238E27FC236}">
                    <a16:creationId xmlns:a16="http://schemas.microsoft.com/office/drawing/2014/main" id="{7E954EEE-9369-EFE8-75D4-8CDCCDE6395D}"/>
                  </a:ext>
                </a:extLst>
              </p:cNvPr>
              <p:cNvSpPr txBox="1"/>
              <p:nvPr/>
            </p:nvSpPr>
            <p:spPr>
              <a:xfrm>
                <a:off x="1461546" y="2363669"/>
                <a:ext cx="1700830" cy="369332"/>
              </a:xfrm>
              <a:prstGeom prst="rect">
                <a:avLst/>
              </a:prstGeom>
              <a:noFill/>
            </p:spPr>
            <p:txBody>
              <a:bodyPr wrap="square" rtlCol="0">
                <a:spAutoFit/>
              </a:bodyPr>
              <a:lstStyle/>
              <a:p>
                <a:r>
                  <a:rPr lang="en-BE" dirty="0"/>
                  <a:t>Feature branch</a:t>
                </a:r>
              </a:p>
            </p:txBody>
          </p:sp>
        </p:grpSp>
        <p:sp>
          <p:nvSpPr>
            <p:cNvPr id="18442" name="Oval 18441">
              <a:extLst>
                <a:ext uri="{FF2B5EF4-FFF2-40B4-BE49-F238E27FC236}">
                  <a16:creationId xmlns:a16="http://schemas.microsoft.com/office/drawing/2014/main" id="{AEC9E779-216D-37F3-0A52-5F453490FF41}"/>
                </a:ext>
              </a:extLst>
            </p:cNvPr>
            <p:cNvSpPr/>
            <p:nvPr/>
          </p:nvSpPr>
          <p:spPr>
            <a:xfrm>
              <a:off x="5138891" y="2999048"/>
              <a:ext cx="284813" cy="254834"/>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pic>
        <p:nvPicPr>
          <p:cNvPr id="18455" name="Picture 18454" descr="Text&#10;&#10;Description automatically generated">
            <a:extLst>
              <a:ext uri="{FF2B5EF4-FFF2-40B4-BE49-F238E27FC236}">
                <a16:creationId xmlns:a16="http://schemas.microsoft.com/office/drawing/2014/main" id="{9575EEAB-E58A-2DC3-AE13-B3AAE9E4E977}"/>
              </a:ext>
            </a:extLst>
          </p:cNvPr>
          <p:cNvPicPr>
            <a:picLocks noChangeAspect="1"/>
          </p:cNvPicPr>
          <p:nvPr/>
        </p:nvPicPr>
        <p:blipFill rotWithShape="1">
          <a:blip r:embed="rId6"/>
          <a:srcRect r="5860"/>
          <a:stretch/>
        </p:blipFill>
        <p:spPr>
          <a:xfrm>
            <a:off x="6514925" y="503625"/>
            <a:ext cx="4753770" cy="3069614"/>
          </a:xfrm>
          <a:prstGeom prst="rect">
            <a:avLst/>
          </a:prstGeom>
        </p:spPr>
      </p:pic>
      <p:pic>
        <p:nvPicPr>
          <p:cNvPr id="18457" name="Picture 18456" descr="Text&#10;&#10;Description automatically generated">
            <a:extLst>
              <a:ext uri="{FF2B5EF4-FFF2-40B4-BE49-F238E27FC236}">
                <a16:creationId xmlns:a16="http://schemas.microsoft.com/office/drawing/2014/main" id="{10A6EA04-FC45-0509-6FC4-E9FEDD68EB7F}"/>
              </a:ext>
            </a:extLst>
          </p:cNvPr>
          <p:cNvPicPr>
            <a:picLocks noChangeAspect="1"/>
          </p:cNvPicPr>
          <p:nvPr/>
        </p:nvPicPr>
        <p:blipFill>
          <a:blip r:embed="rId7"/>
          <a:stretch>
            <a:fillRect/>
          </a:stretch>
        </p:blipFill>
        <p:spPr>
          <a:xfrm>
            <a:off x="6514925" y="3653836"/>
            <a:ext cx="4837768" cy="2860752"/>
          </a:xfrm>
          <a:prstGeom prst="rect">
            <a:avLst/>
          </a:prstGeom>
        </p:spPr>
      </p:pic>
      <p:cxnSp>
        <p:nvCxnSpPr>
          <p:cNvPr id="18459" name="Straight Arrow Connector 18458">
            <a:extLst>
              <a:ext uri="{FF2B5EF4-FFF2-40B4-BE49-F238E27FC236}">
                <a16:creationId xmlns:a16="http://schemas.microsoft.com/office/drawing/2014/main" id="{41B6C469-7B18-9C73-EEFC-074BAE8A40A6}"/>
              </a:ext>
            </a:extLst>
          </p:cNvPr>
          <p:cNvCxnSpPr>
            <a:cxnSpLocks/>
          </p:cNvCxnSpPr>
          <p:nvPr/>
        </p:nvCxnSpPr>
        <p:spPr>
          <a:xfrm flipH="1">
            <a:off x="11072812" y="681036"/>
            <a:ext cx="785813"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463" name="Straight Arrow Connector 18462">
            <a:extLst>
              <a:ext uri="{FF2B5EF4-FFF2-40B4-BE49-F238E27FC236}">
                <a16:creationId xmlns:a16="http://schemas.microsoft.com/office/drawing/2014/main" id="{7A520616-9A20-177A-8FF3-BE0DA118B888}"/>
              </a:ext>
            </a:extLst>
          </p:cNvPr>
          <p:cNvCxnSpPr>
            <a:cxnSpLocks/>
          </p:cNvCxnSpPr>
          <p:nvPr/>
        </p:nvCxnSpPr>
        <p:spPr>
          <a:xfrm flipH="1">
            <a:off x="11005030" y="1333498"/>
            <a:ext cx="785813"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464" name="Straight Arrow Connector 18463">
            <a:extLst>
              <a:ext uri="{FF2B5EF4-FFF2-40B4-BE49-F238E27FC236}">
                <a16:creationId xmlns:a16="http://schemas.microsoft.com/office/drawing/2014/main" id="{718E1209-DC7F-AE67-7B89-23C54221A957}"/>
              </a:ext>
            </a:extLst>
          </p:cNvPr>
          <p:cNvCxnSpPr>
            <a:cxnSpLocks/>
          </p:cNvCxnSpPr>
          <p:nvPr/>
        </p:nvCxnSpPr>
        <p:spPr>
          <a:xfrm flipH="1">
            <a:off x="11005030" y="1654178"/>
            <a:ext cx="785813"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465" name="Straight Arrow Connector 18464">
            <a:extLst>
              <a:ext uri="{FF2B5EF4-FFF2-40B4-BE49-F238E27FC236}">
                <a16:creationId xmlns:a16="http://schemas.microsoft.com/office/drawing/2014/main" id="{4F0C365A-D47E-7AA1-41B0-9E79E52430E4}"/>
              </a:ext>
            </a:extLst>
          </p:cNvPr>
          <p:cNvCxnSpPr>
            <a:cxnSpLocks/>
          </p:cNvCxnSpPr>
          <p:nvPr/>
        </p:nvCxnSpPr>
        <p:spPr>
          <a:xfrm flipH="1">
            <a:off x="11005029" y="2238838"/>
            <a:ext cx="785813"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466" name="Straight Arrow Connector 18465">
            <a:extLst>
              <a:ext uri="{FF2B5EF4-FFF2-40B4-BE49-F238E27FC236}">
                <a16:creationId xmlns:a16="http://schemas.microsoft.com/office/drawing/2014/main" id="{14378BB7-6894-DEC1-D0D3-66B7526759BA}"/>
              </a:ext>
            </a:extLst>
          </p:cNvPr>
          <p:cNvCxnSpPr>
            <a:cxnSpLocks/>
          </p:cNvCxnSpPr>
          <p:nvPr/>
        </p:nvCxnSpPr>
        <p:spPr>
          <a:xfrm flipH="1">
            <a:off x="11072812" y="2989526"/>
            <a:ext cx="785813"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467" name="Straight Arrow Connector 18466">
            <a:extLst>
              <a:ext uri="{FF2B5EF4-FFF2-40B4-BE49-F238E27FC236}">
                <a16:creationId xmlns:a16="http://schemas.microsoft.com/office/drawing/2014/main" id="{9EF50052-59C6-DB6F-5CC4-AB5B69176901}"/>
              </a:ext>
            </a:extLst>
          </p:cNvPr>
          <p:cNvCxnSpPr>
            <a:cxnSpLocks/>
          </p:cNvCxnSpPr>
          <p:nvPr/>
        </p:nvCxnSpPr>
        <p:spPr>
          <a:xfrm flipH="1">
            <a:off x="11072811" y="4111307"/>
            <a:ext cx="785813"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8473" name="Group 18472">
            <a:extLst>
              <a:ext uri="{FF2B5EF4-FFF2-40B4-BE49-F238E27FC236}">
                <a16:creationId xmlns:a16="http://schemas.microsoft.com/office/drawing/2014/main" id="{4020D629-24DB-12B1-2924-25E6EB5B922A}"/>
              </a:ext>
            </a:extLst>
          </p:cNvPr>
          <p:cNvGrpSpPr/>
          <p:nvPr/>
        </p:nvGrpSpPr>
        <p:grpSpPr>
          <a:xfrm>
            <a:off x="10921585" y="5214938"/>
            <a:ext cx="845445" cy="796537"/>
            <a:chOff x="10921585" y="5214938"/>
            <a:chExt cx="845445" cy="796537"/>
          </a:xfrm>
        </p:grpSpPr>
        <p:cxnSp>
          <p:nvCxnSpPr>
            <p:cNvPr id="18469" name="Straight Arrow Connector 18468">
              <a:extLst>
                <a:ext uri="{FF2B5EF4-FFF2-40B4-BE49-F238E27FC236}">
                  <a16:creationId xmlns:a16="http://schemas.microsoft.com/office/drawing/2014/main" id="{C14AAA2D-7175-1741-E98D-689A0969BC83}"/>
                </a:ext>
              </a:extLst>
            </p:cNvPr>
            <p:cNvCxnSpPr>
              <a:cxnSpLocks/>
            </p:cNvCxnSpPr>
            <p:nvPr/>
          </p:nvCxnSpPr>
          <p:spPr>
            <a:xfrm flipH="1" flipV="1">
              <a:off x="11072811" y="5214938"/>
              <a:ext cx="694219" cy="3429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471" name="Straight Arrow Connector 18470">
              <a:extLst>
                <a:ext uri="{FF2B5EF4-FFF2-40B4-BE49-F238E27FC236}">
                  <a16:creationId xmlns:a16="http://schemas.microsoft.com/office/drawing/2014/main" id="{8D1543D6-5F88-2D83-5030-C45117F0FE20}"/>
                </a:ext>
              </a:extLst>
            </p:cNvPr>
            <p:cNvCxnSpPr>
              <a:cxnSpLocks/>
            </p:cNvCxnSpPr>
            <p:nvPr/>
          </p:nvCxnSpPr>
          <p:spPr>
            <a:xfrm flipH="1">
              <a:off x="10921585" y="5524502"/>
              <a:ext cx="845445" cy="48697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00CA57E5-402B-64F3-302E-331BD8C67C61}"/>
              </a:ext>
            </a:extLst>
          </p:cNvPr>
          <p:cNvSpPr txBox="1"/>
          <p:nvPr/>
        </p:nvSpPr>
        <p:spPr>
          <a:xfrm>
            <a:off x="111548" y="4895960"/>
            <a:ext cx="6125966" cy="1477328"/>
          </a:xfrm>
          <a:prstGeom prst="rect">
            <a:avLst/>
          </a:prstGeom>
          <a:noFill/>
          <a:ln w="28575">
            <a:solidFill>
              <a:srgbClr val="008F00"/>
            </a:solidFill>
          </a:ln>
        </p:spPr>
        <p:txBody>
          <a:bodyPr wrap="square">
            <a:spAutoFit/>
          </a:bodyPr>
          <a:lstStyle/>
          <a:p>
            <a:r>
              <a:rPr lang="en-GB" b="0" i="0" dirty="0">
                <a:solidFill>
                  <a:srgbClr val="1F1F1F"/>
                </a:solidFill>
                <a:effectLst/>
                <a:latin typeface="Source Sans Pro" panose="020B0503030403020204" pitchFamily="34" charset="0"/>
              </a:rPr>
              <a:t>Branches are an important part of the Git workflow. </a:t>
            </a:r>
          </a:p>
          <a:p>
            <a:r>
              <a:rPr lang="en-GB" b="0" i="0" dirty="0">
                <a:solidFill>
                  <a:srgbClr val="1F1F1F"/>
                </a:solidFill>
                <a:effectLst/>
                <a:latin typeface="Source Sans Pro" panose="020B0503030403020204" pitchFamily="34" charset="0"/>
              </a:rPr>
              <a:t>What is a branch? </a:t>
            </a:r>
          </a:p>
          <a:p>
            <a:pPr marL="285750" indent="-285750">
              <a:buFont typeface="Arial" panose="020B0604020202020204" pitchFamily="34" charset="0"/>
              <a:buChar char="•"/>
            </a:pPr>
            <a:r>
              <a:rPr lang="en-GB" b="0" i="0" dirty="0">
                <a:solidFill>
                  <a:srgbClr val="1F1F1F"/>
                </a:solidFill>
                <a:effectLst/>
                <a:latin typeface="Source Sans Pro" panose="020B0503030403020204" pitchFamily="34" charset="0"/>
              </a:rPr>
              <a:t>A branch represents an independent line of development in a project. </a:t>
            </a:r>
          </a:p>
          <a:p>
            <a:pPr marL="285750" indent="-285750">
              <a:buFont typeface="Arial" panose="020B0604020202020204" pitchFamily="34" charset="0"/>
              <a:buChar char="•"/>
            </a:pPr>
            <a:r>
              <a:rPr lang="en-GB" b="0" i="0" dirty="0">
                <a:solidFill>
                  <a:srgbClr val="1F1F1F"/>
                </a:solidFill>
                <a:effectLst/>
                <a:latin typeface="Source Sans Pro" panose="020B0503030403020204" pitchFamily="34" charset="0"/>
              </a:rPr>
              <a:t>Branching is a common practice in software development. </a:t>
            </a:r>
          </a:p>
        </p:txBody>
      </p:sp>
    </p:spTree>
    <p:extLst>
      <p:ext uri="{BB962C8B-B14F-4D97-AF65-F5344CB8AC3E}">
        <p14:creationId xmlns:p14="http://schemas.microsoft.com/office/powerpoint/2010/main" val="151804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448"/>
                                        </p:tgtEl>
                                        <p:attrNameLst>
                                          <p:attrName>style.visibility</p:attrName>
                                        </p:attrNameLst>
                                      </p:cBhvr>
                                      <p:to>
                                        <p:strVal val="visible"/>
                                      </p:to>
                                    </p:set>
                                    <p:animEffect transition="in" filter="dissolve">
                                      <p:cBhvr>
                                        <p:cTn id="7" dur="500"/>
                                        <p:tgtEl>
                                          <p:spTgt spid="1844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451"/>
                                        </p:tgtEl>
                                        <p:attrNameLst>
                                          <p:attrName>style.visibility</p:attrName>
                                        </p:attrNameLst>
                                      </p:cBhvr>
                                      <p:to>
                                        <p:strVal val="visible"/>
                                      </p:to>
                                    </p:set>
                                    <p:animEffect transition="in" filter="dissolve">
                                      <p:cBhvr>
                                        <p:cTn id="12" dur="500"/>
                                        <p:tgtEl>
                                          <p:spTgt spid="1845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449"/>
                                        </p:tgtEl>
                                        <p:attrNameLst>
                                          <p:attrName>style.visibility</p:attrName>
                                        </p:attrNameLst>
                                      </p:cBhvr>
                                      <p:to>
                                        <p:strVal val="visible"/>
                                      </p:to>
                                    </p:set>
                                    <p:animEffect transition="in" filter="dissolve">
                                      <p:cBhvr>
                                        <p:cTn id="17" dur="500"/>
                                        <p:tgtEl>
                                          <p:spTgt spid="1844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453"/>
                                        </p:tgtEl>
                                        <p:attrNameLst>
                                          <p:attrName>style.visibility</p:attrName>
                                        </p:attrNameLst>
                                      </p:cBhvr>
                                      <p:to>
                                        <p:strVal val="visible"/>
                                      </p:to>
                                    </p:set>
                                    <p:animEffect transition="in" filter="dissolve">
                                      <p:cBhvr>
                                        <p:cTn id="22" dur="500"/>
                                        <p:tgtEl>
                                          <p:spTgt spid="1845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8452"/>
                                        </p:tgtEl>
                                        <p:attrNameLst>
                                          <p:attrName>style.visibility</p:attrName>
                                        </p:attrNameLst>
                                      </p:cBhvr>
                                      <p:to>
                                        <p:strVal val="visible"/>
                                      </p:to>
                                    </p:set>
                                    <p:animEffect transition="in" filter="dissolve">
                                      <p:cBhvr>
                                        <p:cTn id="27" dur="500"/>
                                        <p:tgtEl>
                                          <p:spTgt spid="1845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845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8459"/>
                                        </p:tgtEl>
                                        <p:attrNameLst>
                                          <p:attrName>style.visibility</p:attrName>
                                        </p:attrNameLst>
                                      </p:cBhvr>
                                      <p:to>
                                        <p:strVal val="visible"/>
                                      </p:to>
                                    </p:set>
                                    <p:animEffect transition="in" filter="dissolve">
                                      <p:cBhvr>
                                        <p:cTn id="36" dur="500"/>
                                        <p:tgtEl>
                                          <p:spTgt spid="1845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8459"/>
                                        </p:tgtEl>
                                        <p:attrNameLst>
                                          <p:attrName>style.visibility</p:attrName>
                                        </p:attrNameLst>
                                      </p:cBhvr>
                                      <p:to>
                                        <p:strVal val="hidden"/>
                                      </p:to>
                                    </p:set>
                                  </p:childTnLst>
                                </p:cTn>
                              </p:par>
                              <p:par>
                                <p:cTn id="41" presetID="9" presetClass="entr" presetSubtype="0" fill="hold" nodeType="withEffect">
                                  <p:stCondLst>
                                    <p:cond delay="0"/>
                                  </p:stCondLst>
                                  <p:childTnLst>
                                    <p:set>
                                      <p:cBhvr>
                                        <p:cTn id="42" dur="1" fill="hold">
                                          <p:stCondLst>
                                            <p:cond delay="0"/>
                                          </p:stCondLst>
                                        </p:cTn>
                                        <p:tgtEl>
                                          <p:spTgt spid="18463"/>
                                        </p:tgtEl>
                                        <p:attrNameLst>
                                          <p:attrName>style.visibility</p:attrName>
                                        </p:attrNameLst>
                                      </p:cBhvr>
                                      <p:to>
                                        <p:strVal val="visible"/>
                                      </p:to>
                                    </p:set>
                                    <p:animEffect transition="in" filter="dissolve">
                                      <p:cBhvr>
                                        <p:cTn id="43" dur="500"/>
                                        <p:tgtEl>
                                          <p:spTgt spid="18463"/>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18463"/>
                                        </p:tgtEl>
                                        <p:attrNameLst>
                                          <p:attrName>style.visibility</p:attrName>
                                        </p:attrNameLst>
                                      </p:cBhvr>
                                      <p:to>
                                        <p:strVal val="hidden"/>
                                      </p:to>
                                    </p:set>
                                  </p:childTnLst>
                                </p:cTn>
                              </p:par>
                              <p:par>
                                <p:cTn id="48" presetID="9" presetClass="entr" presetSubtype="0" fill="hold" nodeType="withEffect">
                                  <p:stCondLst>
                                    <p:cond delay="0"/>
                                  </p:stCondLst>
                                  <p:childTnLst>
                                    <p:set>
                                      <p:cBhvr>
                                        <p:cTn id="49" dur="1" fill="hold">
                                          <p:stCondLst>
                                            <p:cond delay="0"/>
                                          </p:stCondLst>
                                        </p:cTn>
                                        <p:tgtEl>
                                          <p:spTgt spid="18464"/>
                                        </p:tgtEl>
                                        <p:attrNameLst>
                                          <p:attrName>style.visibility</p:attrName>
                                        </p:attrNameLst>
                                      </p:cBhvr>
                                      <p:to>
                                        <p:strVal val="visible"/>
                                      </p:to>
                                    </p:set>
                                    <p:animEffect transition="in" filter="dissolve">
                                      <p:cBhvr>
                                        <p:cTn id="50" dur="500"/>
                                        <p:tgtEl>
                                          <p:spTgt spid="18464"/>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8464"/>
                                        </p:tgtEl>
                                        <p:attrNameLst>
                                          <p:attrName>style.visibility</p:attrName>
                                        </p:attrNameLst>
                                      </p:cBhvr>
                                      <p:to>
                                        <p:strVal val="hidden"/>
                                      </p:to>
                                    </p:set>
                                  </p:childTnLst>
                                </p:cTn>
                              </p:par>
                              <p:par>
                                <p:cTn id="55" presetID="9" presetClass="entr" presetSubtype="0" fill="hold" nodeType="withEffect">
                                  <p:stCondLst>
                                    <p:cond delay="0"/>
                                  </p:stCondLst>
                                  <p:childTnLst>
                                    <p:set>
                                      <p:cBhvr>
                                        <p:cTn id="56" dur="1" fill="hold">
                                          <p:stCondLst>
                                            <p:cond delay="0"/>
                                          </p:stCondLst>
                                        </p:cTn>
                                        <p:tgtEl>
                                          <p:spTgt spid="18465"/>
                                        </p:tgtEl>
                                        <p:attrNameLst>
                                          <p:attrName>style.visibility</p:attrName>
                                        </p:attrNameLst>
                                      </p:cBhvr>
                                      <p:to>
                                        <p:strVal val="visible"/>
                                      </p:to>
                                    </p:set>
                                    <p:animEffect transition="in" filter="dissolve">
                                      <p:cBhvr>
                                        <p:cTn id="57" dur="500"/>
                                        <p:tgtEl>
                                          <p:spTgt spid="18465"/>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18465"/>
                                        </p:tgtEl>
                                        <p:attrNameLst>
                                          <p:attrName>style.visibility</p:attrName>
                                        </p:attrNameLst>
                                      </p:cBhvr>
                                      <p:to>
                                        <p:strVal val="hidden"/>
                                      </p:to>
                                    </p:set>
                                  </p:childTnLst>
                                </p:cTn>
                              </p:par>
                            </p:childTnLst>
                          </p:cTn>
                        </p:par>
                        <p:par>
                          <p:cTn id="62" fill="hold">
                            <p:stCondLst>
                              <p:cond delay="0"/>
                            </p:stCondLst>
                            <p:childTnLst>
                              <p:par>
                                <p:cTn id="63" presetID="9" presetClass="entr" presetSubtype="0" fill="hold" nodeType="afterEffect">
                                  <p:stCondLst>
                                    <p:cond delay="0"/>
                                  </p:stCondLst>
                                  <p:childTnLst>
                                    <p:set>
                                      <p:cBhvr>
                                        <p:cTn id="64" dur="1" fill="hold">
                                          <p:stCondLst>
                                            <p:cond delay="0"/>
                                          </p:stCondLst>
                                        </p:cTn>
                                        <p:tgtEl>
                                          <p:spTgt spid="18466"/>
                                        </p:tgtEl>
                                        <p:attrNameLst>
                                          <p:attrName>style.visibility</p:attrName>
                                        </p:attrNameLst>
                                      </p:cBhvr>
                                      <p:to>
                                        <p:strVal val="visible"/>
                                      </p:to>
                                    </p:set>
                                    <p:animEffect transition="in" filter="dissolve">
                                      <p:cBhvr>
                                        <p:cTn id="65" dur="500"/>
                                        <p:tgtEl>
                                          <p:spTgt spid="18466"/>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8466"/>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18457"/>
                                        </p:tgtEl>
                                        <p:attrNameLst>
                                          <p:attrName>style.visibility</p:attrName>
                                        </p:attrNameLst>
                                      </p:cBhvr>
                                      <p:to>
                                        <p:strVal val="visible"/>
                                      </p:to>
                                    </p:set>
                                  </p:childTnLst>
                                </p:cTn>
                              </p:par>
                            </p:childTnLst>
                          </p:cTn>
                        </p:par>
                        <p:par>
                          <p:cTn id="72" fill="hold">
                            <p:stCondLst>
                              <p:cond delay="0"/>
                            </p:stCondLst>
                            <p:childTnLst>
                              <p:par>
                                <p:cTn id="73" presetID="9" presetClass="entr" presetSubtype="0" fill="hold" nodeType="afterEffect">
                                  <p:stCondLst>
                                    <p:cond delay="0"/>
                                  </p:stCondLst>
                                  <p:childTnLst>
                                    <p:set>
                                      <p:cBhvr>
                                        <p:cTn id="74" dur="1" fill="hold">
                                          <p:stCondLst>
                                            <p:cond delay="0"/>
                                          </p:stCondLst>
                                        </p:cTn>
                                        <p:tgtEl>
                                          <p:spTgt spid="18467"/>
                                        </p:tgtEl>
                                        <p:attrNameLst>
                                          <p:attrName>style.visibility</p:attrName>
                                        </p:attrNameLst>
                                      </p:cBhvr>
                                      <p:to>
                                        <p:strVal val="visible"/>
                                      </p:to>
                                    </p:set>
                                    <p:animEffect transition="in" filter="dissolve">
                                      <p:cBhvr>
                                        <p:cTn id="75" dur="500"/>
                                        <p:tgtEl>
                                          <p:spTgt spid="18467"/>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18467"/>
                                        </p:tgtEl>
                                        <p:attrNameLst>
                                          <p:attrName>style.visibility</p:attrName>
                                        </p:attrNameLst>
                                      </p:cBhvr>
                                      <p:to>
                                        <p:strVal val="hidden"/>
                                      </p:to>
                                    </p:set>
                                  </p:childTnLst>
                                </p:cTn>
                              </p:par>
                              <p:par>
                                <p:cTn id="80" presetID="9" presetClass="entr" presetSubtype="0" fill="hold" nodeType="withEffect">
                                  <p:stCondLst>
                                    <p:cond delay="0"/>
                                  </p:stCondLst>
                                  <p:childTnLst>
                                    <p:set>
                                      <p:cBhvr>
                                        <p:cTn id="81" dur="1" fill="hold">
                                          <p:stCondLst>
                                            <p:cond delay="0"/>
                                          </p:stCondLst>
                                        </p:cTn>
                                        <p:tgtEl>
                                          <p:spTgt spid="18473"/>
                                        </p:tgtEl>
                                        <p:attrNameLst>
                                          <p:attrName>style.visibility</p:attrName>
                                        </p:attrNameLst>
                                      </p:cBhvr>
                                      <p:to>
                                        <p:strVal val="visible"/>
                                      </p:to>
                                    </p:set>
                                    <p:animEffect transition="in" filter="dissolve">
                                      <p:cBhvr>
                                        <p:cTn id="82" dur="500"/>
                                        <p:tgtEl>
                                          <p:spTgt spid="18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51" name="Group 18450">
            <a:extLst>
              <a:ext uri="{FF2B5EF4-FFF2-40B4-BE49-F238E27FC236}">
                <a16:creationId xmlns:a16="http://schemas.microsoft.com/office/drawing/2014/main" id="{40F56816-5EF8-48DB-185C-1DCFFA788AE7}"/>
              </a:ext>
            </a:extLst>
          </p:cNvPr>
          <p:cNvGrpSpPr/>
          <p:nvPr/>
        </p:nvGrpSpPr>
        <p:grpSpPr>
          <a:xfrm>
            <a:off x="1447393" y="2394884"/>
            <a:ext cx="1984361" cy="1188348"/>
            <a:chOff x="3990637" y="3121710"/>
            <a:chExt cx="1984361" cy="1188348"/>
          </a:xfrm>
        </p:grpSpPr>
        <p:grpSp>
          <p:nvGrpSpPr>
            <p:cNvPr id="18450" name="Group 18449">
              <a:extLst>
                <a:ext uri="{FF2B5EF4-FFF2-40B4-BE49-F238E27FC236}">
                  <a16:creationId xmlns:a16="http://schemas.microsoft.com/office/drawing/2014/main" id="{F51CD0D1-DF01-2206-8253-C66A5EB08529}"/>
                </a:ext>
              </a:extLst>
            </p:cNvPr>
            <p:cNvGrpSpPr/>
            <p:nvPr/>
          </p:nvGrpSpPr>
          <p:grpSpPr>
            <a:xfrm>
              <a:off x="4422611" y="3121710"/>
              <a:ext cx="1552387" cy="1125463"/>
              <a:chOff x="4422611" y="3121710"/>
              <a:chExt cx="1552387" cy="1125463"/>
            </a:xfrm>
          </p:grpSpPr>
          <p:grpSp>
            <p:nvGrpSpPr>
              <p:cNvPr id="31" name="Group 30">
                <a:extLst>
                  <a:ext uri="{FF2B5EF4-FFF2-40B4-BE49-F238E27FC236}">
                    <a16:creationId xmlns:a16="http://schemas.microsoft.com/office/drawing/2014/main" id="{D2AD2D63-4B6E-56D4-ABB7-33D230B1004E}"/>
                  </a:ext>
                </a:extLst>
              </p:cNvPr>
              <p:cNvGrpSpPr/>
              <p:nvPr/>
            </p:nvGrpSpPr>
            <p:grpSpPr>
              <a:xfrm>
                <a:off x="4422937" y="3121710"/>
                <a:ext cx="1552061" cy="1125463"/>
                <a:chOff x="1113752" y="3658733"/>
                <a:chExt cx="1552061" cy="1125463"/>
              </a:xfrm>
            </p:grpSpPr>
            <p:cxnSp>
              <p:nvCxnSpPr>
                <p:cNvPr id="34" name="Curved Connector 33">
                  <a:extLst>
                    <a:ext uri="{FF2B5EF4-FFF2-40B4-BE49-F238E27FC236}">
                      <a16:creationId xmlns:a16="http://schemas.microsoft.com/office/drawing/2014/main" id="{C55513C0-CA32-BE03-F25D-FB71347AE433}"/>
                    </a:ext>
                  </a:extLst>
                </p:cNvPr>
                <p:cNvCxnSpPr>
                  <a:cxnSpLocks/>
                </p:cNvCxnSpPr>
                <p:nvPr/>
              </p:nvCxnSpPr>
              <p:spPr>
                <a:xfrm>
                  <a:off x="1113752" y="3658733"/>
                  <a:ext cx="1255551" cy="990921"/>
                </a:xfrm>
                <a:prstGeom prst="curvedConnector3">
                  <a:avLst>
                    <a:gd name="adj1" fmla="val 50000"/>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336B3C66-B2B2-1C57-4233-0A486C67CF50}"/>
                    </a:ext>
                  </a:extLst>
                </p:cNvPr>
                <p:cNvSpPr/>
                <p:nvPr/>
              </p:nvSpPr>
              <p:spPr>
                <a:xfrm>
                  <a:off x="2381000" y="4529362"/>
                  <a:ext cx="284813" cy="254834"/>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pic>
            <p:nvPicPr>
              <p:cNvPr id="18440" name="Picture 4" descr="Software-bug Icons - Free SVG &amp; PNG Software-bug Images - Noun Project">
                <a:extLst>
                  <a:ext uri="{FF2B5EF4-FFF2-40B4-BE49-F238E27FC236}">
                    <a16:creationId xmlns:a16="http://schemas.microsoft.com/office/drawing/2014/main" id="{87B31DEE-30B7-3DDF-FF26-CE7EC9316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611" y="3314457"/>
                <a:ext cx="339379" cy="339379"/>
              </a:xfrm>
              <a:prstGeom prst="rect">
                <a:avLst/>
              </a:prstGeom>
              <a:noFill/>
              <a:extLst>
                <a:ext uri="{909E8E84-426E-40DD-AFC4-6F175D3DCCD1}">
                  <a14:hiddenFill xmlns:a14="http://schemas.microsoft.com/office/drawing/2010/main">
                    <a:solidFill>
                      <a:srgbClr val="FFFFFF"/>
                    </a:solidFill>
                  </a14:hiddenFill>
                </a:ext>
              </a:extLst>
            </p:spPr>
          </p:pic>
        </p:grpSp>
        <p:sp>
          <p:nvSpPr>
            <p:cNvPr id="18439" name="TextBox 18438">
              <a:extLst>
                <a:ext uri="{FF2B5EF4-FFF2-40B4-BE49-F238E27FC236}">
                  <a16:creationId xmlns:a16="http://schemas.microsoft.com/office/drawing/2014/main" id="{04AE0B45-5247-A4E3-B445-9053CD60B27F}"/>
                </a:ext>
              </a:extLst>
            </p:cNvPr>
            <p:cNvSpPr txBox="1"/>
            <p:nvPr/>
          </p:nvSpPr>
          <p:spPr>
            <a:xfrm>
              <a:off x="3990637" y="3940726"/>
              <a:ext cx="1956828" cy="369332"/>
            </a:xfrm>
            <a:prstGeom prst="rect">
              <a:avLst/>
            </a:prstGeom>
            <a:noFill/>
          </p:spPr>
          <p:txBody>
            <a:bodyPr wrap="square">
              <a:spAutoFit/>
            </a:bodyPr>
            <a:lstStyle/>
            <a:p>
              <a:r>
                <a:rPr lang="en-BE" dirty="0"/>
                <a:t>bugfix branch</a:t>
              </a:r>
            </a:p>
          </p:txBody>
        </p:sp>
      </p:grpSp>
      <p:grpSp>
        <p:nvGrpSpPr>
          <p:cNvPr id="18448" name="Group 18447">
            <a:extLst>
              <a:ext uri="{FF2B5EF4-FFF2-40B4-BE49-F238E27FC236}">
                <a16:creationId xmlns:a16="http://schemas.microsoft.com/office/drawing/2014/main" id="{0C75C9B7-DAF6-21FE-192E-175A150C127C}"/>
              </a:ext>
            </a:extLst>
          </p:cNvPr>
          <p:cNvGrpSpPr/>
          <p:nvPr/>
        </p:nvGrpSpPr>
        <p:grpSpPr>
          <a:xfrm>
            <a:off x="700019" y="1900189"/>
            <a:ext cx="4002814" cy="622112"/>
            <a:chOff x="3243263" y="2627015"/>
            <a:chExt cx="4002814" cy="622112"/>
          </a:xfrm>
        </p:grpSpPr>
        <p:grpSp>
          <p:nvGrpSpPr>
            <p:cNvPr id="49" name="Group 48">
              <a:extLst>
                <a:ext uri="{FF2B5EF4-FFF2-40B4-BE49-F238E27FC236}">
                  <a16:creationId xmlns:a16="http://schemas.microsoft.com/office/drawing/2014/main" id="{4308C32B-77E5-B84A-9A34-CF7EC9246FE6}"/>
                </a:ext>
              </a:extLst>
            </p:cNvPr>
            <p:cNvGrpSpPr/>
            <p:nvPr/>
          </p:nvGrpSpPr>
          <p:grpSpPr>
            <a:xfrm>
              <a:off x="3243263" y="2627015"/>
              <a:ext cx="4002814" cy="622112"/>
              <a:chOff x="-65922" y="3986998"/>
              <a:chExt cx="4002814" cy="622112"/>
            </a:xfrm>
          </p:grpSpPr>
          <p:cxnSp>
            <p:nvCxnSpPr>
              <p:cNvPr id="51" name="Straight Connector 50">
                <a:extLst>
                  <a:ext uri="{FF2B5EF4-FFF2-40B4-BE49-F238E27FC236}">
                    <a16:creationId xmlns:a16="http://schemas.microsoft.com/office/drawing/2014/main" id="{DD2DD35D-96A9-558A-3639-1825355DB51A}"/>
                  </a:ext>
                </a:extLst>
              </p:cNvPr>
              <p:cNvCxnSpPr>
                <a:cxnSpLocks/>
              </p:cNvCxnSpPr>
              <p:nvPr/>
            </p:nvCxnSpPr>
            <p:spPr>
              <a:xfrm>
                <a:off x="853042" y="4483262"/>
                <a:ext cx="3083850" cy="0"/>
              </a:xfrm>
              <a:prstGeom prst="line">
                <a:avLst/>
              </a:prstGeom>
              <a:ln w="1016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3" name="Oval 52">
                <a:extLst>
                  <a:ext uri="{FF2B5EF4-FFF2-40B4-BE49-F238E27FC236}">
                    <a16:creationId xmlns:a16="http://schemas.microsoft.com/office/drawing/2014/main" id="{E497271E-EB1F-EB08-85C1-1B1CADA1CD26}"/>
                  </a:ext>
                </a:extLst>
              </p:cNvPr>
              <p:cNvSpPr/>
              <p:nvPr/>
            </p:nvSpPr>
            <p:spPr>
              <a:xfrm>
                <a:off x="539046" y="4354276"/>
                <a:ext cx="284813" cy="254834"/>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6" name="TextBox 55">
                <a:extLst>
                  <a:ext uri="{FF2B5EF4-FFF2-40B4-BE49-F238E27FC236}">
                    <a16:creationId xmlns:a16="http://schemas.microsoft.com/office/drawing/2014/main" id="{A32533C7-6CE3-960D-08B4-4EA7701C8CB6}"/>
                  </a:ext>
                </a:extLst>
              </p:cNvPr>
              <p:cNvSpPr txBox="1"/>
              <p:nvPr/>
            </p:nvSpPr>
            <p:spPr>
              <a:xfrm>
                <a:off x="-65922" y="3986998"/>
                <a:ext cx="2157874" cy="369332"/>
              </a:xfrm>
              <a:prstGeom prst="rect">
                <a:avLst/>
              </a:prstGeom>
              <a:noFill/>
            </p:spPr>
            <p:txBody>
              <a:bodyPr wrap="square" rtlCol="0">
                <a:spAutoFit/>
              </a:bodyPr>
              <a:lstStyle/>
              <a:p>
                <a:r>
                  <a:rPr lang="en-BE" dirty="0"/>
                  <a:t>Master/main branch</a:t>
                </a:r>
              </a:p>
            </p:txBody>
          </p:sp>
        </p:grpSp>
        <p:sp>
          <p:nvSpPr>
            <p:cNvPr id="18441" name="Oval 18440">
              <a:extLst>
                <a:ext uri="{FF2B5EF4-FFF2-40B4-BE49-F238E27FC236}">
                  <a16:creationId xmlns:a16="http://schemas.microsoft.com/office/drawing/2014/main" id="{C6396DAB-250F-9BCA-8D82-827AE95BE793}"/>
                </a:ext>
              </a:extLst>
            </p:cNvPr>
            <p:cNvSpPr/>
            <p:nvPr/>
          </p:nvSpPr>
          <p:spPr>
            <a:xfrm>
              <a:off x="4457843" y="2989528"/>
              <a:ext cx="284813" cy="254834"/>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grpSp>
      <p:sp>
        <p:nvSpPr>
          <p:cNvPr id="4" name="Title 1">
            <a:extLst>
              <a:ext uri="{FF2B5EF4-FFF2-40B4-BE49-F238E27FC236}">
                <a16:creationId xmlns:a16="http://schemas.microsoft.com/office/drawing/2014/main" id="{81F25484-E515-6D45-4873-6A94B88F7BF7}"/>
              </a:ext>
            </a:extLst>
          </p:cNvPr>
          <p:cNvSpPr>
            <a:spLocks noGrp="1"/>
          </p:cNvSpPr>
          <p:nvPr>
            <p:ph type="title"/>
          </p:nvPr>
        </p:nvSpPr>
        <p:spPr>
          <a:xfrm>
            <a:off x="838200" y="326886"/>
            <a:ext cx="10515600" cy="708301"/>
          </a:xfrm>
        </p:spPr>
        <p:txBody>
          <a:bodyPr/>
          <a:lstStyle/>
          <a:p>
            <a:pPr algn="l"/>
            <a:r>
              <a:rPr lang="en-GB" b="0" i="0" dirty="0">
                <a:solidFill>
                  <a:srgbClr val="1F1F1F"/>
                </a:solidFill>
                <a:effectLst/>
                <a:latin typeface="Source Sans Pro" panose="020B0503030403020204" pitchFamily="34" charset="0"/>
              </a:rPr>
              <a:t>Branching and Merging</a:t>
            </a:r>
          </a:p>
        </p:txBody>
      </p:sp>
      <p:grpSp>
        <p:nvGrpSpPr>
          <p:cNvPr id="18453" name="Group 18452">
            <a:extLst>
              <a:ext uri="{FF2B5EF4-FFF2-40B4-BE49-F238E27FC236}">
                <a16:creationId xmlns:a16="http://schemas.microsoft.com/office/drawing/2014/main" id="{0D79E253-69B6-631F-9104-6612B07914C0}"/>
              </a:ext>
            </a:extLst>
          </p:cNvPr>
          <p:cNvGrpSpPr/>
          <p:nvPr/>
        </p:nvGrpSpPr>
        <p:grpSpPr>
          <a:xfrm>
            <a:off x="3164686" y="2291774"/>
            <a:ext cx="521822" cy="962016"/>
            <a:chOff x="5707930" y="3018600"/>
            <a:chExt cx="521822" cy="962016"/>
          </a:xfrm>
        </p:grpSpPr>
        <p:sp>
          <p:nvSpPr>
            <p:cNvPr id="58" name="Oval 57">
              <a:extLst>
                <a:ext uri="{FF2B5EF4-FFF2-40B4-BE49-F238E27FC236}">
                  <a16:creationId xmlns:a16="http://schemas.microsoft.com/office/drawing/2014/main" id="{E00CD0B0-8DEC-4650-6E73-F6DED0663EA1}"/>
                </a:ext>
              </a:extLst>
            </p:cNvPr>
            <p:cNvSpPr/>
            <p:nvPr/>
          </p:nvSpPr>
          <p:spPr>
            <a:xfrm>
              <a:off x="5707930" y="3018600"/>
              <a:ext cx="260710" cy="254834"/>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59" name="Straight Arrow Connector 58">
              <a:extLst>
                <a:ext uri="{FF2B5EF4-FFF2-40B4-BE49-F238E27FC236}">
                  <a16:creationId xmlns:a16="http://schemas.microsoft.com/office/drawing/2014/main" id="{D5823F8C-A0D5-66EE-2722-066D300044FA}"/>
                </a:ext>
              </a:extLst>
            </p:cNvPr>
            <p:cNvCxnSpPr>
              <a:cxnSpLocks/>
              <a:stCxn id="35" idx="0"/>
              <a:endCxn id="58" idx="4"/>
            </p:cNvCxnSpPr>
            <p:nvPr/>
          </p:nvCxnSpPr>
          <p:spPr>
            <a:xfrm flipV="1">
              <a:off x="5832592" y="3273434"/>
              <a:ext cx="5693" cy="70718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2" name="Picture 16" descr="Bug Fix Icons - Download Free Vector Icons | Noun Project">
              <a:extLst>
                <a:ext uri="{FF2B5EF4-FFF2-40B4-BE49-F238E27FC236}">
                  <a16:creationId xmlns:a16="http://schemas.microsoft.com/office/drawing/2014/main" id="{2D491461-9D3A-747D-1150-651F8004F0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4807" y="3575111"/>
              <a:ext cx="314945" cy="3149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452" name="Group 18451">
            <a:extLst>
              <a:ext uri="{FF2B5EF4-FFF2-40B4-BE49-F238E27FC236}">
                <a16:creationId xmlns:a16="http://schemas.microsoft.com/office/drawing/2014/main" id="{AD585853-8395-4FE2-32E9-8FD37AC1B3DD}"/>
              </a:ext>
            </a:extLst>
          </p:cNvPr>
          <p:cNvGrpSpPr/>
          <p:nvPr/>
        </p:nvGrpSpPr>
        <p:grpSpPr>
          <a:xfrm>
            <a:off x="3894920" y="1616709"/>
            <a:ext cx="521566" cy="911611"/>
            <a:chOff x="6438164" y="2343535"/>
            <a:chExt cx="521566" cy="911611"/>
          </a:xfrm>
        </p:grpSpPr>
        <p:cxnSp>
          <p:nvCxnSpPr>
            <p:cNvPr id="60" name="Straight Arrow Connector 59">
              <a:extLst>
                <a:ext uri="{FF2B5EF4-FFF2-40B4-BE49-F238E27FC236}">
                  <a16:creationId xmlns:a16="http://schemas.microsoft.com/office/drawing/2014/main" id="{B56B6AAF-A524-E39D-BDA5-537FA13E739E}"/>
                </a:ext>
              </a:extLst>
            </p:cNvPr>
            <p:cNvCxnSpPr>
              <a:cxnSpLocks/>
              <a:stCxn id="41" idx="4"/>
              <a:endCxn id="61" idx="0"/>
            </p:cNvCxnSpPr>
            <p:nvPr/>
          </p:nvCxnSpPr>
          <p:spPr>
            <a:xfrm>
              <a:off x="6545141" y="2343535"/>
              <a:ext cx="23378" cy="65677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ECAE3CEB-DD55-D76A-5430-B316E05F7DBE}"/>
                </a:ext>
              </a:extLst>
            </p:cNvPr>
            <p:cNvSpPr/>
            <p:nvPr/>
          </p:nvSpPr>
          <p:spPr>
            <a:xfrm>
              <a:off x="6438164" y="3000312"/>
              <a:ext cx="260710" cy="254834"/>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8432" name="Picture 20" descr="Content management, features, order management, software application,  survey icon - Download on Iconfinder">
              <a:extLst>
                <a:ext uri="{FF2B5EF4-FFF2-40B4-BE49-F238E27FC236}">
                  <a16:creationId xmlns:a16="http://schemas.microsoft.com/office/drawing/2014/main" id="{35CD2F63-0F4F-14CB-0F1E-0F544272C4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267" y="2423219"/>
              <a:ext cx="292463" cy="2924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449" name="Group 18448">
            <a:extLst>
              <a:ext uri="{FF2B5EF4-FFF2-40B4-BE49-F238E27FC236}">
                <a16:creationId xmlns:a16="http://schemas.microsoft.com/office/drawing/2014/main" id="{57C46073-2459-CABA-389E-BB61CAA6EEFB}"/>
              </a:ext>
            </a:extLst>
          </p:cNvPr>
          <p:cNvGrpSpPr/>
          <p:nvPr/>
        </p:nvGrpSpPr>
        <p:grpSpPr>
          <a:xfrm>
            <a:off x="2227487" y="1099820"/>
            <a:ext cx="1916816" cy="1427236"/>
            <a:chOff x="4770731" y="1826646"/>
            <a:chExt cx="1916816" cy="1427236"/>
          </a:xfrm>
        </p:grpSpPr>
        <p:grpSp>
          <p:nvGrpSpPr>
            <p:cNvPr id="38" name="Group 37">
              <a:extLst>
                <a:ext uri="{FF2B5EF4-FFF2-40B4-BE49-F238E27FC236}">
                  <a16:creationId xmlns:a16="http://schemas.microsoft.com/office/drawing/2014/main" id="{4AB77E1D-5F4D-6C84-92AE-6F5746DFD589}"/>
                </a:ext>
              </a:extLst>
            </p:cNvPr>
            <p:cNvGrpSpPr/>
            <p:nvPr/>
          </p:nvGrpSpPr>
          <p:grpSpPr>
            <a:xfrm>
              <a:off x="4770731" y="1826646"/>
              <a:ext cx="1916816" cy="1289507"/>
              <a:chOff x="1461546" y="2363669"/>
              <a:chExt cx="1916816" cy="1289507"/>
            </a:xfrm>
          </p:grpSpPr>
          <p:cxnSp>
            <p:nvCxnSpPr>
              <p:cNvPr id="40" name="Curved Connector 39">
                <a:extLst>
                  <a:ext uri="{FF2B5EF4-FFF2-40B4-BE49-F238E27FC236}">
                    <a16:creationId xmlns:a16="http://schemas.microsoft.com/office/drawing/2014/main" id="{3EEDC861-5E99-31DB-A7EB-A041EDED011B}"/>
                  </a:ext>
                </a:extLst>
              </p:cNvPr>
              <p:cNvCxnSpPr>
                <a:cxnSpLocks/>
              </p:cNvCxnSpPr>
              <p:nvPr/>
            </p:nvCxnSpPr>
            <p:spPr>
              <a:xfrm rot="5400000" flipH="1" flipV="1">
                <a:off x="2231437" y="2791611"/>
                <a:ext cx="876185" cy="846946"/>
              </a:xfrm>
              <a:prstGeom prst="curvedConnector3">
                <a:avLst>
                  <a:gd name="adj1" fmla="val 96193"/>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F6F26136-3801-9AD7-BECB-D2EDC8E2D0B0}"/>
                  </a:ext>
                </a:extLst>
              </p:cNvPr>
              <p:cNvSpPr/>
              <p:nvPr/>
            </p:nvSpPr>
            <p:spPr>
              <a:xfrm>
                <a:off x="3093549" y="2625724"/>
                <a:ext cx="284813" cy="254834"/>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3" name="TextBox 42">
                <a:extLst>
                  <a:ext uri="{FF2B5EF4-FFF2-40B4-BE49-F238E27FC236}">
                    <a16:creationId xmlns:a16="http://schemas.microsoft.com/office/drawing/2014/main" id="{7E954EEE-9369-EFE8-75D4-8CDCCDE6395D}"/>
                  </a:ext>
                </a:extLst>
              </p:cNvPr>
              <p:cNvSpPr txBox="1"/>
              <p:nvPr/>
            </p:nvSpPr>
            <p:spPr>
              <a:xfrm>
                <a:off x="1461546" y="2363669"/>
                <a:ext cx="1700830" cy="369332"/>
              </a:xfrm>
              <a:prstGeom prst="rect">
                <a:avLst/>
              </a:prstGeom>
              <a:noFill/>
            </p:spPr>
            <p:txBody>
              <a:bodyPr wrap="square" rtlCol="0">
                <a:spAutoFit/>
              </a:bodyPr>
              <a:lstStyle/>
              <a:p>
                <a:r>
                  <a:rPr lang="en-BE" dirty="0"/>
                  <a:t>Feature branch</a:t>
                </a:r>
              </a:p>
            </p:txBody>
          </p:sp>
        </p:grpSp>
        <p:sp>
          <p:nvSpPr>
            <p:cNvPr id="18442" name="Oval 18441">
              <a:extLst>
                <a:ext uri="{FF2B5EF4-FFF2-40B4-BE49-F238E27FC236}">
                  <a16:creationId xmlns:a16="http://schemas.microsoft.com/office/drawing/2014/main" id="{AEC9E779-216D-37F3-0A52-5F453490FF41}"/>
                </a:ext>
              </a:extLst>
            </p:cNvPr>
            <p:cNvSpPr/>
            <p:nvPr/>
          </p:nvSpPr>
          <p:spPr>
            <a:xfrm>
              <a:off x="5138891" y="2999048"/>
              <a:ext cx="284813" cy="254834"/>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16" name="TextBox 15">
            <a:extLst>
              <a:ext uri="{FF2B5EF4-FFF2-40B4-BE49-F238E27FC236}">
                <a16:creationId xmlns:a16="http://schemas.microsoft.com/office/drawing/2014/main" id="{4C6FE829-EE7E-E615-04A4-9708E3028508}"/>
              </a:ext>
            </a:extLst>
          </p:cNvPr>
          <p:cNvSpPr txBox="1"/>
          <p:nvPr/>
        </p:nvSpPr>
        <p:spPr>
          <a:xfrm>
            <a:off x="7301726" y="2692172"/>
            <a:ext cx="3437190" cy="1077218"/>
          </a:xfrm>
          <a:prstGeom prst="rect">
            <a:avLst/>
          </a:prstGeom>
          <a:noFill/>
          <a:ln w="38100">
            <a:solidFill>
              <a:srgbClr val="C00000"/>
            </a:solidFill>
          </a:ln>
        </p:spPr>
        <p:txBody>
          <a:bodyPr wrap="square" rtlCol="0">
            <a:spAutoFit/>
          </a:bodyPr>
          <a:lstStyle/>
          <a:p>
            <a:r>
              <a:rPr lang="en-BE" sz="2400" dirty="0"/>
              <a:t>Merge Algorithm</a:t>
            </a:r>
            <a:r>
              <a:rPr lang="en-BE" sz="2800" dirty="0"/>
              <a:t>s</a:t>
            </a:r>
          </a:p>
          <a:p>
            <a:pPr marL="285750" indent="-285750">
              <a:buFont typeface="Arial" panose="020B0604020202020204" pitchFamily="34" charset="0"/>
              <a:buChar char="•"/>
            </a:pPr>
            <a:r>
              <a:rPr lang="en-GB" dirty="0"/>
              <a:t>F</a:t>
            </a:r>
            <a:r>
              <a:rPr lang="en-BE" dirty="0"/>
              <a:t>ast-forward – not diverged</a:t>
            </a:r>
          </a:p>
          <a:p>
            <a:pPr marL="285750" indent="-285750">
              <a:buFont typeface="Arial" panose="020B0604020202020204" pitchFamily="34" charset="0"/>
              <a:buChar char="•"/>
            </a:pPr>
            <a:r>
              <a:rPr lang="en-GB" dirty="0"/>
              <a:t>T</a:t>
            </a:r>
            <a:r>
              <a:rPr lang="en-BE" dirty="0"/>
              <a:t>hree-way merge - diverged</a:t>
            </a:r>
          </a:p>
        </p:txBody>
      </p:sp>
      <p:grpSp>
        <p:nvGrpSpPr>
          <p:cNvPr id="54" name="Group 53">
            <a:extLst>
              <a:ext uri="{FF2B5EF4-FFF2-40B4-BE49-F238E27FC236}">
                <a16:creationId xmlns:a16="http://schemas.microsoft.com/office/drawing/2014/main" id="{28F316C4-B7FF-2B81-63CF-586ADD2D4639}"/>
              </a:ext>
            </a:extLst>
          </p:cNvPr>
          <p:cNvGrpSpPr/>
          <p:nvPr/>
        </p:nvGrpSpPr>
        <p:grpSpPr>
          <a:xfrm>
            <a:off x="9317920" y="496657"/>
            <a:ext cx="981813" cy="762178"/>
            <a:chOff x="8614540" y="2302009"/>
            <a:chExt cx="981813" cy="762178"/>
          </a:xfrm>
        </p:grpSpPr>
        <p:grpSp>
          <p:nvGrpSpPr>
            <p:cNvPr id="50" name="Group 49">
              <a:extLst>
                <a:ext uri="{FF2B5EF4-FFF2-40B4-BE49-F238E27FC236}">
                  <a16:creationId xmlns:a16="http://schemas.microsoft.com/office/drawing/2014/main" id="{91BB2A51-B341-E35F-3D02-97DAC072E663}"/>
                </a:ext>
              </a:extLst>
            </p:cNvPr>
            <p:cNvGrpSpPr/>
            <p:nvPr/>
          </p:nvGrpSpPr>
          <p:grpSpPr>
            <a:xfrm>
              <a:off x="8614540" y="2302009"/>
              <a:ext cx="260710" cy="762178"/>
              <a:chOff x="8614540" y="2302009"/>
              <a:chExt cx="260710" cy="762178"/>
            </a:xfrm>
          </p:grpSpPr>
          <p:sp>
            <p:nvSpPr>
              <p:cNvPr id="8" name="Oval 7">
                <a:extLst>
                  <a:ext uri="{FF2B5EF4-FFF2-40B4-BE49-F238E27FC236}">
                    <a16:creationId xmlns:a16="http://schemas.microsoft.com/office/drawing/2014/main" id="{B22C4C64-6AC5-C282-7C94-28359E603B6D}"/>
                  </a:ext>
                </a:extLst>
              </p:cNvPr>
              <p:cNvSpPr/>
              <p:nvPr/>
            </p:nvSpPr>
            <p:spPr>
              <a:xfrm>
                <a:off x="8614540" y="2302009"/>
                <a:ext cx="260710" cy="25483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Oval 8">
                <a:extLst>
                  <a:ext uri="{FF2B5EF4-FFF2-40B4-BE49-F238E27FC236}">
                    <a16:creationId xmlns:a16="http://schemas.microsoft.com/office/drawing/2014/main" id="{7C3D0A1D-5F06-521E-FB52-8A12ED7C712B}"/>
                  </a:ext>
                </a:extLst>
              </p:cNvPr>
              <p:cNvSpPr/>
              <p:nvPr/>
            </p:nvSpPr>
            <p:spPr>
              <a:xfrm>
                <a:off x="8614540" y="2809353"/>
                <a:ext cx="260710" cy="25483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3" name="Straight Arrow Connector 12">
                <a:extLst>
                  <a:ext uri="{FF2B5EF4-FFF2-40B4-BE49-F238E27FC236}">
                    <a16:creationId xmlns:a16="http://schemas.microsoft.com/office/drawing/2014/main" id="{A8F340AD-A0B2-A9C0-2B5E-81B0DFD1EBE3}"/>
                  </a:ext>
                </a:extLst>
              </p:cNvPr>
              <p:cNvCxnSpPr>
                <a:stCxn id="8" idx="4"/>
                <a:endCxn id="9" idx="0"/>
              </p:cNvCxnSpPr>
              <p:nvPr/>
            </p:nvCxnSpPr>
            <p:spPr>
              <a:xfrm>
                <a:off x="8744895" y="2556843"/>
                <a:ext cx="0" cy="2525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32" name="TextBox 31">
              <a:extLst>
                <a:ext uri="{FF2B5EF4-FFF2-40B4-BE49-F238E27FC236}">
                  <a16:creationId xmlns:a16="http://schemas.microsoft.com/office/drawing/2014/main" id="{6DF4ECDF-DBB5-15FA-1DAB-A3DCC6DFA6D4}"/>
                </a:ext>
              </a:extLst>
            </p:cNvPr>
            <p:cNvSpPr txBox="1"/>
            <p:nvPr/>
          </p:nvSpPr>
          <p:spPr>
            <a:xfrm>
              <a:off x="8875250" y="2389328"/>
              <a:ext cx="721103" cy="307777"/>
            </a:xfrm>
            <a:prstGeom prst="rect">
              <a:avLst/>
            </a:prstGeom>
            <a:noFill/>
          </p:spPr>
          <p:txBody>
            <a:bodyPr wrap="square" rtlCol="0">
              <a:spAutoFit/>
            </a:bodyPr>
            <a:lstStyle/>
            <a:p>
              <a:r>
                <a:rPr lang="en-BE" sz="1400" dirty="0"/>
                <a:t>master</a:t>
              </a:r>
            </a:p>
          </p:txBody>
        </p:sp>
      </p:grpSp>
      <p:grpSp>
        <p:nvGrpSpPr>
          <p:cNvPr id="52" name="Group 51">
            <a:extLst>
              <a:ext uri="{FF2B5EF4-FFF2-40B4-BE49-F238E27FC236}">
                <a16:creationId xmlns:a16="http://schemas.microsoft.com/office/drawing/2014/main" id="{546A203A-C0AB-55CC-ACB0-B9D48C8AACF4}"/>
              </a:ext>
            </a:extLst>
          </p:cNvPr>
          <p:cNvGrpSpPr/>
          <p:nvPr/>
        </p:nvGrpSpPr>
        <p:grpSpPr>
          <a:xfrm>
            <a:off x="7666889" y="1132500"/>
            <a:ext cx="1645921" cy="1327771"/>
            <a:chOff x="6963509" y="2937852"/>
            <a:chExt cx="1645921" cy="1327771"/>
          </a:xfrm>
        </p:grpSpPr>
        <p:sp>
          <p:nvSpPr>
            <p:cNvPr id="15" name="Oval 14">
              <a:extLst>
                <a:ext uri="{FF2B5EF4-FFF2-40B4-BE49-F238E27FC236}">
                  <a16:creationId xmlns:a16="http://schemas.microsoft.com/office/drawing/2014/main" id="{F2038D1E-C4E2-77E8-E26B-B0FCAF52923E}"/>
                </a:ext>
              </a:extLst>
            </p:cNvPr>
            <p:cNvSpPr/>
            <p:nvPr/>
          </p:nvSpPr>
          <p:spPr>
            <a:xfrm>
              <a:off x="8023796" y="2998956"/>
              <a:ext cx="260710" cy="254834"/>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Oval 16">
              <a:extLst>
                <a:ext uri="{FF2B5EF4-FFF2-40B4-BE49-F238E27FC236}">
                  <a16:creationId xmlns:a16="http://schemas.microsoft.com/office/drawing/2014/main" id="{12DE289E-E563-DE76-1090-CF5FA4EE586A}"/>
                </a:ext>
              </a:extLst>
            </p:cNvPr>
            <p:cNvSpPr/>
            <p:nvPr/>
          </p:nvSpPr>
          <p:spPr>
            <a:xfrm>
              <a:off x="8023796" y="3487615"/>
              <a:ext cx="260710" cy="254834"/>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Oval 18">
              <a:extLst>
                <a:ext uri="{FF2B5EF4-FFF2-40B4-BE49-F238E27FC236}">
                  <a16:creationId xmlns:a16="http://schemas.microsoft.com/office/drawing/2014/main" id="{91E931FA-D160-CDB2-DEF3-6CFC725AE10F}"/>
                </a:ext>
              </a:extLst>
            </p:cNvPr>
            <p:cNvSpPr/>
            <p:nvPr/>
          </p:nvSpPr>
          <p:spPr>
            <a:xfrm>
              <a:off x="8023796" y="4010789"/>
              <a:ext cx="260710" cy="254834"/>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21" name="Straight Arrow Connector 20">
              <a:extLst>
                <a:ext uri="{FF2B5EF4-FFF2-40B4-BE49-F238E27FC236}">
                  <a16:creationId xmlns:a16="http://schemas.microsoft.com/office/drawing/2014/main" id="{C47BF0B5-5711-3C9F-9A28-7417E243642D}"/>
                </a:ext>
              </a:extLst>
            </p:cNvPr>
            <p:cNvCxnSpPr/>
            <p:nvPr/>
          </p:nvCxnSpPr>
          <p:spPr>
            <a:xfrm>
              <a:off x="8142428" y="3246340"/>
              <a:ext cx="0" cy="2525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79572683-D6C5-EB48-9DFD-3E64DD495614}"/>
                </a:ext>
              </a:extLst>
            </p:cNvPr>
            <p:cNvCxnSpPr/>
            <p:nvPr/>
          </p:nvCxnSpPr>
          <p:spPr>
            <a:xfrm>
              <a:off x="8154151" y="3751930"/>
              <a:ext cx="0" cy="2525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755E07C9-EDDB-C138-8E51-EA7706B64882}"/>
                </a:ext>
              </a:extLst>
            </p:cNvPr>
            <p:cNvCxnSpPr>
              <a:cxnSpLocks/>
            </p:cNvCxnSpPr>
            <p:nvPr/>
          </p:nvCxnSpPr>
          <p:spPr>
            <a:xfrm flipH="1">
              <a:off x="8284506" y="2937852"/>
              <a:ext cx="324924" cy="1533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B0DDD373-8AA3-7C5D-5879-24F98A3BC65C}"/>
                </a:ext>
              </a:extLst>
            </p:cNvPr>
            <p:cNvSpPr txBox="1"/>
            <p:nvPr/>
          </p:nvSpPr>
          <p:spPr>
            <a:xfrm>
              <a:off x="6963509" y="3461581"/>
              <a:ext cx="1166182" cy="307777"/>
            </a:xfrm>
            <a:prstGeom prst="rect">
              <a:avLst/>
            </a:prstGeom>
            <a:noFill/>
          </p:spPr>
          <p:txBody>
            <a:bodyPr wrap="square" rtlCol="0">
              <a:spAutoFit/>
            </a:bodyPr>
            <a:lstStyle/>
            <a:p>
              <a:r>
                <a:rPr lang="en-GB" sz="1400" dirty="0"/>
                <a:t>n</a:t>
              </a:r>
              <a:r>
                <a:rPr lang="en-BE" sz="1400" dirty="0"/>
                <a:t>ew-feature</a:t>
              </a:r>
            </a:p>
          </p:txBody>
        </p:sp>
      </p:grpSp>
      <p:grpSp>
        <p:nvGrpSpPr>
          <p:cNvPr id="6" name="Group 5">
            <a:extLst>
              <a:ext uri="{FF2B5EF4-FFF2-40B4-BE49-F238E27FC236}">
                <a16:creationId xmlns:a16="http://schemas.microsoft.com/office/drawing/2014/main" id="{D2A24A1C-EB8A-D4C9-D89D-7A24BE1A9789}"/>
              </a:ext>
            </a:extLst>
          </p:cNvPr>
          <p:cNvGrpSpPr/>
          <p:nvPr/>
        </p:nvGrpSpPr>
        <p:grpSpPr>
          <a:xfrm>
            <a:off x="5732860" y="4339537"/>
            <a:ext cx="6268216" cy="2333821"/>
            <a:chOff x="5732860" y="4339537"/>
            <a:chExt cx="6268216" cy="2333821"/>
          </a:xfrm>
        </p:grpSpPr>
        <p:pic>
          <p:nvPicPr>
            <p:cNvPr id="55" name="Picture 54" descr="Text&#10;&#10;Description automatically generated">
              <a:extLst>
                <a:ext uri="{FF2B5EF4-FFF2-40B4-BE49-F238E27FC236}">
                  <a16:creationId xmlns:a16="http://schemas.microsoft.com/office/drawing/2014/main" id="{5FDF90E7-667B-157C-15DE-6F8CF73B4153}"/>
                </a:ext>
              </a:extLst>
            </p:cNvPr>
            <p:cNvPicPr>
              <a:picLocks noChangeAspect="1"/>
            </p:cNvPicPr>
            <p:nvPr/>
          </p:nvPicPr>
          <p:blipFill>
            <a:blip r:embed="rId6"/>
            <a:stretch>
              <a:fillRect/>
            </a:stretch>
          </p:blipFill>
          <p:spPr>
            <a:xfrm>
              <a:off x="5732860" y="4690906"/>
              <a:ext cx="6268216" cy="1982452"/>
            </a:xfrm>
            <a:prstGeom prst="rect">
              <a:avLst/>
            </a:prstGeom>
          </p:spPr>
        </p:pic>
        <p:sp>
          <p:nvSpPr>
            <p:cNvPr id="5" name="TextBox 4">
              <a:extLst>
                <a:ext uri="{FF2B5EF4-FFF2-40B4-BE49-F238E27FC236}">
                  <a16:creationId xmlns:a16="http://schemas.microsoft.com/office/drawing/2014/main" id="{5A9554AA-A751-A13A-0392-1DB36E8E8BD4}"/>
                </a:ext>
              </a:extLst>
            </p:cNvPr>
            <p:cNvSpPr txBox="1"/>
            <p:nvPr/>
          </p:nvSpPr>
          <p:spPr>
            <a:xfrm>
              <a:off x="7301726" y="4339537"/>
              <a:ext cx="2011084" cy="461665"/>
            </a:xfrm>
            <a:prstGeom prst="rect">
              <a:avLst/>
            </a:prstGeom>
            <a:noFill/>
          </p:spPr>
          <p:txBody>
            <a:bodyPr wrap="square" rtlCol="0">
              <a:spAutoFit/>
            </a:bodyPr>
            <a:lstStyle/>
            <a:p>
              <a:r>
                <a:rPr lang="en-BE" sz="2400" dirty="0"/>
                <a:t>Fast-forward</a:t>
              </a:r>
            </a:p>
          </p:txBody>
        </p:sp>
      </p:grpSp>
      <p:grpSp>
        <p:nvGrpSpPr>
          <p:cNvPr id="11" name="Group 10">
            <a:extLst>
              <a:ext uri="{FF2B5EF4-FFF2-40B4-BE49-F238E27FC236}">
                <a16:creationId xmlns:a16="http://schemas.microsoft.com/office/drawing/2014/main" id="{BB3A9180-140B-7DB1-0F69-CE0B72E6E02B}"/>
              </a:ext>
            </a:extLst>
          </p:cNvPr>
          <p:cNvGrpSpPr/>
          <p:nvPr/>
        </p:nvGrpSpPr>
        <p:grpSpPr>
          <a:xfrm>
            <a:off x="4530597" y="1843675"/>
            <a:ext cx="2298976" cy="518513"/>
            <a:chOff x="4530597" y="1843675"/>
            <a:chExt cx="2298976" cy="518513"/>
          </a:xfrm>
        </p:grpSpPr>
        <p:cxnSp>
          <p:nvCxnSpPr>
            <p:cNvPr id="12" name="Straight Arrow Connector 11">
              <a:extLst>
                <a:ext uri="{FF2B5EF4-FFF2-40B4-BE49-F238E27FC236}">
                  <a16:creationId xmlns:a16="http://schemas.microsoft.com/office/drawing/2014/main" id="{907595F4-353F-B52D-5E19-B5A859D522A7}"/>
                </a:ext>
              </a:extLst>
            </p:cNvPr>
            <p:cNvCxnSpPr>
              <a:cxnSpLocks/>
            </p:cNvCxnSpPr>
            <p:nvPr/>
          </p:nvCxnSpPr>
          <p:spPr>
            <a:xfrm flipH="1" flipV="1">
              <a:off x="4919231" y="1843675"/>
              <a:ext cx="864486" cy="3923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674D737-B5A6-6711-8AF6-422B403AFCB7}"/>
                </a:ext>
              </a:extLst>
            </p:cNvPr>
            <p:cNvSpPr txBox="1"/>
            <p:nvPr/>
          </p:nvSpPr>
          <p:spPr>
            <a:xfrm>
              <a:off x="4530597" y="1992856"/>
              <a:ext cx="2298976" cy="369332"/>
            </a:xfrm>
            <a:prstGeom prst="rect">
              <a:avLst/>
            </a:prstGeom>
            <a:noFill/>
          </p:spPr>
          <p:txBody>
            <a:bodyPr wrap="square" rtlCol="0">
              <a:spAutoFit/>
            </a:bodyPr>
            <a:lstStyle/>
            <a:p>
              <a:r>
                <a:rPr lang="en-US" dirty="0"/>
                <a:t>Integrating the feature</a:t>
              </a:r>
            </a:p>
          </p:txBody>
        </p:sp>
      </p:grpSp>
      <p:grpSp>
        <p:nvGrpSpPr>
          <p:cNvPr id="18443" name="Group 18442">
            <a:extLst>
              <a:ext uri="{FF2B5EF4-FFF2-40B4-BE49-F238E27FC236}">
                <a16:creationId xmlns:a16="http://schemas.microsoft.com/office/drawing/2014/main" id="{66FB1FA8-A1F8-99BA-1C6F-1D051C261963}"/>
              </a:ext>
            </a:extLst>
          </p:cNvPr>
          <p:cNvGrpSpPr/>
          <p:nvPr/>
        </p:nvGrpSpPr>
        <p:grpSpPr>
          <a:xfrm>
            <a:off x="7141929" y="1031340"/>
            <a:ext cx="3830871" cy="1470261"/>
            <a:chOff x="7141929" y="1031340"/>
            <a:chExt cx="3830871" cy="1470261"/>
          </a:xfrm>
        </p:grpSpPr>
        <p:sp>
          <p:nvSpPr>
            <p:cNvPr id="14" name="TextBox 13">
              <a:extLst>
                <a:ext uri="{FF2B5EF4-FFF2-40B4-BE49-F238E27FC236}">
                  <a16:creationId xmlns:a16="http://schemas.microsoft.com/office/drawing/2014/main" id="{C9F39999-D555-32CD-A7B6-552550BB0064}"/>
                </a:ext>
              </a:extLst>
            </p:cNvPr>
            <p:cNvSpPr txBox="1"/>
            <p:nvPr/>
          </p:nvSpPr>
          <p:spPr>
            <a:xfrm>
              <a:off x="7141929" y="2224602"/>
              <a:ext cx="1328972" cy="276999"/>
            </a:xfrm>
            <a:prstGeom prst="rect">
              <a:avLst/>
            </a:prstGeom>
            <a:noFill/>
            <a:ln w="28575">
              <a:solidFill>
                <a:srgbClr val="C00000"/>
              </a:solidFill>
            </a:ln>
          </p:spPr>
          <p:txBody>
            <a:bodyPr wrap="square" rtlCol="0">
              <a:spAutoFit/>
            </a:bodyPr>
            <a:lstStyle/>
            <a:p>
              <a:r>
                <a:rPr lang="en-US" sz="1200" dirty="0"/>
                <a:t>new-feature head</a:t>
              </a:r>
            </a:p>
          </p:txBody>
        </p:sp>
        <p:cxnSp>
          <p:nvCxnSpPr>
            <p:cNvPr id="20" name="Straight Arrow Connector 19">
              <a:extLst>
                <a:ext uri="{FF2B5EF4-FFF2-40B4-BE49-F238E27FC236}">
                  <a16:creationId xmlns:a16="http://schemas.microsoft.com/office/drawing/2014/main" id="{22FC5612-7415-098E-19BF-A039DF56C721}"/>
                </a:ext>
              </a:extLst>
            </p:cNvPr>
            <p:cNvCxnSpPr>
              <a:stCxn id="14" idx="3"/>
              <a:endCxn id="19" idx="2"/>
            </p:cNvCxnSpPr>
            <p:nvPr/>
          </p:nvCxnSpPr>
          <p:spPr>
            <a:xfrm flipV="1">
              <a:off x="8470901" y="2332854"/>
              <a:ext cx="256275" cy="3024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AF97CF5-1600-DC32-8DCA-485A6C1A6757}"/>
                </a:ext>
              </a:extLst>
            </p:cNvPr>
            <p:cNvSpPr txBox="1"/>
            <p:nvPr/>
          </p:nvSpPr>
          <p:spPr>
            <a:xfrm>
              <a:off x="10011678" y="1031340"/>
              <a:ext cx="961122" cy="276999"/>
            </a:xfrm>
            <a:prstGeom prst="rect">
              <a:avLst/>
            </a:prstGeom>
            <a:noFill/>
            <a:ln w="28575">
              <a:solidFill>
                <a:srgbClr val="C00000"/>
              </a:solidFill>
            </a:ln>
          </p:spPr>
          <p:txBody>
            <a:bodyPr wrap="square" rtlCol="0">
              <a:spAutoFit/>
            </a:bodyPr>
            <a:lstStyle/>
            <a:p>
              <a:r>
                <a:rPr lang="en-US" sz="1200" dirty="0"/>
                <a:t>master head</a:t>
              </a:r>
            </a:p>
          </p:txBody>
        </p:sp>
        <p:cxnSp>
          <p:nvCxnSpPr>
            <p:cNvPr id="26" name="Straight Arrow Connector 25">
              <a:extLst>
                <a:ext uri="{FF2B5EF4-FFF2-40B4-BE49-F238E27FC236}">
                  <a16:creationId xmlns:a16="http://schemas.microsoft.com/office/drawing/2014/main" id="{EDBD1297-5F19-1A0F-6931-1A73018DB9B9}"/>
                </a:ext>
              </a:extLst>
            </p:cNvPr>
            <p:cNvCxnSpPr>
              <a:stCxn id="22" idx="1"/>
              <a:endCxn id="9" idx="6"/>
            </p:cNvCxnSpPr>
            <p:nvPr/>
          </p:nvCxnSpPr>
          <p:spPr>
            <a:xfrm flipH="1" flipV="1">
              <a:off x="9578630" y="1131418"/>
              <a:ext cx="433048" cy="3842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470" name="Group 18469">
            <a:extLst>
              <a:ext uri="{FF2B5EF4-FFF2-40B4-BE49-F238E27FC236}">
                <a16:creationId xmlns:a16="http://schemas.microsoft.com/office/drawing/2014/main" id="{D2D5C3FC-1951-DFB3-34DC-B25940997C17}"/>
              </a:ext>
            </a:extLst>
          </p:cNvPr>
          <p:cNvGrpSpPr/>
          <p:nvPr/>
        </p:nvGrpSpPr>
        <p:grpSpPr>
          <a:xfrm>
            <a:off x="1206745" y="4247156"/>
            <a:ext cx="3299091" cy="2507066"/>
            <a:chOff x="1206745" y="4247156"/>
            <a:chExt cx="3299091" cy="2507066"/>
          </a:xfrm>
        </p:grpSpPr>
        <p:cxnSp>
          <p:nvCxnSpPr>
            <p:cNvPr id="18436" name="Straight Arrow Connector 18435">
              <a:extLst>
                <a:ext uri="{FF2B5EF4-FFF2-40B4-BE49-F238E27FC236}">
                  <a16:creationId xmlns:a16="http://schemas.microsoft.com/office/drawing/2014/main" id="{DE7CF254-3412-8DD7-E520-CD900070BE66}"/>
                </a:ext>
              </a:extLst>
            </p:cNvPr>
            <p:cNvCxnSpPr>
              <a:stCxn id="18435" idx="3"/>
            </p:cNvCxnSpPr>
            <p:nvPr/>
          </p:nvCxnSpPr>
          <p:spPr>
            <a:xfrm flipV="1">
              <a:off x="2535717" y="6099043"/>
              <a:ext cx="256275" cy="3024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8444" name="Group 18443">
              <a:extLst>
                <a:ext uri="{FF2B5EF4-FFF2-40B4-BE49-F238E27FC236}">
                  <a16:creationId xmlns:a16="http://schemas.microsoft.com/office/drawing/2014/main" id="{DE236D91-9AD0-B94D-A458-F8A74BFA4D8B}"/>
                </a:ext>
              </a:extLst>
            </p:cNvPr>
            <p:cNvGrpSpPr/>
            <p:nvPr/>
          </p:nvGrpSpPr>
          <p:grpSpPr>
            <a:xfrm>
              <a:off x="1206745" y="4247156"/>
              <a:ext cx="3299091" cy="2507066"/>
              <a:chOff x="1206745" y="4247156"/>
              <a:chExt cx="3299091" cy="2507066"/>
            </a:xfrm>
          </p:grpSpPr>
          <p:grpSp>
            <p:nvGrpSpPr>
              <p:cNvPr id="27" name="Group 26">
                <a:extLst>
                  <a:ext uri="{FF2B5EF4-FFF2-40B4-BE49-F238E27FC236}">
                    <a16:creationId xmlns:a16="http://schemas.microsoft.com/office/drawing/2014/main" id="{22C50E1E-522C-1D2D-49B2-9DE436311AFC}"/>
                  </a:ext>
                </a:extLst>
              </p:cNvPr>
              <p:cNvGrpSpPr/>
              <p:nvPr/>
            </p:nvGrpSpPr>
            <p:grpSpPr>
              <a:xfrm>
                <a:off x="3400406" y="4247156"/>
                <a:ext cx="981813" cy="762178"/>
                <a:chOff x="8614540" y="2302009"/>
                <a:chExt cx="981813" cy="762178"/>
              </a:xfrm>
            </p:grpSpPr>
            <p:grpSp>
              <p:nvGrpSpPr>
                <p:cNvPr id="28" name="Group 27">
                  <a:extLst>
                    <a:ext uri="{FF2B5EF4-FFF2-40B4-BE49-F238E27FC236}">
                      <a16:creationId xmlns:a16="http://schemas.microsoft.com/office/drawing/2014/main" id="{12531A9A-073E-551E-345B-38012F12248B}"/>
                    </a:ext>
                  </a:extLst>
                </p:cNvPr>
                <p:cNvGrpSpPr/>
                <p:nvPr/>
              </p:nvGrpSpPr>
              <p:grpSpPr>
                <a:xfrm>
                  <a:off x="8614540" y="2302009"/>
                  <a:ext cx="260710" cy="762178"/>
                  <a:chOff x="8614540" y="2302009"/>
                  <a:chExt cx="260710" cy="762178"/>
                </a:xfrm>
              </p:grpSpPr>
              <p:sp>
                <p:nvSpPr>
                  <p:cNvPr id="30" name="Oval 29">
                    <a:extLst>
                      <a:ext uri="{FF2B5EF4-FFF2-40B4-BE49-F238E27FC236}">
                        <a16:creationId xmlns:a16="http://schemas.microsoft.com/office/drawing/2014/main" id="{E4B40BD3-5149-B9B7-08CF-8EB89E295A9F}"/>
                      </a:ext>
                    </a:extLst>
                  </p:cNvPr>
                  <p:cNvSpPr/>
                  <p:nvPr/>
                </p:nvSpPr>
                <p:spPr>
                  <a:xfrm>
                    <a:off x="8614540" y="2302009"/>
                    <a:ext cx="260710" cy="25483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3" name="Oval 32">
                    <a:extLst>
                      <a:ext uri="{FF2B5EF4-FFF2-40B4-BE49-F238E27FC236}">
                        <a16:creationId xmlns:a16="http://schemas.microsoft.com/office/drawing/2014/main" id="{80C82119-9981-8F2C-DEB8-4A296702E6FF}"/>
                      </a:ext>
                    </a:extLst>
                  </p:cNvPr>
                  <p:cNvSpPr/>
                  <p:nvPr/>
                </p:nvSpPr>
                <p:spPr>
                  <a:xfrm>
                    <a:off x="8614540" y="2809353"/>
                    <a:ext cx="260710" cy="25483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36" name="Straight Arrow Connector 35">
                    <a:extLst>
                      <a:ext uri="{FF2B5EF4-FFF2-40B4-BE49-F238E27FC236}">
                        <a16:creationId xmlns:a16="http://schemas.microsoft.com/office/drawing/2014/main" id="{5475B827-4042-6AF6-811A-46FA2C07466B}"/>
                      </a:ext>
                    </a:extLst>
                  </p:cNvPr>
                  <p:cNvCxnSpPr>
                    <a:stCxn id="30" idx="4"/>
                    <a:endCxn id="33" idx="0"/>
                  </p:cNvCxnSpPr>
                  <p:nvPr/>
                </p:nvCxnSpPr>
                <p:spPr>
                  <a:xfrm>
                    <a:off x="8744895" y="2556843"/>
                    <a:ext cx="0" cy="2525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9" name="TextBox 28">
                  <a:extLst>
                    <a:ext uri="{FF2B5EF4-FFF2-40B4-BE49-F238E27FC236}">
                      <a16:creationId xmlns:a16="http://schemas.microsoft.com/office/drawing/2014/main" id="{4C68D9F9-EE7C-70B7-362F-D13596161017}"/>
                    </a:ext>
                  </a:extLst>
                </p:cNvPr>
                <p:cNvSpPr txBox="1"/>
                <p:nvPr/>
              </p:nvSpPr>
              <p:spPr>
                <a:xfrm>
                  <a:off x="8875250" y="2389328"/>
                  <a:ext cx="721103" cy="307777"/>
                </a:xfrm>
                <a:prstGeom prst="rect">
                  <a:avLst/>
                </a:prstGeom>
                <a:noFill/>
              </p:spPr>
              <p:txBody>
                <a:bodyPr wrap="square" rtlCol="0">
                  <a:spAutoFit/>
                </a:bodyPr>
                <a:lstStyle/>
                <a:p>
                  <a:r>
                    <a:rPr lang="en-BE" sz="1400" dirty="0"/>
                    <a:t>master</a:t>
                  </a:r>
                </a:p>
              </p:txBody>
            </p:sp>
          </p:grpSp>
          <p:grpSp>
            <p:nvGrpSpPr>
              <p:cNvPr id="37" name="Group 36">
                <a:extLst>
                  <a:ext uri="{FF2B5EF4-FFF2-40B4-BE49-F238E27FC236}">
                    <a16:creationId xmlns:a16="http://schemas.microsoft.com/office/drawing/2014/main" id="{9D443167-078C-1322-7182-E4287D49DA26}"/>
                  </a:ext>
                </a:extLst>
              </p:cNvPr>
              <p:cNvGrpSpPr/>
              <p:nvPr/>
            </p:nvGrpSpPr>
            <p:grpSpPr>
              <a:xfrm>
                <a:off x="1749375" y="4882999"/>
                <a:ext cx="1645921" cy="1327771"/>
                <a:chOff x="6963509" y="2937852"/>
                <a:chExt cx="1645921" cy="1327771"/>
              </a:xfrm>
            </p:grpSpPr>
            <p:sp>
              <p:nvSpPr>
                <p:cNvPr id="39" name="Oval 38">
                  <a:extLst>
                    <a:ext uri="{FF2B5EF4-FFF2-40B4-BE49-F238E27FC236}">
                      <a16:creationId xmlns:a16="http://schemas.microsoft.com/office/drawing/2014/main" id="{E83FB4A7-5FEC-E148-A27C-14D7E97D444C}"/>
                    </a:ext>
                  </a:extLst>
                </p:cNvPr>
                <p:cNvSpPr/>
                <p:nvPr/>
              </p:nvSpPr>
              <p:spPr>
                <a:xfrm>
                  <a:off x="8023796" y="2998956"/>
                  <a:ext cx="260710" cy="254834"/>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2" name="Oval 41">
                  <a:extLst>
                    <a:ext uri="{FF2B5EF4-FFF2-40B4-BE49-F238E27FC236}">
                      <a16:creationId xmlns:a16="http://schemas.microsoft.com/office/drawing/2014/main" id="{E1C35066-B6AC-25EB-6F7E-F8D076091D4D}"/>
                    </a:ext>
                  </a:extLst>
                </p:cNvPr>
                <p:cNvSpPr/>
                <p:nvPr/>
              </p:nvSpPr>
              <p:spPr>
                <a:xfrm>
                  <a:off x="8023796" y="3487615"/>
                  <a:ext cx="260710" cy="254834"/>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4" name="Oval 43">
                  <a:extLst>
                    <a:ext uri="{FF2B5EF4-FFF2-40B4-BE49-F238E27FC236}">
                      <a16:creationId xmlns:a16="http://schemas.microsoft.com/office/drawing/2014/main" id="{3B3D2990-5920-39ED-54E1-021ECA4CE523}"/>
                    </a:ext>
                  </a:extLst>
                </p:cNvPr>
                <p:cNvSpPr/>
                <p:nvPr/>
              </p:nvSpPr>
              <p:spPr>
                <a:xfrm>
                  <a:off x="8023796" y="4010789"/>
                  <a:ext cx="260710" cy="254834"/>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45" name="Straight Arrow Connector 44">
                  <a:extLst>
                    <a:ext uri="{FF2B5EF4-FFF2-40B4-BE49-F238E27FC236}">
                      <a16:creationId xmlns:a16="http://schemas.microsoft.com/office/drawing/2014/main" id="{E066EA4E-392F-254F-4E14-7C148A252886}"/>
                    </a:ext>
                  </a:extLst>
                </p:cNvPr>
                <p:cNvCxnSpPr/>
                <p:nvPr/>
              </p:nvCxnSpPr>
              <p:spPr>
                <a:xfrm>
                  <a:off x="8142428" y="3246340"/>
                  <a:ext cx="0" cy="2525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60427FF4-7447-9377-C6A4-D0314DA48C1D}"/>
                    </a:ext>
                  </a:extLst>
                </p:cNvPr>
                <p:cNvCxnSpPr/>
                <p:nvPr/>
              </p:nvCxnSpPr>
              <p:spPr>
                <a:xfrm>
                  <a:off x="8154151" y="3751930"/>
                  <a:ext cx="0" cy="2525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EA89006A-1609-2A7B-8F60-AC64AA05EB65}"/>
                    </a:ext>
                  </a:extLst>
                </p:cNvPr>
                <p:cNvCxnSpPr>
                  <a:cxnSpLocks/>
                </p:cNvCxnSpPr>
                <p:nvPr/>
              </p:nvCxnSpPr>
              <p:spPr>
                <a:xfrm flipH="1">
                  <a:off x="8284506" y="2937852"/>
                  <a:ext cx="324924" cy="1533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56153F93-7E28-F7EF-519D-FE7214468EAB}"/>
                    </a:ext>
                  </a:extLst>
                </p:cNvPr>
                <p:cNvSpPr txBox="1"/>
                <p:nvPr/>
              </p:nvSpPr>
              <p:spPr>
                <a:xfrm>
                  <a:off x="6963509" y="3461581"/>
                  <a:ext cx="1166182" cy="307777"/>
                </a:xfrm>
                <a:prstGeom prst="rect">
                  <a:avLst/>
                </a:prstGeom>
                <a:noFill/>
              </p:spPr>
              <p:txBody>
                <a:bodyPr wrap="square" rtlCol="0">
                  <a:spAutoFit/>
                </a:bodyPr>
                <a:lstStyle/>
                <a:p>
                  <a:r>
                    <a:rPr lang="en-GB" sz="1400" dirty="0"/>
                    <a:t>n</a:t>
                  </a:r>
                  <a:r>
                    <a:rPr lang="en-BE" sz="1400" dirty="0"/>
                    <a:t>ew-feature</a:t>
                  </a:r>
                </a:p>
              </p:txBody>
            </p:sp>
          </p:grpSp>
          <p:sp>
            <p:nvSpPr>
              <p:cNvPr id="18434" name="TextBox 18433">
                <a:extLst>
                  <a:ext uri="{FF2B5EF4-FFF2-40B4-BE49-F238E27FC236}">
                    <a16:creationId xmlns:a16="http://schemas.microsoft.com/office/drawing/2014/main" id="{01175CCD-E036-B9F1-23C3-0911ECB89DB0}"/>
                  </a:ext>
                </a:extLst>
              </p:cNvPr>
              <p:cNvSpPr txBox="1"/>
              <p:nvPr/>
            </p:nvSpPr>
            <p:spPr>
              <a:xfrm>
                <a:off x="1531756" y="6384890"/>
                <a:ext cx="2592267" cy="369332"/>
              </a:xfrm>
              <a:prstGeom prst="rect">
                <a:avLst/>
              </a:prstGeom>
              <a:noFill/>
            </p:spPr>
            <p:txBody>
              <a:bodyPr wrap="square">
                <a:spAutoFit/>
              </a:bodyPr>
              <a:lstStyle/>
              <a:p>
                <a:r>
                  <a:rPr lang="en-GB" sz="1800" dirty="0"/>
                  <a:t>After F</a:t>
                </a:r>
                <a:r>
                  <a:rPr lang="en-BE" sz="1800" dirty="0"/>
                  <a:t>ast-forward merge </a:t>
                </a:r>
                <a:endParaRPr lang="en-US" dirty="0"/>
              </a:p>
            </p:txBody>
          </p:sp>
          <p:sp>
            <p:nvSpPr>
              <p:cNvPr id="18435" name="TextBox 18434">
                <a:extLst>
                  <a:ext uri="{FF2B5EF4-FFF2-40B4-BE49-F238E27FC236}">
                    <a16:creationId xmlns:a16="http://schemas.microsoft.com/office/drawing/2014/main" id="{9029DE6E-7FF6-5DFC-7600-04738BC74C99}"/>
                  </a:ext>
                </a:extLst>
              </p:cNvPr>
              <p:cNvSpPr txBox="1"/>
              <p:nvPr/>
            </p:nvSpPr>
            <p:spPr>
              <a:xfrm>
                <a:off x="1206745" y="5990791"/>
                <a:ext cx="1328972" cy="276999"/>
              </a:xfrm>
              <a:prstGeom prst="rect">
                <a:avLst/>
              </a:prstGeom>
              <a:noFill/>
              <a:ln w="28575">
                <a:solidFill>
                  <a:srgbClr val="C00000"/>
                </a:solidFill>
              </a:ln>
            </p:spPr>
            <p:txBody>
              <a:bodyPr wrap="square" rtlCol="0">
                <a:spAutoFit/>
              </a:bodyPr>
              <a:lstStyle/>
              <a:p>
                <a:r>
                  <a:rPr lang="en-US" sz="1200" dirty="0"/>
                  <a:t>new-feature head</a:t>
                </a:r>
              </a:p>
            </p:txBody>
          </p:sp>
          <p:sp>
            <p:nvSpPr>
              <p:cNvPr id="18437" name="TextBox 18436">
                <a:extLst>
                  <a:ext uri="{FF2B5EF4-FFF2-40B4-BE49-F238E27FC236}">
                    <a16:creationId xmlns:a16="http://schemas.microsoft.com/office/drawing/2014/main" id="{C9D8DE66-73FE-AFC6-4831-A732CFCC5B18}"/>
                  </a:ext>
                </a:extLst>
              </p:cNvPr>
              <p:cNvSpPr txBox="1"/>
              <p:nvPr/>
            </p:nvSpPr>
            <p:spPr>
              <a:xfrm>
                <a:off x="3544714" y="5990791"/>
                <a:ext cx="961122" cy="276999"/>
              </a:xfrm>
              <a:prstGeom prst="rect">
                <a:avLst/>
              </a:prstGeom>
              <a:noFill/>
              <a:ln w="28575">
                <a:solidFill>
                  <a:srgbClr val="C00000"/>
                </a:solidFill>
              </a:ln>
            </p:spPr>
            <p:txBody>
              <a:bodyPr wrap="square" rtlCol="0">
                <a:spAutoFit/>
              </a:bodyPr>
              <a:lstStyle/>
              <a:p>
                <a:r>
                  <a:rPr lang="en-US" sz="1200" dirty="0"/>
                  <a:t>master head</a:t>
                </a:r>
              </a:p>
            </p:txBody>
          </p:sp>
        </p:grpSp>
        <p:cxnSp>
          <p:nvCxnSpPr>
            <p:cNvPr id="18438" name="Straight Arrow Connector 18437">
              <a:extLst>
                <a:ext uri="{FF2B5EF4-FFF2-40B4-BE49-F238E27FC236}">
                  <a16:creationId xmlns:a16="http://schemas.microsoft.com/office/drawing/2014/main" id="{E2EA300E-A8F9-EFC9-3760-DB21816C3D3D}"/>
                </a:ext>
              </a:extLst>
            </p:cNvPr>
            <p:cNvCxnSpPr>
              <a:stCxn id="18437" idx="1"/>
            </p:cNvCxnSpPr>
            <p:nvPr/>
          </p:nvCxnSpPr>
          <p:spPr>
            <a:xfrm flipH="1" flipV="1">
              <a:off x="3111666" y="6090869"/>
              <a:ext cx="433048" cy="3842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474" name="Group 18473">
            <a:extLst>
              <a:ext uri="{FF2B5EF4-FFF2-40B4-BE49-F238E27FC236}">
                <a16:creationId xmlns:a16="http://schemas.microsoft.com/office/drawing/2014/main" id="{C080B34B-E7A3-DAFB-A391-5A01AAB4505A}"/>
              </a:ext>
            </a:extLst>
          </p:cNvPr>
          <p:cNvGrpSpPr/>
          <p:nvPr/>
        </p:nvGrpSpPr>
        <p:grpSpPr>
          <a:xfrm>
            <a:off x="3257443" y="5237916"/>
            <a:ext cx="2133531" cy="475714"/>
            <a:chOff x="3257443" y="5237916"/>
            <a:chExt cx="2133531" cy="475714"/>
          </a:xfrm>
        </p:grpSpPr>
        <p:sp>
          <p:nvSpPr>
            <p:cNvPr id="18471" name="TextBox 18470">
              <a:extLst>
                <a:ext uri="{FF2B5EF4-FFF2-40B4-BE49-F238E27FC236}">
                  <a16:creationId xmlns:a16="http://schemas.microsoft.com/office/drawing/2014/main" id="{0CE08F47-BD17-54B7-1DD0-340E8736956C}"/>
                </a:ext>
              </a:extLst>
            </p:cNvPr>
            <p:cNvSpPr txBox="1"/>
            <p:nvPr/>
          </p:nvSpPr>
          <p:spPr>
            <a:xfrm>
              <a:off x="3872648" y="5237916"/>
              <a:ext cx="1518326" cy="369332"/>
            </a:xfrm>
            <a:prstGeom prst="rect">
              <a:avLst/>
            </a:prstGeom>
            <a:noFill/>
            <a:ln w="28575">
              <a:solidFill>
                <a:srgbClr val="C00000"/>
              </a:solidFill>
            </a:ln>
          </p:spPr>
          <p:txBody>
            <a:bodyPr wrap="square" rtlCol="0">
              <a:spAutoFit/>
            </a:bodyPr>
            <a:lstStyle/>
            <a:p>
              <a:r>
                <a:rPr lang="en-US" dirty="0"/>
                <a:t>Linear history</a:t>
              </a:r>
            </a:p>
          </p:txBody>
        </p:sp>
        <p:cxnSp>
          <p:nvCxnSpPr>
            <p:cNvPr id="18472" name="Straight Arrow Connector 18471">
              <a:extLst>
                <a:ext uri="{FF2B5EF4-FFF2-40B4-BE49-F238E27FC236}">
                  <a16:creationId xmlns:a16="http://schemas.microsoft.com/office/drawing/2014/main" id="{9DE918BF-6ACA-1B87-E721-B1C65150214D}"/>
                </a:ext>
              </a:extLst>
            </p:cNvPr>
            <p:cNvCxnSpPr>
              <a:cxnSpLocks/>
            </p:cNvCxnSpPr>
            <p:nvPr/>
          </p:nvCxnSpPr>
          <p:spPr>
            <a:xfrm flipH="1">
              <a:off x="3257443" y="5481034"/>
              <a:ext cx="612092" cy="23259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A7388B7A-894C-B226-FF75-F0C8B69C4C30}"/>
              </a:ext>
            </a:extLst>
          </p:cNvPr>
          <p:cNvGrpSpPr/>
          <p:nvPr/>
        </p:nvGrpSpPr>
        <p:grpSpPr>
          <a:xfrm>
            <a:off x="4890275" y="2692172"/>
            <a:ext cx="1613764" cy="1642303"/>
            <a:chOff x="4890275" y="2692172"/>
            <a:chExt cx="1613764" cy="1642303"/>
          </a:xfrm>
        </p:grpSpPr>
        <p:pic>
          <p:nvPicPr>
            <p:cNvPr id="2" name="Picture 1" descr="Diagram, icon&#10;&#10;Description automatically generated">
              <a:extLst>
                <a:ext uri="{FF2B5EF4-FFF2-40B4-BE49-F238E27FC236}">
                  <a16:creationId xmlns:a16="http://schemas.microsoft.com/office/drawing/2014/main" id="{7251474C-D53C-855F-214F-CAD38FCCE62B}"/>
                </a:ext>
              </a:extLst>
            </p:cNvPr>
            <p:cNvPicPr>
              <a:picLocks noChangeAspect="1"/>
            </p:cNvPicPr>
            <p:nvPr/>
          </p:nvPicPr>
          <p:blipFill>
            <a:blip r:embed="rId7"/>
            <a:stretch>
              <a:fillRect/>
            </a:stretch>
          </p:blipFill>
          <p:spPr>
            <a:xfrm>
              <a:off x="5146596" y="3005757"/>
              <a:ext cx="1214667" cy="788913"/>
            </a:xfrm>
            <a:prstGeom prst="rect">
              <a:avLst/>
            </a:prstGeom>
          </p:spPr>
        </p:pic>
        <p:cxnSp>
          <p:nvCxnSpPr>
            <p:cNvPr id="7" name="Straight Connector 6">
              <a:extLst>
                <a:ext uri="{FF2B5EF4-FFF2-40B4-BE49-F238E27FC236}">
                  <a16:creationId xmlns:a16="http://schemas.microsoft.com/office/drawing/2014/main" id="{FADB5DB1-CB1E-2BB5-7B2C-DDA1BFB50002}"/>
                </a:ext>
              </a:extLst>
            </p:cNvPr>
            <p:cNvCxnSpPr/>
            <p:nvPr/>
          </p:nvCxnSpPr>
          <p:spPr>
            <a:xfrm flipH="1">
              <a:off x="4890275" y="2692172"/>
              <a:ext cx="1392538" cy="155498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F05B4FD-9E82-985B-3C81-A8957F2B1FC1}"/>
                </a:ext>
              </a:extLst>
            </p:cNvPr>
            <p:cNvCxnSpPr/>
            <p:nvPr/>
          </p:nvCxnSpPr>
          <p:spPr>
            <a:xfrm>
              <a:off x="5250426" y="2692172"/>
              <a:ext cx="1253613" cy="164230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96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dissolv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dissolve">
                                      <p:cBhvr>
                                        <p:cTn id="16" dur="5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dissolve">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8443"/>
                                        </p:tgtEl>
                                        <p:attrNameLst>
                                          <p:attrName>style.visibility</p:attrName>
                                        </p:attrNameLst>
                                      </p:cBhvr>
                                      <p:to>
                                        <p:strVal val="visible"/>
                                      </p:to>
                                    </p:set>
                                    <p:animEffect transition="in" filter="dissolve">
                                      <p:cBhvr>
                                        <p:cTn id="26" dur="500"/>
                                        <p:tgtEl>
                                          <p:spTgt spid="1844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8470"/>
                                        </p:tgtEl>
                                        <p:attrNameLst>
                                          <p:attrName>style.visibility</p:attrName>
                                        </p:attrNameLst>
                                      </p:cBhvr>
                                      <p:to>
                                        <p:strVal val="visible"/>
                                      </p:to>
                                    </p:set>
                                    <p:animEffect transition="in" filter="dissolve">
                                      <p:cBhvr>
                                        <p:cTn id="31" dur="500"/>
                                        <p:tgtEl>
                                          <p:spTgt spid="1847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8474"/>
                                        </p:tgtEl>
                                        <p:attrNameLst>
                                          <p:attrName>style.visibility</p:attrName>
                                        </p:attrNameLst>
                                      </p:cBhvr>
                                      <p:to>
                                        <p:strVal val="visible"/>
                                      </p:to>
                                    </p:set>
                                    <p:animEffect transition="in" filter="dissolve">
                                      <p:cBhvr>
                                        <p:cTn id="40" dur="500"/>
                                        <p:tgtEl>
                                          <p:spTgt spid="18474"/>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dissolve">
                                      <p:cBhvr>
                                        <p:cTn id="4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028D5-DE4A-A1F8-59BB-F603C2922F69}"/>
              </a:ext>
            </a:extLst>
          </p:cNvPr>
          <p:cNvSpPr>
            <a:spLocks noGrp="1"/>
          </p:cNvSpPr>
          <p:nvPr>
            <p:ph type="title"/>
          </p:nvPr>
        </p:nvSpPr>
        <p:spPr>
          <a:xfrm>
            <a:off x="727363" y="0"/>
            <a:ext cx="10515600" cy="983673"/>
          </a:xfrm>
        </p:spPr>
        <p:txBody>
          <a:bodyPr/>
          <a:lstStyle/>
          <a:p>
            <a:r>
              <a:rPr lang="en-BE" dirty="0"/>
              <a:t>Anouncements</a:t>
            </a:r>
          </a:p>
        </p:txBody>
      </p:sp>
      <p:sp>
        <p:nvSpPr>
          <p:cNvPr id="3" name="Content Placeholder 2">
            <a:extLst>
              <a:ext uri="{FF2B5EF4-FFF2-40B4-BE49-F238E27FC236}">
                <a16:creationId xmlns:a16="http://schemas.microsoft.com/office/drawing/2014/main" id="{DF54FBFE-AE7F-5AAF-8019-A79DA909A0B6}"/>
              </a:ext>
            </a:extLst>
          </p:cNvPr>
          <p:cNvSpPr>
            <a:spLocks noGrp="1"/>
          </p:cNvSpPr>
          <p:nvPr>
            <p:ph idx="1"/>
          </p:nvPr>
        </p:nvSpPr>
        <p:spPr>
          <a:xfrm>
            <a:off x="727363" y="865688"/>
            <a:ext cx="10515599" cy="5623605"/>
          </a:xfrm>
        </p:spPr>
        <p:txBody>
          <a:bodyPr>
            <a:normAutofit/>
          </a:bodyPr>
          <a:lstStyle/>
          <a:p>
            <a:endParaRPr lang="en-BE" sz="2400" dirty="0"/>
          </a:p>
          <a:p>
            <a:endParaRPr lang="en-BE" sz="2400" dirty="0"/>
          </a:p>
          <a:p>
            <a:endParaRPr lang="en-BE" sz="2400" dirty="0"/>
          </a:p>
          <a:p>
            <a:endParaRPr lang="en-BE" sz="2400" dirty="0"/>
          </a:p>
          <a:p>
            <a:endParaRPr lang="en-BE" sz="2400" dirty="0"/>
          </a:p>
          <a:p>
            <a:endParaRPr lang="en-BE" sz="2400" dirty="0"/>
          </a:p>
          <a:p>
            <a:pPr marL="0" indent="0">
              <a:buNone/>
            </a:pPr>
            <a:endParaRPr lang="en-BE" sz="2400" dirty="0"/>
          </a:p>
        </p:txBody>
      </p:sp>
      <p:sp>
        <p:nvSpPr>
          <p:cNvPr id="8" name="TextBox 7">
            <a:extLst>
              <a:ext uri="{FF2B5EF4-FFF2-40B4-BE49-F238E27FC236}">
                <a16:creationId xmlns:a16="http://schemas.microsoft.com/office/drawing/2014/main" id="{3A7B65AE-0955-0E4D-8580-21E284D4CB04}"/>
              </a:ext>
            </a:extLst>
          </p:cNvPr>
          <p:cNvSpPr txBox="1"/>
          <p:nvPr/>
        </p:nvSpPr>
        <p:spPr>
          <a:xfrm>
            <a:off x="461892" y="2283603"/>
            <a:ext cx="9198302" cy="1200329"/>
          </a:xfrm>
          <a:prstGeom prst="rect">
            <a:avLst/>
          </a:prstGeom>
          <a:noFill/>
        </p:spPr>
        <p:txBody>
          <a:bodyPr wrap="square" rtlCol="0">
            <a:spAutoFit/>
          </a:bodyPr>
          <a:lstStyle/>
          <a:p>
            <a:r>
              <a:rPr lang="en-US" sz="2400" dirty="0"/>
              <a:t>Design Portfolio Evaluation - </a:t>
            </a:r>
            <a:r>
              <a:rPr lang="en-US" sz="2400" dirty="0">
                <a:hlinkClick r:id="rId3"/>
              </a:rPr>
              <a:t>https://johnxu21.github.io/teaching/CS472/project/</a:t>
            </a:r>
            <a:r>
              <a:rPr lang="en-US" sz="2400" dirty="0"/>
              <a:t>?</a:t>
            </a:r>
          </a:p>
          <a:p>
            <a:endParaRPr lang="en-US" sz="2400" dirty="0"/>
          </a:p>
        </p:txBody>
      </p:sp>
    </p:spTree>
    <p:extLst>
      <p:ext uri="{BB962C8B-B14F-4D97-AF65-F5344CB8AC3E}">
        <p14:creationId xmlns:p14="http://schemas.microsoft.com/office/powerpoint/2010/main" val="2285918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F25484-E515-6D45-4873-6A94B88F7BF7}"/>
              </a:ext>
            </a:extLst>
          </p:cNvPr>
          <p:cNvSpPr>
            <a:spLocks noGrp="1"/>
          </p:cNvSpPr>
          <p:nvPr>
            <p:ph type="title"/>
          </p:nvPr>
        </p:nvSpPr>
        <p:spPr>
          <a:xfrm>
            <a:off x="838200" y="326886"/>
            <a:ext cx="10515600" cy="708301"/>
          </a:xfrm>
        </p:spPr>
        <p:txBody>
          <a:bodyPr/>
          <a:lstStyle/>
          <a:p>
            <a:pPr algn="l"/>
            <a:r>
              <a:rPr lang="en-GB" b="0" i="0" dirty="0">
                <a:solidFill>
                  <a:srgbClr val="1F1F1F"/>
                </a:solidFill>
                <a:effectLst/>
                <a:latin typeface="Source Sans Pro" panose="020B0503030403020204" pitchFamily="34" charset="0"/>
              </a:rPr>
              <a:t>Branching and Merging</a:t>
            </a:r>
          </a:p>
        </p:txBody>
      </p:sp>
      <p:grpSp>
        <p:nvGrpSpPr>
          <p:cNvPr id="18461" name="Group 18460">
            <a:extLst>
              <a:ext uri="{FF2B5EF4-FFF2-40B4-BE49-F238E27FC236}">
                <a16:creationId xmlns:a16="http://schemas.microsoft.com/office/drawing/2014/main" id="{1F439818-25FC-D13B-3E0B-EB60B1830114}"/>
              </a:ext>
            </a:extLst>
          </p:cNvPr>
          <p:cNvGrpSpPr/>
          <p:nvPr/>
        </p:nvGrpSpPr>
        <p:grpSpPr>
          <a:xfrm>
            <a:off x="700019" y="1099820"/>
            <a:ext cx="4679701" cy="2483412"/>
            <a:chOff x="700019" y="1099820"/>
            <a:chExt cx="4679701" cy="2483412"/>
          </a:xfrm>
        </p:grpSpPr>
        <p:grpSp>
          <p:nvGrpSpPr>
            <p:cNvPr id="3" name="Group 2">
              <a:extLst>
                <a:ext uri="{FF2B5EF4-FFF2-40B4-BE49-F238E27FC236}">
                  <a16:creationId xmlns:a16="http://schemas.microsoft.com/office/drawing/2014/main" id="{5FE0EA5D-D3C3-887B-2AD8-536FB0F43426}"/>
                </a:ext>
              </a:extLst>
            </p:cNvPr>
            <p:cNvGrpSpPr/>
            <p:nvPr/>
          </p:nvGrpSpPr>
          <p:grpSpPr>
            <a:xfrm>
              <a:off x="1447393" y="2394884"/>
              <a:ext cx="1984361" cy="1188348"/>
              <a:chOff x="3990637" y="3121710"/>
              <a:chExt cx="1984361" cy="1188348"/>
            </a:xfrm>
          </p:grpSpPr>
          <p:grpSp>
            <p:nvGrpSpPr>
              <p:cNvPr id="5" name="Group 4">
                <a:extLst>
                  <a:ext uri="{FF2B5EF4-FFF2-40B4-BE49-F238E27FC236}">
                    <a16:creationId xmlns:a16="http://schemas.microsoft.com/office/drawing/2014/main" id="{E63CA077-1CE9-A3BE-714A-6E8F725A0B80}"/>
                  </a:ext>
                </a:extLst>
              </p:cNvPr>
              <p:cNvGrpSpPr/>
              <p:nvPr/>
            </p:nvGrpSpPr>
            <p:grpSpPr>
              <a:xfrm>
                <a:off x="4422611" y="3121710"/>
                <a:ext cx="1552387" cy="1125463"/>
                <a:chOff x="4422611" y="3121710"/>
                <a:chExt cx="1552387" cy="1125463"/>
              </a:xfrm>
            </p:grpSpPr>
            <p:grpSp>
              <p:nvGrpSpPr>
                <p:cNvPr id="13" name="Group 12">
                  <a:extLst>
                    <a:ext uri="{FF2B5EF4-FFF2-40B4-BE49-F238E27FC236}">
                      <a16:creationId xmlns:a16="http://schemas.microsoft.com/office/drawing/2014/main" id="{30A4E0E6-2E57-ECB0-2D01-C2691CC9155E}"/>
                    </a:ext>
                  </a:extLst>
                </p:cNvPr>
                <p:cNvGrpSpPr/>
                <p:nvPr/>
              </p:nvGrpSpPr>
              <p:grpSpPr>
                <a:xfrm>
                  <a:off x="4422937" y="3121710"/>
                  <a:ext cx="1552061" cy="1125463"/>
                  <a:chOff x="1113752" y="3658733"/>
                  <a:chExt cx="1552061" cy="1125463"/>
                </a:xfrm>
              </p:grpSpPr>
              <p:cxnSp>
                <p:nvCxnSpPr>
                  <p:cNvPr id="23" name="Curved Connector 22">
                    <a:extLst>
                      <a:ext uri="{FF2B5EF4-FFF2-40B4-BE49-F238E27FC236}">
                        <a16:creationId xmlns:a16="http://schemas.microsoft.com/office/drawing/2014/main" id="{DF8DC5A7-88A6-103E-3DD1-5C9A3F1ED4EF}"/>
                      </a:ext>
                    </a:extLst>
                  </p:cNvPr>
                  <p:cNvCxnSpPr>
                    <a:cxnSpLocks/>
                  </p:cNvCxnSpPr>
                  <p:nvPr/>
                </p:nvCxnSpPr>
                <p:spPr>
                  <a:xfrm>
                    <a:off x="1113752" y="3658733"/>
                    <a:ext cx="1255551" cy="990921"/>
                  </a:xfrm>
                  <a:prstGeom prst="curvedConnector3">
                    <a:avLst>
                      <a:gd name="adj1" fmla="val 50000"/>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D9DF29CD-3BED-F991-E5A7-5751DD5347B3}"/>
                      </a:ext>
                    </a:extLst>
                  </p:cNvPr>
                  <p:cNvSpPr/>
                  <p:nvPr/>
                </p:nvSpPr>
                <p:spPr>
                  <a:xfrm>
                    <a:off x="2381000" y="4529362"/>
                    <a:ext cx="284813" cy="254834"/>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pic>
              <p:nvPicPr>
                <p:cNvPr id="16" name="Picture 4" descr="Software-bug Icons - Free SVG &amp; PNG Software-bug Images - Noun Project">
                  <a:extLst>
                    <a:ext uri="{FF2B5EF4-FFF2-40B4-BE49-F238E27FC236}">
                      <a16:creationId xmlns:a16="http://schemas.microsoft.com/office/drawing/2014/main" id="{91AB86A8-F638-8409-13A0-0265A7208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611" y="3314457"/>
                  <a:ext cx="339379" cy="33937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56D57C96-FDCE-80B8-39CC-64498CA041F7}"/>
                  </a:ext>
                </a:extLst>
              </p:cNvPr>
              <p:cNvSpPr txBox="1"/>
              <p:nvPr/>
            </p:nvSpPr>
            <p:spPr>
              <a:xfrm>
                <a:off x="3990637" y="3940726"/>
                <a:ext cx="1956828" cy="369332"/>
              </a:xfrm>
              <a:prstGeom prst="rect">
                <a:avLst/>
              </a:prstGeom>
              <a:noFill/>
            </p:spPr>
            <p:txBody>
              <a:bodyPr wrap="square">
                <a:spAutoFit/>
              </a:bodyPr>
              <a:lstStyle/>
              <a:p>
                <a:r>
                  <a:rPr lang="en-BE" dirty="0"/>
                  <a:t>bugfix branch</a:t>
                </a:r>
              </a:p>
            </p:txBody>
          </p:sp>
        </p:grpSp>
        <p:grpSp>
          <p:nvGrpSpPr>
            <p:cNvPr id="26" name="Group 25">
              <a:extLst>
                <a:ext uri="{FF2B5EF4-FFF2-40B4-BE49-F238E27FC236}">
                  <a16:creationId xmlns:a16="http://schemas.microsoft.com/office/drawing/2014/main" id="{01667EBD-A79F-8800-878C-EE3B7C2FC0A0}"/>
                </a:ext>
              </a:extLst>
            </p:cNvPr>
            <p:cNvGrpSpPr/>
            <p:nvPr/>
          </p:nvGrpSpPr>
          <p:grpSpPr>
            <a:xfrm>
              <a:off x="700019" y="1900189"/>
              <a:ext cx="4002814" cy="622112"/>
              <a:chOff x="3243263" y="2627015"/>
              <a:chExt cx="4002814" cy="622112"/>
            </a:xfrm>
          </p:grpSpPr>
          <p:grpSp>
            <p:nvGrpSpPr>
              <p:cNvPr id="42" name="Group 41">
                <a:extLst>
                  <a:ext uri="{FF2B5EF4-FFF2-40B4-BE49-F238E27FC236}">
                    <a16:creationId xmlns:a16="http://schemas.microsoft.com/office/drawing/2014/main" id="{C92DAB48-FACD-DB64-A04F-B5D7F4D0BF86}"/>
                  </a:ext>
                </a:extLst>
              </p:cNvPr>
              <p:cNvGrpSpPr/>
              <p:nvPr/>
            </p:nvGrpSpPr>
            <p:grpSpPr>
              <a:xfrm>
                <a:off x="3243263" y="2627015"/>
                <a:ext cx="4002814" cy="622112"/>
                <a:chOff x="-65922" y="3986998"/>
                <a:chExt cx="4002814" cy="622112"/>
              </a:xfrm>
            </p:grpSpPr>
            <p:cxnSp>
              <p:nvCxnSpPr>
                <p:cNvPr id="54" name="Straight Connector 53">
                  <a:extLst>
                    <a:ext uri="{FF2B5EF4-FFF2-40B4-BE49-F238E27FC236}">
                      <a16:creationId xmlns:a16="http://schemas.microsoft.com/office/drawing/2014/main" id="{B3071F01-2DE9-CA56-5791-0FB321C616B7}"/>
                    </a:ext>
                  </a:extLst>
                </p:cNvPr>
                <p:cNvCxnSpPr>
                  <a:cxnSpLocks/>
                </p:cNvCxnSpPr>
                <p:nvPr/>
              </p:nvCxnSpPr>
              <p:spPr>
                <a:xfrm>
                  <a:off x="853042" y="4483262"/>
                  <a:ext cx="3083850" cy="0"/>
                </a:xfrm>
                <a:prstGeom prst="line">
                  <a:avLst/>
                </a:prstGeom>
                <a:ln w="1016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5" name="Oval 54">
                  <a:extLst>
                    <a:ext uri="{FF2B5EF4-FFF2-40B4-BE49-F238E27FC236}">
                      <a16:creationId xmlns:a16="http://schemas.microsoft.com/office/drawing/2014/main" id="{B471472F-9871-55BA-AE67-695884C883FE}"/>
                    </a:ext>
                  </a:extLst>
                </p:cNvPr>
                <p:cNvSpPr/>
                <p:nvPr/>
              </p:nvSpPr>
              <p:spPr>
                <a:xfrm>
                  <a:off x="539046" y="4354276"/>
                  <a:ext cx="284813" cy="254834"/>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3" name="TextBox 62">
                  <a:extLst>
                    <a:ext uri="{FF2B5EF4-FFF2-40B4-BE49-F238E27FC236}">
                      <a16:creationId xmlns:a16="http://schemas.microsoft.com/office/drawing/2014/main" id="{753602AD-3A2D-EAF0-C61D-4FA3E247AB21}"/>
                    </a:ext>
                  </a:extLst>
                </p:cNvPr>
                <p:cNvSpPr txBox="1"/>
                <p:nvPr/>
              </p:nvSpPr>
              <p:spPr>
                <a:xfrm>
                  <a:off x="-65922" y="3986998"/>
                  <a:ext cx="2157874" cy="369332"/>
                </a:xfrm>
                <a:prstGeom prst="rect">
                  <a:avLst/>
                </a:prstGeom>
                <a:noFill/>
              </p:spPr>
              <p:txBody>
                <a:bodyPr wrap="square" rtlCol="0">
                  <a:spAutoFit/>
                </a:bodyPr>
                <a:lstStyle/>
                <a:p>
                  <a:r>
                    <a:rPr lang="en-BE" dirty="0"/>
                    <a:t>Master/main branch</a:t>
                  </a:r>
                </a:p>
              </p:txBody>
            </p:sp>
          </p:grpSp>
          <p:sp>
            <p:nvSpPr>
              <p:cNvPr id="48" name="Oval 47">
                <a:extLst>
                  <a:ext uri="{FF2B5EF4-FFF2-40B4-BE49-F238E27FC236}">
                    <a16:creationId xmlns:a16="http://schemas.microsoft.com/office/drawing/2014/main" id="{6427EDAE-792A-4279-AA2C-A4824CDBCEAE}"/>
                  </a:ext>
                </a:extLst>
              </p:cNvPr>
              <p:cNvSpPr/>
              <p:nvPr/>
            </p:nvSpPr>
            <p:spPr>
              <a:xfrm>
                <a:off x="4457843" y="2989528"/>
                <a:ext cx="284813" cy="254834"/>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grpSp>
        <p:grpSp>
          <p:nvGrpSpPr>
            <p:cNvPr id="18433" name="Group 18432">
              <a:extLst>
                <a:ext uri="{FF2B5EF4-FFF2-40B4-BE49-F238E27FC236}">
                  <a16:creationId xmlns:a16="http://schemas.microsoft.com/office/drawing/2014/main" id="{A1C55524-388C-A78C-7509-289C12991807}"/>
                </a:ext>
              </a:extLst>
            </p:cNvPr>
            <p:cNvGrpSpPr/>
            <p:nvPr/>
          </p:nvGrpSpPr>
          <p:grpSpPr>
            <a:xfrm>
              <a:off x="3164686" y="2291774"/>
              <a:ext cx="521822" cy="962016"/>
              <a:chOff x="5707930" y="3018600"/>
              <a:chExt cx="521822" cy="962016"/>
            </a:xfrm>
          </p:grpSpPr>
          <p:sp>
            <p:nvSpPr>
              <p:cNvPr id="18434" name="Oval 18433">
                <a:extLst>
                  <a:ext uri="{FF2B5EF4-FFF2-40B4-BE49-F238E27FC236}">
                    <a16:creationId xmlns:a16="http://schemas.microsoft.com/office/drawing/2014/main" id="{C4D9A1C7-7CA5-B5B9-5CDC-8B81E0432EFE}"/>
                  </a:ext>
                </a:extLst>
              </p:cNvPr>
              <p:cNvSpPr/>
              <p:nvPr/>
            </p:nvSpPr>
            <p:spPr>
              <a:xfrm>
                <a:off x="5707930" y="3018600"/>
                <a:ext cx="260710" cy="254834"/>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8435" name="Straight Arrow Connector 18434">
                <a:extLst>
                  <a:ext uri="{FF2B5EF4-FFF2-40B4-BE49-F238E27FC236}">
                    <a16:creationId xmlns:a16="http://schemas.microsoft.com/office/drawing/2014/main" id="{68FD23C7-0FB7-E350-A833-AA2BD0726C40}"/>
                  </a:ext>
                </a:extLst>
              </p:cNvPr>
              <p:cNvCxnSpPr>
                <a:cxnSpLocks/>
                <a:stCxn id="24" idx="0"/>
                <a:endCxn id="18434" idx="4"/>
              </p:cNvCxnSpPr>
              <p:nvPr/>
            </p:nvCxnSpPr>
            <p:spPr>
              <a:xfrm flipV="1">
                <a:off x="5832592" y="3273434"/>
                <a:ext cx="5693" cy="70718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436" name="Picture 16" descr="Bug Fix Icons - Download Free Vector Icons | Noun Project">
                <a:extLst>
                  <a:ext uri="{FF2B5EF4-FFF2-40B4-BE49-F238E27FC236}">
                    <a16:creationId xmlns:a16="http://schemas.microsoft.com/office/drawing/2014/main" id="{DB965121-4DA5-1CFC-6F89-DB3A796987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4807" y="3575111"/>
                <a:ext cx="314945" cy="3149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437" name="Group 18436">
              <a:extLst>
                <a:ext uri="{FF2B5EF4-FFF2-40B4-BE49-F238E27FC236}">
                  <a16:creationId xmlns:a16="http://schemas.microsoft.com/office/drawing/2014/main" id="{12602572-FF26-E554-3910-D85A290ED147}"/>
                </a:ext>
              </a:extLst>
            </p:cNvPr>
            <p:cNvGrpSpPr/>
            <p:nvPr/>
          </p:nvGrpSpPr>
          <p:grpSpPr>
            <a:xfrm>
              <a:off x="3894920" y="1616709"/>
              <a:ext cx="521566" cy="911611"/>
              <a:chOff x="6438164" y="2343535"/>
              <a:chExt cx="521566" cy="911611"/>
            </a:xfrm>
          </p:grpSpPr>
          <p:cxnSp>
            <p:nvCxnSpPr>
              <p:cNvPr id="18438" name="Straight Arrow Connector 18437">
                <a:extLst>
                  <a:ext uri="{FF2B5EF4-FFF2-40B4-BE49-F238E27FC236}">
                    <a16:creationId xmlns:a16="http://schemas.microsoft.com/office/drawing/2014/main" id="{24546254-985D-3937-5945-1047044FA8D0}"/>
                  </a:ext>
                </a:extLst>
              </p:cNvPr>
              <p:cNvCxnSpPr>
                <a:cxnSpLocks/>
                <a:stCxn id="18455" idx="4"/>
                <a:endCxn id="18443" idx="0"/>
              </p:cNvCxnSpPr>
              <p:nvPr/>
            </p:nvCxnSpPr>
            <p:spPr>
              <a:xfrm>
                <a:off x="6545141" y="2343535"/>
                <a:ext cx="23378" cy="65677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443" name="Oval 18442">
                <a:extLst>
                  <a:ext uri="{FF2B5EF4-FFF2-40B4-BE49-F238E27FC236}">
                    <a16:creationId xmlns:a16="http://schemas.microsoft.com/office/drawing/2014/main" id="{452EBF23-5831-7132-450F-8BCAD78D02A3}"/>
                  </a:ext>
                </a:extLst>
              </p:cNvPr>
              <p:cNvSpPr/>
              <p:nvPr/>
            </p:nvSpPr>
            <p:spPr>
              <a:xfrm>
                <a:off x="6438164" y="3000312"/>
                <a:ext cx="260710" cy="254834"/>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8444" name="Picture 20" descr="Content management, features, order management, software application,  survey icon - Download on Iconfinder">
                <a:extLst>
                  <a:ext uri="{FF2B5EF4-FFF2-40B4-BE49-F238E27FC236}">
                    <a16:creationId xmlns:a16="http://schemas.microsoft.com/office/drawing/2014/main" id="{D276AAD8-B8EA-C2E8-074A-35FE7500DC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267" y="2423219"/>
                <a:ext cx="292463" cy="2924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445" name="Group 18444">
              <a:extLst>
                <a:ext uri="{FF2B5EF4-FFF2-40B4-BE49-F238E27FC236}">
                  <a16:creationId xmlns:a16="http://schemas.microsoft.com/office/drawing/2014/main" id="{A1E758F9-00B2-E0B2-BDE6-EBA506A6283F}"/>
                </a:ext>
              </a:extLst>
            </p:cNvPr>
            <p:cNvGrpSpPr/>
            <p:nvPr/>
          </p:nvGrpSpPr>
          <p:grpSpPr>
            <a:xfrm>
              <a:off x="2227487" y="1099820"/>
              <a:ext cx="1916816" cy="1427236"/>
              <a:chOff x="4770731" y="1826646"/>
              <a:chExt cx="1916816" cy="1427236"/>
            </a:xfrm>
          </p:grpSpPr>
          <p:grpSp>
            <p:nvGrpSpPr>
              <p:cNvPr id="18446" name="Group 18445">
                <a:extLst>
                  <a:ext uri="{FF2B5EF4-FFF2-40B4-BE49-F238E27FC236}">
                    <a16:creationId xmlns:a16="http://schemas.microsoft.com/office/drawing/2014/main" id="{0FA1E7B3-5702-3CAE-9753-D3A7C4837049}"/>
                  </a:ext>
                </a:extLst>
              </p:cNvPr>
              <p:cNvGrpSpPr/>
              <p:nvPr/>
            </p:nvGrpSpPr>
            <p:grpSpPr>
              <a:xfrm>
                <a:off x="4770731" y="1826646"/>
                <a:ext cx="1916816" cy="1289507"/>
                <a:chOff x="1461546" y="2363669"/>
                <a:chExt cx="1916816" cy="1289507"/>
              </a:xfrm>
            </p:grpSpPr>
            <p:cxnSp>
              <p:nvCxnSpPr>
                <p:cNvPr id="18454" name="Curved Connector 18453">
                  <a:extLst>
                    <a:ext uri="{FF2B5EF4-FFF2-40B4-BE49-F238E27FC236}">
                      <a16:creationId xmlns:a16="http://schemas.microsoft.com/office/drawing/2014/main" id="{19BD5BDE-C95A-5E0B-8805-7CB9DE713595}"/>
                    </a:ext>
                  </a:extLst>
                </p:cNvPr>
                <p:cNvCxnSpPr>
                  <a:cxnSpLocks/>
                </p:cNvCxnSpPr>
                <p:nvPr/>
              </p:nvCxnSpPr>
              <p:spPr>
                <a:xfrm rot="5400000" flipH="1" flipV="1">
                  <a:off x="2231437" y="2791611"/>
                  <a:ext cx="876185" cy="846946"/>
                </a:xfrm>
                <a:prstGeom prst="curvedConnector3">
                  <a:avLst>
                    <a:gd name="adj1" fmla="val 96193"/>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8455" name="Oval 18454">
                  <a:extLst>
                    <a:ext uri="{FF2B5EF4-FFF2-40B4-BE49-F238E27FC236}">
                      <a16:creationId xmlns:a16="http://schemas.microsoft.com/office/drawing/2014/main" id="{6A2A332C-7BAE-D08E-8E99-1430CF006CBD}"/>
                    </a:ext>
                  </a:extLst>
                </p:cNvPr>
                <p:cNvSpPr/>
                <p:nvPr/>
              </p:nvSpPr>
              <p:spPr>
                <a:xfrm>
                  <a:off x="3093549" y="2625724"/>
                  <a:ext cx="284813" cy="254834"/>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456" name="TextBox 18455">
                  <a:extLst>
                    <a:ext uri="{FF2B5EF4-FFF2-40B4-BE49-F238E27FC236}">
                      <a16:creationId xmlns:a16="http://schemas.microsoft.com/office/drawing/2014/main" id="{B7D1BA39-60C8-7A06-7F51-DB74D20D9738}"/>
                    </a:ext>
                  </a:extLst>
                </p:cNvPr>
                <p:cNvSpPr txBox="1"/>
                <p:nvPr/>
              </p:nvSpPr>
              <p:spPr>
                <a:xfrm>
                  <a:off x="1461546" y="2363669"/>
                  <a:ext cx="1700830" cy="369332"/>
                </a:xfrm>
                <a:prstGeom prst="rect">
                  <a:avLst/>
                </a:prstGeom>
                <a:noFill/>
              </p:spPr>
              <p:txBody>
                <a:bodyPr wrap="square" rtlCol="0">
                  <a:spAutoFit/>
                </a:bodyPr>
                <a:lstStyle/>
                <a:p>
                  <a:r>
                    <a:rPr lang="en-BE" dirty="0"/>
                    <a:t>Feature branch</a:t>
                  </a:r>
                </a:p>
              </p:txBody>
            </p:sp>
          </p:grpSp>
          <p:sp>
            <p:nvSpPr>
              <p:cNvPr id="18447" name="Oval 18446">
                <a:extLst>
                  <a:ext uri="{FF2B5EF4-FFF2-40B4-BE49-F238E27FC236}">
                    <a16:creationId xmlns:a16="http://schemas.microsoft.com/office/drawing/2014/main" id="{BFF5DE5A-445D-B45E-8712-DC611AE1F0E8}"/>
                  </a:ext>
                </a:extLst>
              </p:cNvPr>
              <p:cNvSpPr/>
              <p:nvPr/>
            </p:nvSpPr>
            <p:spPr>
              <a:xfrm>
                <a:off x="5138891" y="2999048"/>
                <a:ext cx="284813" cy="254834"/>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cxnSp>
          <p:nvCxnSpPr>
            <p:cNvPr id="18460" name="Straight Arrow Connector 18459">
              <a:extLst>
                <a:ext uri="{FF2B5EF4-FFF2-40B4-BE49-F238E27FC236}">
                  <a16:creationId xmlns:a16="http://schemas.microsoft.com/office/drawing/2014/main" id="{93945C3E-7283-4C31-3D6D-2C3E36B692C7}"/>
                </a:ext>
              </a:extLst>
            </p:cNvPr>
            <p:cNvCxnSpPr>
              <a:cxnSpLocks/>
            </p:cNvCxnSpPr>
            <p:nvPr/>
          </p:nvCxnSpPr>
          <p:spPr>
            <a:xfrm flipH="1" flipV="1">
              <a:off x="4515234" y="1905391"/>
              <a:ext cx="864486" cy="3923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A19E76F-3EF4-D9BC-DB65-BB7DBC513B14}"/>
              </a:ext>
            </a:extLst>
          </p:cNvPr>
          <p:cNvGrpSpPr/>
          <p:nvPr/>
        </p:nvGrpSpPr>
        <p:grpSpPr>
          <a:xfrm>
            <a:off x="9317920" y="496657"/>
            <a:ext cx="981813" cy="762178"/>
            <a:chOff x="8614540" y="2302009"/>
            <a:chExt cx="981813" cy="762178"/>
          </a:xfrm>
        </p:grpSpPr>
        <p:grpSp>
          <p:nvGrpSpPr>
            <p:cNvPr id="6" name="Group 5">
              <a:extLst>
                <a:ext uri="{FF2B5EF4-FFF2-40B4-BE49-F238E27FC236}">
                  <a16:creationId xmlns:a16="http://schemas.microsoft.com/office/drawing/2014/main" id="{0B0DA45F-EBDE-8CD5-0E0D-0E361B022AE4}"/>
                </a:ext>
              </a:extLst>
            </p:cNvPr>
            <p:cNvGrpSpPr/>
            <p:nvPr/>
          </p:nvGrpSpPr>
          <p:grpSpPr>
            <a:xfrm>
              <a:off x="8614540" y="2302009"/>
              <a:ext cx="260710" cy="762178"/>
              <a:chOff x="8614540" y="2302009"/>
              <a:chExt cx="260710" cy="762178"/>
            </a:xfrm>
          </p:grpSpPr>
          <p:sp>
            <p:nvSpPr>
              <p:cNvPr id="8" name="Oval 7">
                <a:extLst>
                  <a:ext uri="{FF2B5EF4-FFF2-40B4-BE49-F238E27FC236}">
                    <a16:creationId xmlns:a16="http://schemas.microsoft.com/office/drawing/2014/main" id="{694A3913-3318-8341-7534-A582E69D5F6E}"/>
                  </a:ext>
                </a:extLst>
              </p:cNvPr>
              <p:cNvSpPr/>
              <p:nvPr/>
            </p:nvSpPr>
            <p:spPr>
              <a:xfrm>
                <a:off x="8614540" y="2302009"/>
                <a:ext cx="260710" cy="25483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Oval 8">
                <a:extLst>
                  <a:ext uri="{FF2B5EF4-FFF2-40B4-BE49-F238E27FC236}">
                    <a16:creationId xmlns:a16="http://schemas.microsoft.com/office/drawing/2014/main" id="{79BD9275-BFA9-4A96-FC4A-BE94E2A99D2E}"/>
                  </a:ext>
                </a:extLst>
              </p:cNvPr>
              <p:cNvSpPr/>
              <p:nvPr/>
            </p:nvSpPr>
            <p:spPr>
              <a:xfrm>
                <a:off x="8614540" y="2809353"/>
                <a:ext cx="260710" cy="25483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0" name="Straight Arrow Connector 9">
                <a:extLst>
                  <a:ext uri="{FF2B5EF4-FFF2-40B4-BE49-F238E27FC236}">
                    <a16:creationId xmlns:a16="http://schemas.microsoft.com/office/drawing/2014/main" id="{3E028642-EE88-627C-AE40-303F17A874D4}"/>
                  </a:ext>
                </a:extLst>
              </p:cNvPr>
              <p:cNvCxnSpPr>
                <a:stCxn id="8" idx="4"/>
                <a:endCxn id="9" idx="0"/>
              </p:cNvCxnSpPr>
              <p:nvPr/>
            </p:nvCxnSpPr>
            <p:spPr>
              <a:xfrm>
                <a:off x="8744895" y="2556843"/>
                <a:ext cx="0" cy="25251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7" name="TextBox 6">
              <a:extLst>
                <a:ext uri="{FF2B5EF4-FFF2-40B4-BE49-F238E27FC236}">
                  <a16:creationId xmlns:a16="http://schemas.microsoft.com/office/drawing/2014/main" id="{4A2D67BF-CFEA-1464-7102-C8CDFA6DC9B8}"/>
                </a:ext>
              </a:extLst>
            </p:cNvPr>
            <p:cNvSpPr txBox="1"/>
            <p:nvPr/>
          </p:nvSpPr>
          <p:spPr>
            <a:xfrm>
              <a:off x="8875250" y="2389328"/>
              <a:ext cx="721103" cy="307777"/>
            </a:xfrm>
            <a:prstGeom prst="rect">
              <a:avLst/>
            </a:prstGeom>
            <a:noFill/>
          </p:spPr>
          <p:txBody>
            <a:bodyPr wrap="square" rtlCol="0">
              <a:spAutoFit/>
            </a:bodyPr>
            <a:lstStyle/>
            <a:p>
              <a:r>
                <a:rPr lang="en-BE" sz="1400" dirty="0"/>
                <a:t>master</a:t>
              </a:r>
            </a:p>
          </p:txBody>
        </p:sp>
      </p:grpSp>
      <p:grpSp>
        <p:nvGrpSpPr>
          <p:cNvPr id="12" name="Group 11">
            <a:extLst>
              <a:ext uri="{FF2B5EF4-FFF2-40B4-BE49-F238E27FC236}">
                <a16:creationId xmlns:a16="http://schemas.microsoft.com/office/drawing/2014/main" id="{AA7A5F9D-E154-CE2D-396E-25055734F5CF}"/>
              </a:ext>
            </a:extLst>
          </p:cNvPr>
          <p:cNvGrpSpPr/>
          <p:nvPr/>
        </p:nvGrpSpPr>
        <p:grpSpPr>
          <a:xfrm>
            <a:off x="7666889" y="1132500"/>
            <a:ext cx="1645921" cy="1327771"/>
            <a:chOff x="6963509" y="2937852"/>
            <a:chExt cx="1645921" cy="1327771"/>
          </a:xfrm>
        </p:grpSpPr>
        <p:sp>
          <p:nvSpPr>
            <p:cNvPr id="14" name="Oval 13">
              <a:extLst>
                <a:ext uri="{FF2B5EF4-FFF2-40B4-BE49-F238E27FC236}">
                  <a16:creationId xmlns:a16="http://schemas.microsoft.com/office/drawing/2014/main" id="{7FCBCBC1-ABCD-E8E2-3E87-729466A852DF}"/>
                </a:ext>
              </a:extLst>
            </p:cNvPr>
            <p:cNvSpPr/>
            <p:nvPr/>
          </p:nvSpPr>
          <p:spPr>
            <a:xfrm>
              <a:off x="8023796" y="2998956"/>
              <a:ext cx="260710" cy="254834"/>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Oval 14">
              <a:extLst>
                <a:ext uri="{FF2B5EF4-FFF2-40B4-BE49-F238E27FC236}">
                  <a16:creationId xmlns:a16="http://schemas.microsoft.com/office/drawing/2014/main" id="{F027AFC8-7512-8B4E-866B-17AD646EF643}"/>
                </a:ext>
              </a:extLst>
            </p:cNvPr>
            <p:cNvSpPr/>
            <p:nvPr/>
          </p:nvSpPr>
          <p:spPr>
            <a:xfrm>
              <a:off x="8023796" y="3487615"/>
              <a:ext cx="260710" cy="254834"/>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Oval 16">
              <a:extLst>
                <a:ext uri="{FF2B5EF4-FFF2-40B4-BE49-F238E27FC236}">
                  <a16:creationId xmlns:a16="http://schemas.microsoft.com/office/drawing/2014/main" id="{47B9540A-DF8A-77C8-9A50-A4BB9CE36454}"/>
                </a:ext>
              </a:extLst>
            </p:cNvPr>
            <p:cNvSpPr/>
            <p:nvPr/>
          </p:nvSpPr>
          <p:spPr>
            <a:xfrm>
              <a:off x="8023796" y="4010789"/>
              <a:ext cx="260710" cy="254834"/>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8" name="Straight Arrow Connector 17">
              <a:extLst>
                <a:ext uri="{FF2B5EF4-FFF2-40B4-BE49-F238E27FC236}">
                  <a16:creationId xmlns:a16="http://schemas.microsoft.com/office/drawing/2014/main" id="{4AC6A406-B4AE-2921-9A9B-F3507E7847DF}"/>
                </a:ext>
              </a:extLst>
            </p:cNvPr>
            <p:cNvCxnSpPr/>
            <p:nvPr/>
          </p:nvCxnSpPr>
          <p:spPr>
            <a:xfrm>
              <a:off x="8142428" y="3246340"/>
              <a:ext cx="0" cy="25251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940962E6-3C00-57D2-A0CA-AB33E4728A66}"/>
                </a:ext>
              </a:extLst>
            </p:cNvPr>
            <p:cNvCxnSpPr/>
            <p:nvPr/>
          </p:nvCxnSpPr>
          <p:spPr>
            <a:xfrm>
              <a:off x="8154151" y="3751930"/>
              <a:ext cx="0" cy="25251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65B1EFFE-743C-63C6-770C-D579DC7C2768}"/>
                </a:ext>
              </a:extLst>
            </p:cNvPr>
            <p:cNvCxnSpPr>
              <a:cxnSpLocks/>
            </p:cNvCxnSpPr>
            <p:nvPr/>
          </p:nvCxnSpPr>
          <p:spPr>
            <a:xfrm flipH="1">
              <a:off x="8284506" y="2937852"/>
              <a:ext cx="324924" cy="153352"/>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1A326777-F0A3-0C2F-D907-DF9103CC3F8F}"/>
                </a:ext>
              </a:extLst>
            </p:cNvPr>
            <p:cNvSpPr txBox="1"/>
            <p:nvPr/>
          </p:nvSpPr>
          <p:spPr>
            <a:xfrm>
              <a:off x="6963509" y="3461581"/>
              <a:ext cx="1166182" cy="307777"/>
            </a:xfrm>
            <a:prstGeom prst="rect">
              <a:avLst/>
            </a:prstGeom>
            <a:noFill/>
          </p:spPr>
          <p:txBody>
            <a:bodyPr wrap="square" rtlCol="0">
              <a:spAutoFit/>
            </a:bodyPr>
            <a:lstStyle/>
            <a:p>
              <a:r>
                <a:rPr lang="en-GB" sz="1400" dirty="0"/>
                <a:t>n</a:t>
              </a:r>
              <a:r>
                <a:rPr lang="en-BE" sz="1400" dirty="0"/>
                <a:t>ew-feature</a:t>
              </a:r>
            </a:p>
          </p:txBody>
        </p:sp>
      </p:grpSp>
      <p:sp>
        <p:nvSpPr>
          <p:cNvPr id="25" name="TextBox 24">
            <a:extLst>
              <a:ext uri="{FF2B5EF4-FFF2-40B4-BE49-F238E27FC236}">
                <a16:creationId xmlns:a16="http://schemas.microsoft.com/office/drawing/2014/main" id="{1761E89C-2711-F588-37B8-AD36BABA8B4C}"/>
              </a:ext>
            </a:extLst>
          </p:cNvPr>
          <p:cNvSpPr txBox="1"/>
          <p:nvPr/>
        </p:nvSpPr>
        <p:spPr>
          <a:xfrm>
            <a:off x="7141929" y="2224602"/>
            <a:ext cx="1328972" cy="276999"/>
          </a:xfrm>
          <a:prstGeom prst="rect">
            <a:avLst/>
          </a:prstGeom>
          <a:noFill/>
          <a:ln w="28575">
            <a:solidFill>
              <a:srgbClr val="C00000"/>
            </a:solidFill>
          </a:ln>
        </p:spPr>
        <p:txBody>
          <a:bodyPr wrap="square" rtlCol="0">
            <a:spAutoFit/>
          </a:bodyPr>
          <a:lstStyle/>
          <a:p>
            <a:r>
              <a:rPr lang="en-US" sz="1200" dirty="0"/>
              <a:t>new-feature head</a:t>
            </a:r>
          </a:p>
        </p:txBody>
      </p:sp>
      <p:cxnSp>
        <p:nvCxnSpPr>
          <p:cNvPr id="27" name="Straight Arrow Connector 26">
            <a:extLst>
              <a:ext uri="{FF2B5EF4-FFF2-40B4-BE49-F238E27FC236}">
                <a16:creationId xmlns:a16="http://schemas.microsoft.com/office/drawing/2014/main" id="{8BAF4E71-CB03-3CC8-B323-EB906250CF28}"/>
              </a:ext>
            </a:extLst>
          </p:cNvPr>
          <p:cNvCxnSpPr>
            <a:stCxn id="25" idx="3"/>
            <a:endCxn id="17" idx="2"/>
          </p:cNvCxnSpPr>
          <p:nvPr/>
        </p:nvCxnSpPr>
        <p:spPr>
          <a:xfrm flipV="1">
            <a:off x="8470901" y="2332854"/>
            <a:ext cx="256275" cy="3024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A54A6DC-6C68-7DE2-2121-3E504DEB7A43}"/>
              </a:ext>
            </a:extLst>
          </p:cNvPr>
          <p:cNvSpPr txBox="1"/>
          <p:nvPr/>
        </p:nvSpPr>
        <p:spPr>
          <a:xfrm>
            <a:off x="10011678" y="1587933"/>
            <a:ext cx="961122" cy="276999"/>
          </a:xfrm>
          <a:prstGeom prst="rect">
            <a:avLst/>
          </a:prstGeom>
          <a:noFill/>
          <a:ln w="28575">
            <a:solidFill>
              <a:srgbClr val="C00000"/>
            </a:solidFill>
          </a:ln>
        </p:spPr>
        <p:txBody>
          <a:bodyPr wrap="square" rtlCol="0">
            <a:spAutoFit/>
          </a:bodyPr>
          <a:lstStyle/>
          <a:p>
            <a:r>
              <a:rPr lang="en-US" sz="1200" dirty="0"/>
              <a:t>master head</a:t>
            </a:r>
          </a:p>
        </p:txBody>
      </p:sp>
      <p:cxnSp>
        <p:nvCxnSpPr>
          <p:cNvPr id="29" name="Straight Arrow Connector 28">
            <a:extLst>
              <a:ext uri="{FF2B5EF4-FFF2-40B4-BE49-F238E27FC236}">
                <a16:creationId xmlns:a16="http://schemas.microsoft.com/office/drawing/2014/main" id="{8C19E166-FDF1-1BFE-60AB-3A00A229394C}"/>
              </a:ext>
            </a:extLst>
          </p:cNvPr>
          <p:cNvCxnSpPr>
            <a:cxnSpLocks/>
            <a:stCxn id="28" idx="1"/>
          </p:cNvCxnSpPr>
          <p:nvPr/>
        </p:nvCxnSpPr>
        <p:spPr>
          <a:xfrm flipH="1" flipV="1">
            <a:off x="9578630" y="1688011"/>
            <a:ext cx="433048" cy="3842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03EBDCD7-0B4F-81F7-1BCB-9F4E2E68D29C}"/>
              </a:ext>
            </a:extLst>
          </p:cNvPr>
          <p:cNvSpPr/>
          <p:nvPr/>
        </p:nvSpPr>
        <p:spPr>
          <a:xfrm>
            <a:off x="9312810" y="1528342"/>
            <a:ext cx="260710" cy="25483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31" name="Straight Arrow Connector 30">
            <a:extLst>
              <a:ext uri="{FF2B5EF4-FFF2-40B4-BE49-F238E27FC236}">
                <a16:creationId xmlns:a16="http://schemas.microsoft.com/office/drawing/2014/main" id="{7C98E851-29D4-57B8-E5D2-CBC0C8C9C17B}"/>
              </a:ext>
            </a:extLst>
          </p:cNvPr>
          <p:cNvCxnSpPr/>
          <p:nvPr/>
        </p:nvCxnSpPr>
        <p:spPr>
          <a:xfrm>
            <a:off x="9443165" y="1257982"/>
            <a:ext cx="0" cy="25251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6" name="Oval 35">
            <a:extLst>
              <a:ext uri="{FF2B5EF4-FFF2-40B4-BE49-F238E27FC236}">
                <a16:creationId xmlns:a16="http://schemas.microsoft.com/office/drawing/2014/main" id="{331EF8ED-DC7B-55B0-B1B8-1C2C37F0CD36}"/>
              </a:ext>
            </a:extLst>
          </p:cNvPr>
          <p:cNvSpPr/>
          <p:nvPr/>
        </p:nvSpPr>
        <p:spPr>
          <a:xfrm>
            <a:off x="3307643" y="3825408"/>
            <a:ext cx="260710" cy="25483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7" name="Oval 36">
            <a:extLst>
              <a:ext uri="{FF2B5EF4-FFF2-40B4-BE49-F238E27FC236}">
                <a16:creationId xmlns:a16="http://schemas.microsoft.com/office/drawing/2014/main" id="{4C7D9C31-A9D0-FE56-B8ED-6BBBFF67B79D}"/>
              </a:ext>
            </a:extLst>
          </p:cNvPr>
          <p:cNvSpPr/>
          <p:nvPr/>
        </p:nvSpPr>
        <p:spPr>
          <a:xfrm>
            <a:off x="3307643" y="4332752"/>
            <a:ext cx="260710" cy="25483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38" name="Straight Arrow Connector 37">
            <a:extLst>
              <a:ext uri="{FF2B5EF4-FFF2-40B4-BE49-F238E27FC236}">
                <a16:creationId xmlns:a16="http://schemas.microsoft.com/office/drawing/2014/main" id="{1F247BA1-7508-C58A-5D22-690E241095A3}"/>
              </a:ext>
            </a:extLst>
          </p:cNvPr>
          <p:cNvCxnSpPr>
            <a:stCxn id="36" idx="4"/>
            <a:endCxn id="37" idx="0"/>
          </p:cNvCxnSpPr>
          <p:nvPr/>
        </p:nvCxnSpPr>
        <p:spPr>
          <a:xfrm>
            <a:off x="3437998" y="4080242"/>
            <a:ext cx="0" cy="25251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76CE5D8E-04F5-55AC-BA0B-21101FD2E2A3}"/>
              </a:ext>
            </a:extLst>
          </p:cNvPr>
          <p:cNvSpPr txBox="1"/>
          <p:nvPr/>
        </p:nvSpPr>
        <p:spPr>
          <a:xfrm>
            <a:off x="3568353" y="3912727"/>
            <a:ext cx="721103" cy="307777"/>
          </a:xfrm>
          <a:prstGeom prst="rect">
            <a:avLst/>
          </a:prstGeom>
          <a:noFill/>
        </p:spPr>
        <p:txBody>
          <a:bodyPr wrap="square" rtlCol="0">
            <a:spAutoFit/>
          </a:bodyPr>
          <a:lstStyle/>
          <a:p>
            <a:r>
              <a:rPr lang="en-BE" sz="1400" dirty="0"/>
              <a:t>master</a:t>
            </a:r>
          </a:p>
        </p:txBody>
      </p:sp>
      <p:sp>
        <p:nvSpPr>
          <p:cNvPr id="40" name="Oval 39">
            <a:extLst>
              <a:ext uri="{FF2B5EF4-FFF2-40B4-BE49-F238E27FC236}">
                <a16:creationId xmlns:a16="http://schemas.microsoft.com/office/drawing/2014/main" id="{33198D72-568C-8538-7AAD-8147722F9A79}"/>
              </a:ext>
            </a:extLst>
          </p:cNvPr>
          <p:cNvSpPr/>
          <p:nvPr/>
        </p:nvSpPr>
        <p:spPr>
          <a:xfrm>
            <a:off x="2716899" y="4522355"/>
            <a:ext cx="260710" cy="254834"/>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1" name="Oval 40">
            <a:extLst>
              <a:ext uri="{FF2B5EF4-FFF2-40B4-BE49-F238E27FC236}">
                <a16:creationId xmlns:a16="http://schemas.microsoft.com/office/drawing/2014/main" id="{5C0D48C6-D115-5939-93CB-19BA96CD0B57}"/>
              </a:ext>
            </a:extLst>
          </p:cNvPr>
          <p:cNvSpPr/>
          <p:nvPr/>
        </p:nvSpPr>
        <p:spPr>
          <a:xfrm>
            <a:off x="2716899" y="5011014"/>
            <a:ext cx="260710" cy="254834"/>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3" name="Oval 42">
            <a:extLst>
              <a:ext uri="{FF2B5EF4-FFF2-40B4-BE49-F238E27FC236}">
                <a16:creationId xmlns:a16="http://schemas.microsoft.com/office/drawing/2014/main" id="{26106BA9-518D-DA5E-0840-DCEFB508D4DB}"/>
              </a:ext>
            </a:extLst>
          </p:cNvPr>
          <p:cNvSpPr/>
          <p:nvPr/>
        </p:nvSpPr>
        <p:spPr>
          <a:xfrm>
            <a:off x="2716899" y="5534188"/>
            <a:ext cx="260710" cy="254834"/>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44" name="Straight Arrow Connector 43">
            <a:extLst>
              <a:ext uri="{FF2B5EF4-FFF2-40B4-BE49-F238E27FC236}">
                <a16:creationId xmlns:a16="http://schemas.microsoft.com/office/drawing/2014/main" id="{AA7B356F-182A-6C93-D4A5-B4A05D5EC7DF}"/>
              </a:ext>
            </a:extLst>
          </p:cNvPr>
          <p:cNvCxnSpPr/>
          <p:nvPr/>
        </p:nvCxnSpPr>
        <p:spPr>
          <a:xfrm>
            <a:off x="2835531" y="4769739"/>
            <a:ext cx="0" cy="25251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924ABCF9-05AF-4B6C-E6DD-B99E732A2929}"/>
              </a:ext>
            </a:extLst>
          </p:cNvPr>
          <p:cNvCxnSpPr/>
          <p:nvPr/>
        </p:nvCxnSpPr>
        <p:spPr>
          <a:xfrm>
            <a:off x="2847254" y="5275329"/>
            <a:ext cx="0" cy="25251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CF9142B9-56AA-BC48-A5E6-E0C86CB60525}"/>
              </a:ext>
            </a:extLst>
          </p:cNvPr>
          <p:cNvCxnSpPr>
            <a:cxnSpLocks/>
          </p:cNvCxnSpPr>
          <p:nvPr/>
        </p:nvCxnSpPr>
        <p:spPr>
          <a:xfrm flipH="1">
            <a:off x="2977609" y="4461251"/>
            <a:ext cx="324924" cy="15335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7B480288-E338-7805-4EB8-54545F8650A1}"/>
              </a:ext>
            </a:extLst>
          </p:cNvPr>
          <p:cNvSpPr txBox="1"/>
          <p:nvPr/>
        </p:nvSpPr>
        <p:spPr>
          <a:xfrm>
            <a:off x="1656612" y="4984980"/>
            <a:ext cx="1166182" cy="307777"/>
          </a:xfrm>
          <a:prstGeom prst="rect">
            <a:avLst/>
          </a:prstGeom>
          <a:noFill/>
        </p:spPr>
        <p:txBody>
          <a:bodyPr wrap="square" rtlCol="0">
            <a:spAutoFit/>
          </a:bodyPr>
          <a:lstStyle/>
          <a:p>
            <a:r>
              <a:rPr lang="en-GB" sz="1400" dirty="0"/>
              <a:t>n</a:t>
            </a:r>
            <a:r>
              <a:rPr lang="en-BE" sz="1400" dirty="0"/>
              <a:t>ew-feature</a:t>
            </a:r>
          </a:p>
        </p:txBody>
      </p:sp>
      <p:sp>
        <p:nvSpPr>
          <p:cNvPr id="49" name="TextBox 48">
            <a:extLst>
              <a:ext uri="{FF2B5EF4-FFF2-40B4-BE49-F238E27FC236}">
                <a16:creationId xmlns:a16="http://schemas.microsoft.com/office/drawing/2014/main" id="{A1ACF3DE-6F84-6269-6CB7-D8E98E56E60E}"/>
              </a:ext>
            </a:extLst>
          </p:cNvPr>
          <p:cNvSpPr txBox="1"/>
          <p:nvPr/>
        </p:nvSpPr>
        <p:spPr>
          <a:xfrm>
            <a:off x="1131652" y="5553353"/>
            <a:ext cx="1328972" cy="276999"/>
          </a:xfrm>
          <a:prstGeom prst="rect">
            <a:avLst/>
          </a:prstGeom>
          <a:noFill/>
          <a:ln w="28575">
            <a:solidFill>
              <a:srgbClr val="C00000"/>
            </a:solidFill>
          </a:ln>
        </p:spPr>
        <p:txBody>
          <a:bodyPr wrap="square" rtlCol="0">
            <a:spAutoFit/>
          </a:bodyPr>
          <a:lstStyle/>
          <a:p>
            <a:r>
              <a:rPr lang="en-US" sz="1200" dirty="0"/>
              <a:t>new-feature head</a:t>
            </a:r>
          </a:p>
        </p:txBody>
      </p:sp>
      <p:cxnSp>
        <p:nvCxnSpPr>
          <p:cNvPr id="50" name="Straight Arrow Connector 49">
            <a:extLst>
              <a:ext uri="{FF2B5EF4-FFF2-40B4-BE49-F238E27FC236}">
                <a16:creationId xmlns:a16="http://schemas.microsoft.com/office/drawing/2014/main" id="{DF818EFA-29CC-9D43-3CD1-021491D57B1B}"/>
              </a:ext>
            </a:extLst>
          </p:cNvPr>
          <p:cNvCxnSpPr>
            <a:stCxn id="49" idx="3"/>
            <a:endCxn id="43" idx="2"/>
          </p:cNvCxnSpPr>
          <p:nvPr/>
        </p:nvCxnSpPr>
        <p:spPr>
          <a:xfrm flipV="1">
            <a:off x="2460624" y="5661605"/>
            <a:ext cx="256275" cy="3024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4123" name="Group 4122">
            <a:extLst>
              <a:ext uri="{FF2B5EF4-FFF2-40B4-BE49-F238E27FC236}">
                <a16:creationId xmlns:a16="http://schemas.microsoft.com/office/drawing/2014/main" id="{99DFD90B-DFE8-0F8B-10DB-11E22CA56F71}"/>
              </a:ext>
            </a:extLst>
          </p:cNvPr>
          <p:cNvGrpSpPr/>
          <p:nvPr/>
        </p:nvGrpSpPr>
        <p:grpSpPr>
          <a:xfrm>
            <a:off x="3629503" y="5914177"/>
            <a:ext cx="1455212" cy="276999"/>
            <a:chOff x="3629503" y="5914177"/>
            <a:chExt cx="1455212" cy="276999"/>
          </a:xfrm>
        </p:grpSpPr>
        <p:sp>
          <p:nvSpPr>
            <p:cNvPr id="51" name="TextBox 50">
              <a:extLst>
                <a:ext uri="{FF2B5EF4-FFF2-40B4-BE49-F238E27FC236}">
                  <a16:creationId xmlns:a16="http://schemas.microsoft.com/office/drawing/2014/main" id="{295A3E1A-F218-0E55-DE52-8337F21C08BA}"/>
                </a:ext>
              </a:extLst>
            </p:cNvPr>
            <p:cNvSpPr txBox="1"/>
            <p:nvPr/>
          </p:nvSpPr>
          <p:spPr>
            <a:xfrm>
              <a:off x="4123593" y="5914177"/>
              <a:ext cx="961122" cy="276999"/>
            </a:xfrm>
            <a:prstGeom prst="rect">
              <a:avLst/>
            </a:prstGeom>
            <a:noFill/>
            <a:ln w="28575">
              <a:solidFill>
                <a:srgbClr val="C00000"/>
              </a:solidFill>
            </a:ln>
          </p:spPr>
          <p:txBody>
            <a:bodyPr wrap="square" rtlCol="0">
              <a:spAutoFit/>
            </a:bodyPr>
            <a:lstStyle/>
            <a:p>
              <a:r>
                <a:rPr lang="en-US" sz="1200" dirty="0"/>
                <a:t>master head</a:t>
              </a:r>
            </a:p>
          </p:txBody>
        </p:sp>
        <p:cxnSp>
          <p:nvCxnSpPr>
            <p:cNvPr id="52" name="Straight Arrow Connector 51">
              <a:extLst>
                <a:ext uri="{FF2B5EF4-FFF2-40B4-BE49-F238E27FC236}">
                  <a16:creationId xmlns:a16="http://schemas.microsoft.com/office/drawing/2014/main" id="{5E37CDC2-442D-F571-3FD0-F5600CFD0460}"/>
                </a:ext>
              </a:extLst>
            </p:cNvPr>
            <p:cNvCxnSpPr>
              <a:cxnSpLocks/>
              <a:stCxn id="51" idx="1"/>
            </p:cNvCxnSpPr>
            <p:nvPr/>
          </p:nvCxnSpPr>
          <p:spPr>
            <a:xfrm flipH="1">
              <a:off x="3629503" y="6052677"/>
              <a:ext cx="494090"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22" name="Group 4121">
            <a:extLst>
              <a:ext uri="{FF2B5EF4-FFF2-40B4-BE49-F238E27FC236}">
                <a16:creationId xmlns:a16="http://schemas.microsoft.com/office/drawing/2014/main" id="{DADBA75A-892E-6A0A-7F6E-8EDCEA2E40E8}"/>
              </a:ext>
            </a:extLst>
          </p:cNvPr>
          <p:cNvGrpSpPr/>
          <p:nvPr/>
        </p:nvGrpSpPr>
        <p:grpSpPr>
          <a:xfrm>
            <a:off x="2939429" y="5111927"/>
            <a:ext cx="623814" cy="1068167"/>
            <a:chOff x="2939429" y="5111927"/>
            <a:chExt cx="623814" cy="1068167"/>
          </a:xfrm>
        </p:grpSpPr>
        <p:sp>
          <p:nvSpPr>
            <p:cNvPr id="57" name="Oval 56">
              <a:extLst>
                <a:ext uri="{FF2B5EF4-FFF2-40B4-BE49-F238E27FC236}">
                  <a16:creationId xmlns:a16="http://schemas.microsoft.com/office/drawing/2014/main" id="{28DC6341-5F70-4A52-F57A-D84A69A28DDC}"/>
                </a:ext>
              </a:extLst>
            </p:cNvPr>
            <p:cNvSpPr/>
            <p:nvPr/>
          </p:nvSpPr>
          <p:spPr>
            <a:xfrm>
              <a:off x="3302533" y="5925260"/>
              <a:ext cx="260710" cy="254834"/>
            </a:xfrm>
            <a:prstGeom prst="ellipse">
              <a:avLst/>
            </a:prstGeom>
            <a:solidFill>
              <a:srgbClr val="94165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dirty="0"/>
                <a:t>           </a:t>
              </a:r>
            </a:p>
          </p:txBody>
        </p:sp>
        <p:cxnSp>
          <p:nvCxnSpPr>
            <p:cNvPr id="58" name="Straight Arrow Connector 57">
              <a:extLst>
                <a:ext uri="{FF2B5EF4-FFF2-40B4-BE49-F238E27FC236}">
                  <a16:creationId xmlns:a16="http://schemas.microsoft.com/office/drawing/2014/main" id="{22667E7B-1242-159A-2534-F16B82129955}"/>
                </a:ext>
              </a:extLst>
            </p:cNvPr>
            <p:cNvCxnSpPr>
              <a:cxnSpLocks/>
              <a:stCxn id="53" idx="4"/>
              <a:endCxn id="57" idx="0"/>
            </p:cNvCxnSpPr>
            <p:nvPr/>
          </p:nvCxnSpPr>
          <p:spPr>
            <a:xfrm>
              <a:off x="3432888" y="5111927"/>
              <a:ext cx="0" cy="81333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8CAB6C83-368E-81D7-C098-3DDBA6B8AF4A}"/>
                </a:ext>
              </a:extLst>
            </p:cNvPr>
            <p:cNvCxnSpPr>
              <a:stCxn id="43" idx="5"/>
              <a:endCxn id="57" idx="2"/>
            </p:cNvCxnSpPr>
            <p:nvPr/>
          </p:nvCxnSpPr>
          <p:spPr>
            <a:xfrm>
              <a:off x="2939429" y="5751702"/>
              <a:ext cx="363104" cy="30097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8449" name="TextBox 18448">
            <a:extLst>
              <a:ext uri="{FF2B5EF4-FFF2-40B4-BE49-F238E27FC236}">
                <a16:creationId xmlns:a16="http://schemas.microsoft.com/office/drawing/2014/main" id="{9A431245-7D34-7E86-D27F-2CCFBCF95803}"/>
              </a:ext>
            </a:extLst>
          </p:cNvPr>
          <p:cNvSpPr txBox="1"/>
          <p:nvPr/>
        </p:nvSpPr>
        <p:spPr>
          <a:xfrm>
            <a:off x="9272463" y="2158495"/>
            <a:ext cx="2528352" cy="461665"/>
          </a:xfrm>
          <a:prstGeom prst="rect">
            <a:avLst/>
          </a:prstGeom>
          <a:noFill/>
        </p:spPr>
        <p:txBody>
          <a:bodyPr wrap="square">
            <a:spAutoFit/>
          </a:bodyPr>
          <a:lstStyle/>
          <a:p>
            <a:r>
              <a:rPr lang="en-GB" sz="2400" dirty="0"/>
              <a:t>T</a:t>
            </a:r>
            <a:r>
              <a:rPr lang="en-BE" sz="2400" dirty="0"/>
              <a:t>hree-way merge</a:t>
            </a:r>
            <a:endParaRPr lang="en-US" sz="2400" dirty="0"/>
          </a:p>
        </p:txBody>
      </p:sp>
      <p:sp>
        <p:nvSpPr>
          <p:cNvPr id="18450" name="TextBox 18449">
            <a:extLst>
              <a:ext uri="{FF2B5EF4-FFF2-40B4-BE49-F238E27FC236}">
                <a16:creationId xmlns:a16="http://schemas.microsoft.com/office/drawing/2014/main" id="{6366529C-10C1-EE68-225C-7F1E593A59C1}"/>
              </a:ext>
            </a:extLst>
          </p:cNvPr>
          <p:cNvSpPr txBox="1"/>
          <p:nvPr/>
        </p:nvSpPr>
        <p:spPr>
          <a:xfrm>
            <a:off x="1550535" y="6392352"/>
            <a:ext cx="2621490" cy="369332"/>
          </a:xfrm>
          <a:prstGeom prst="rect">
            <a:avLst/>
          </a:prstGeom>
          <a:noFill/>
        </p:spPr>
        <p:txBody>
          <a:bodyPr wrap="square">
            <a:spAutoFit/>
          </a:bodyPr>
          <a:lstStyle/>
          <a:p>
            <a:r>
              <a:rPr lang="en-GB" dirty="0"/>
              <a:t>After T</a:t>
            </a:r>
            <a:r>
              <a:rPr lang="en-BE" dirty="0"/>
              <a:t>hree-way merge</a:t>
            </a:r>
            <a:endParaRPr lang="en-US" dirty="0"/>
          </a:p>
        </p:txBody>
      </p:sp>
      <p:grpSp>
        <p:nvGrpSpPr>
          <p:cNvPr id="18473" name="Group 18472">
            <a:extLst>
              <a:ext uri="{FF2B5EF4-FFF2-40B4-BE49-F238E27FC236}">
                <a16:creationId xmlns:a16="http://schemas.microsoft.com/office/drawing/2014/main" id="{E1FBD787-D31D-04F9-FF2F-32D42CDA2E93}"/>
              </a:ext>
            </a:extLst>
          </p:cNvPr>
          <p:cNvGrpSpPr/>
          <p:nvPr/>
        </p:nvGrpSpPr>
        <p:grpSpPr>
          <a:xfrm>
            <a:off x="4281413" y="3005757"/>
            <a:ext cx="2079850" cy="1360686"/>
            <a:chOff x="4281413" y="3005757"/>
            <a:chExt cx="2079850" cy="1360686"/>
          </a:xfrm>
        </p:grpSpPr>
        <p:pic>
          <p:nvPicPr>
            <p:cNvPr id="32" name="Picture 31" descr="Diagram, icon&#10;&#10;Description automatically generated">
              <a:extLst>
                <a:ext uri="{FF2B5EF4-FFF2-40B4-BE49-F238E27FC236}">
                  <a16:creationId xmlns:a16="http://schemas.microsoft.com/office/drawing/2014/main" id="{819001BB-E2FF-7CC7-F6F7-759720B44B6A}"/>
                </a:ext>
              </a:extLst>
            </p:cNvPr>
            <p:cNvPicPr>
              <a:picLocks noChangeAspect="1"/>
            </p:cNvPicPr>
            <p:nvPr/>
          </p:nvPicPr>
          <p:blipFill>
            <a:blip r:embed="rId6"/>
            <a:stretch>
              <a:fillRect/>
            </a:stretch>
          </p:blipFill>
          <p:spPr>
            <a:xfrm>
              <a:off x="5146596" y="3005757"/>
              <a:ext cx="1214667" cy="788913"/>
            </a:xfrm>
            <a:prstGeom prst="rect">
              <a:avLst/>
            </a:prstGeom>
          </p:spPr>
        </p:pic>
        <p:cxnSp>
          <p:nvCxnSpPr>
            <p:cNvPr id="18457" name="Straight Arrow Connector 18456">
              <a:extLst>
                <a:ext uri="{FF2B5EF4-FFF2-40B4-BE49-F238E27FC236}">
                  <a16:creationId xmlns:a16="http://schemas.microsoft.com/office/drawing/2014/main" id="{09605034-AB9B-3C70-C1A7-32A55AC2EE12}"/>
                </a:ext>
              </a:extLst>
            </p:cNvPr>
            <p:cNvCxnSpPr>
              <a:cxnSpLocks/>
            </p:cNvCxnSpPr>
            <p:nvPr/>
          </p:nvCxnSpPr>
          <p:spPr>
            <a:xfrm flipH="1">
              <a:off x="4281413" y="3794670"/>
              <a:ext cx="864486" cy="57177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8485" name="TextBox 18484">
            <a:extLst>
              <a:ext uri="{FF2B5EF4-FFF2-40B4-BE49-F238E27FC236}">
                <a16:creationId xmlns:a16="http://schemas.microsoft.com/office/drawing/2014/main" id="{399AE504-C9AB-624A-2A8B-C37ECFA08A8E}"/>
              </a:ext>
            </a:extLst>
          </p:cNvPr>
          <p:cNvSpPr txBox="1"/>
          <p:nvPr/>
        </p:nvSpPr>
        <p:spPr>
          <a:xfrm>
            <a:off x="7301726" y="2692172"/>
            <a:ext cx="3437190" cy="1077218"/>
          </a:xfrm>
          <a:prstGeom prst="rect">
            <a:avLst/>
          </a:prstGeom>
          <a:noFill/>
          <a:ln w="38100">
            <a:solidFill>
              <a:srgbClr val="C00000"/>
            </a:solidFill>
          </a:ln>
        </p:spPr>
        <p:txBody>
          <a:bodyPr wrap="square" rtlCol="0">
            <a:spAutoFit/>
          </a:bodyPr>
          <a:lstStyle/>
          <a:p>
            <a:r>
              <a:rPr lang="en-BE" sz="2400" dirty="0"/>
              <a:t>Merge Algorithm</a:t>
            </a:r>
            <a:r>
              <a:rPr lang="en-BE" sz="2800" dirty="0"/>
              <a:t>s</a:t>
            </a:r>
          </a:p>
          <a:p>
            <a:pPr marL="285750" indent="-285750">
              <a:buFont typeface="Arial" panose="020B0604020202020204" pitchFamily="34" charset="0"/>
              <a:buChar char="•"/>
            </a:pPr>
            <a:r>
              <a:rPr lang="en-GB" dirty="0"/>
              <a:t>F</a:t>
            </a:r>
            <a:r>
              <a:rPr lang="en-BE" dirty="0"/>
              <a:t>ast-forward – not diverged</a:t>
            </a:r>
          </a:p>
          <a:p>
            <a:pPr marL="285750" indent="-285750">
              <a:buFont typeface="Arial" panose="020B0604020202020204" pitchFamily="34" charset="0"/>
              <a:buChar char="•"/>
            </a:pPr>
            <a:r>
              <a:rPr lang="en-GB" dirty="0"/>
              <a:t>T</a:t>
            </a:r>
            <a:r>
              <a:rPr lang="en-BE" dirty="0"/>
              <a:t>hree-way merge - diverged</a:t>
            </a:r>
          </a:p>
        </p:txBody>
      </p:sp>
      <p:grpSp>
        <p:nvGrpSpPr>
          <p:cNvPr id="4125" name="Group 4124">
            <a:extLst>
              <a:ext uri="{FF2B5EF4-FFF2-40B4-BE49-F238E27FC236}">
                <a16:creationId xmlns:a16="http://schemas.microsoft.com/office/drawing/2014/main" id="{2448C8D0-8F0F-0370-ED3E-48140D3365DA}"/>
              </a:ext>
            </a:extLst>
          </p:cNvPr>
          <p:cNvGrpSpPr/>
          <p:nvPr/>
        </p:nvGrpSpPr>
        <p:grpSpPr>
          <a:xfrm>
            <a:off x="6366956" y="3986244"/>
            <a:ext cx="5029911" cy="2808997"/>
            <a:chOff x="6366956" y="3986244"/>
            <a:chExt cx="5029911" cy="2808997"/>
          </a:xfrm>
        </p:grpSpPr>
        <p:sp>
          <p:nvSpPr>
            <p:cNvPr id="18486" name="TextBox 18485">
              <a:extLst>
                <a:ext uri="{FF2B5EF4-FFF2-40B4-BE49-F238E27FC236}">
                  <a16:creationId xmlns:a16="http://schemas.microsoft.com/office/drawing/2014/main" id="{35E7B80F-D48F-8E68-300A-46579FFB7A0E}"/>
                </a:ext>
              </a:extLst>
            </p:cNvPr>
            <p:cNvSpPr txBox="1"/>
            <p:nvPr/>
          </p:nvSpPr>
          <p:spPr>
            <a:xfrm>
              <a:off x="7793163" y="3986244"/>
              <a:ext cx="2621490" cy="461665"/>
            </a:xfrm>
            <a:prstGeom prst="rect">
              <a:avLst/>
            </a:prstGeom>
            <a:noFill/>
          </p:spPr>
          <p:txBody>
            <a:bodyPr wrap="square">
              <a:spAutoFit/>
            </a:bodyPr>
            <a:lstStyle/>
            <a:p>
              <a:r>
                <a:rPr lang="en-GB" sz="2400" dirty="0"/>
                <a:t>T</a:t>
              </a:r>
              <a:r>
                <a:rPr lang="en-BE" sz="2400" dirty="0"/>
                <a:t>hree-way merge</a:t>
              </a:r>
              <a:endParaRPr lang="en-US" sz="2400" dirty="0"/>
            </a:p>
          </p:txBody>
        </p:sp>
        <p:grpSp>
          <p:nvGrpSpPr>
            <p:cNvPr id="4124" name="Group 4123">
              <a:extLst>
                <a:ext uri="{FF2B5EF4-FFF2-40B4-BE49-F238E27FC236}">
                  <a16:creationId xmlns:a16="http://schemas.microsoft.com/office/drawing/2014/main" id="{90C4BF12-AF89-D69F-9779-FA4B3E4542C2}"/>
                </a:ext>
              </a:extLst>
            </p:cNvPr>
            <p:cNvGrpSpPr/>
            <p:nvPr/>
          </p:nvGrpSpPr>
          <p:grpSpPr>
            <a:xfrm>
              <a:off x="6366956" y="4379695"/>
              <a:ext cx="5029911" cy="2415546"/>
              <a:chOff x="6366956" y="4379695"/>
              <a:chExt cx="5029911" cy="2415546"/>
            </a:xfrm>
          </p:grpSpPr>
          <p:pic>
            <p:nvPicPr>
              <p:cNvPr id="18439" name="Picture 18438" descr="Text&#10;&#10;Description automatically generated">
                <a:extLst>
                  <a:ext uri="{FF2B5EF4-FFF2-40B4-BE49-F238E27FC236}">
                    <a16:creationId xmlns:a16="http://schemas.microsoft.com/office/drawing/2014/main" id="{DB413B6A-2711-EE86-E72E-9DFB27223E6B}"/>
                  </a:ext>
                </a:extLst>
              </p:cNvPr>
              <p:cNvPicPr>
                <a:picLocks noChangeAspect="1"/>
              </p:cNvPicPr>
              <p:nvPr/>
            </p:nvPicPr>
            <p:blipFill rotWithShape="1">
              <a:blip r:embed="rId7"/>
              <a:srcRect t="61186"/>
              <a:stretch/>
            </p:blipFill>
            <p:spPr>
              <a:xfrm>
                <a:off x="6366959" y="5497884"/>
                <a:ext cx="5029903" cy="1297357"/>
              </a:xfrm>
              <a:prstGeom prst="rect">
                <a:avLst/>
              </a:prstGeom>
            </p:spPr>
          </p:pic>
          <p:pic>
            <p:nvPicPr>
              <p:cNvPr id="18479" name="Picture 18478" descr="Text&#10;&#10;Description automatically generated">
                <a:extLst>
                  <a:ext uri="{FF2B5EF4-FFF2-40B4-BE49-F238E27FC236}">
                    <a16:creationId xmlns:a16="http://schemas.microsoft.com/office/drawing/2014/main" id="{6FC66AF7-4428-7858-84C8-A16F5ADA786A}"/>
                  </a:ext>
                </a:extLst>
              </p:cNvPr>
              <p:cNvPicPr>
                <a:picLocks noChangeAspect="1"/>
              </p:cNvPicPr>
              <p:nvPr/>
            </p:nvPicPr>
            <p:blipFill rotWithShape="1">
              <a:blip r:embed="rId8"/>
              <a:srcRect t="48644" b="20510"/>
              <a:stretch/>
            </p:blipFill>
            <p:spPr>
              <a:xfrm>
                <a:off x="6366961" y="5011014"/>
                <a:ext cx="5029906" cy="490710"/>
              </a:xfrm>
              <a:prstGeom prst="rect">
                <a:avLst/>
              </a:prstGeom>
            </p:spPr>
          </p:pic>
          <p:pic>
            <p:nvPicPr>
              <p:cNvPr id="4103" name="Picture 4102" descr="Text&#10;&#10;Description automatically generated">
                <a:extLst>
                  <a:ext uri="{FF2B5EF4-FFF2-40B4-BE49-F238E27FC236}">
                    <a16:creationId xmlns:a16="http://schemas.microsoft.com/office/drawing/2014/main" id="{6027C195-BA60-E96C-BE28-5F2AAE5E9AFB}"/>
                  </a:ext>
                </a:extLst>
              </p:cNvPr>
              <p:cNvPicPr>
                <a:picLocks noChangeAspect="1"/>
              </p:cNvPicPr>
              <p:nvPr/>
            </p:nvPicPr>
            <p:blipFill rotWithShape="1">
              <a:blip r:embed="rId8"/>
              <a:srcRect b="59737"/>
              <a:stretch/>
            </p:blipFill>
            <p:spPr>
              <a:xfrm>
                <a:off x="6366956" y="4379695"/>
                <a:ext cx="5029906" cy="640515"/>
              </a:xfrm>
              <a:prstGeom prst="rect">
                <a:avLst/>
              </a:prstGeom>
            </p:spPr>
          </p:pic>
        </p:grpSp>
      </p:grpSp>
      <p:cxnSp>
        <p:nvCxnSpPr>
          <p:cNvPr id="4104" name="Straight Arrow Connector 4103">
            <a:extLst>
              <a:ext uri="{FF2B5EF4-FFF2-40B4-BE49-F238E27FC236}">
                <a16:creationId xmlns:a16="http://schemas.microsoft.com/office/drawing/2014/main" id="{6E5456FD-3297-9548-5EEC-FD186B9625B2}"/>
              </a:ext>
            </a:extLst>
          </p:cNvPr>
          <p:cNvCxnSpPr>
            <a:cxnSpLocks/>
          </p:cNvCxnSpPr>
          <p:nvPr/>
        </p:nvCxnSpPr>
        <p:spPr>
          <a:xfrm flipH="1">
            <a:off x="10492239" y="5052708"/>
            <a:ext cx="1293804" cy="44112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4105" name="Group 4104">
            <a:extLst>
              <a:ext uri="{FF2B5EF4-FFF2-40B4-BE49-F238E27FC236}">
                <a16:creationId xmlns:a16="http://schemas.microsoft.com/office/drawing/2014/main" id="{A3C6C466-C1F4-9E7E-D2F4-1407C3266853}"/>
              </a:ext>
            </a:extLst>
          </p:cNvPr>
          <p:cNvGrpSpPr/>
          <p:nvPr/>
        </p:nvGrpSpPr>
        <p:grpSpPr>
          <a:xfrm>
            <a:off x="915178" y="4519314"/>
            <a:ext cx="2205803" cy="487644"/>
            <a:chOff x="3673800" y="5473499"/>
            <a:chExt cx="2205803" cy="487644"/>
          </a:xfrm>
        </p:grpSpPr>
        <p:sp>
          <p:nvSpPr>
            <p:cNvPr id="4106" name="TextBox 4105">
              <a:extLst>
                <a:ext uri="{FF2B5EF4-FFF2-40B4-BE49-F238E27FC236}">
                  <a16:creationId xmlns:a16="http://schemas.microsoft.com/office/drawing/2014/main" id="{AFE04D4C-C414-5816-A61C-6F819C2EC790}"/>
                </a:ext>
              </a:extLst>
            </p:cNvPr>
            <p:cNvSpPr txBox="1"/>
            <p:nvPr/>
          </p:nvSpPr>
          <p:spPr>
            <a:xfrm>
              <a:off x="3673800" y="5473499"/>
              <a:ext cx="1518326" cy="369332"/>
            </a:xfrm>
            <a:prstGeom prst="rect">
              <a:avLst/>
            </a:prstGeom>
            <a:noFill/>
            <a:ln w="28575">
              <a:solidFill>
                <a:srgbClr val="C00000"/>
              </a:solidFill>
            </a:ln>
          </p:spPr>
          <p:txBody>
            <a:bodyPr wrap="square" rtlCol="0">
              <a:spAutoFit/>
            </a:bodyPr>
            <a:lstStyle/>
            <a:p>
              <a:r>
                <a:rPr lang="en-US" dirty="0"/>
                <a:t>Split history</a:t>
              </a:r>
            </a:p>
          </p:txBody>
        </p:sp>
        <p:cxnSp>
          <p:nvCxnSpPr>
            <p:cNvPr id="4107" name="Straight Arrow Connector 4106">
              <a:extLst>
                <a:ext uri="{FF2B5EF4-FFF2-40B4-BE49-F238E27FC236}">
                  <a16:creationId xmlns:a16="http://schemas.microsoft.com/office/drawing/2014/main" id="{54846099-D5DD-001A-E636-B3AD513BA5A5}"/>
                </a:ext>
              </a:extLst>
            </p:cNvPr>
            <p:cNvCxnSpPr>
              <a:cxnSpLocks/>
              <a:stCxn id="4106" idx="3"/>
            </p:cNvCxnSpPr>
            <p:nvPr/>
          </p:nvCxnSpPr>
          <p:spPr>
            <a:xfrm>
              <a:off x="5192126" y="5658165"/>
              <a:ext cx="687477" cy="30297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20" name="Group 4119">
            <a:extLst>
              <a:ext uri="{FF2B5EF4-FFF2-40B4-BE49-F238E27FC236}">
                <a16:creationId xmlns:a16="http://schemas.microsoft.com/office/drawing/2014/main" id="{93E501D3-3720-D64A-D382-2C3016B4186F}"/>
              </a:ext>
            </a:extLst>
          </p:cNvPr>
          <p:cNvGrpSpPr/>
          <p:nvPr/>
        </p:nvGrpSpPr>
        <p:grpSpPr>
          <a:xfrm>
            <a:off x="3302533" y="4586733"/>
            <a:ext cx="260710" cy="525194"/>
            <a:chOff x="3302533" y="4586733"/>
            <a:chExt cx="260710" cy="525194"/>
          </a:xfrm>
        </p:grpSpPr>
        <p:sp>
          <p:nvSpPr>
            <p:cNvPr id="53" name="Oval 52">
              <a:extLst>
                <a:ext uri="{FF2B5EF4-FFF2-40B4-BE49-F238E27FC236}">
                  <a16:creationId xmlns:a16="http://schemas.microsoft.com/office/drawing/2014/main" id="{50CF8DE1-5837-2E9B-C6D3-9077A7DA272E}"/>
                </a:ext>
              </a:extLst>
            </p:cNvPr>
            <p:cNvSpPr/>
            <p:nvPr/>
          </p:nvSpPr>
          <p:spPr>
            <a:xfrm>
              <a:off x="3302533" y="4857093"/>
              <a:ext cx="260710" cy="254834"/>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56" name="Straight Arrow Connector 55">
              <a:extLst>
                <a:ext uri="{FF2B5EF4-FFF2-40B4-BE49-F238E27FC236}">
                  <a16:creationId xmlns:a16="http://schemas.microsoft.com/office/drawing/2014/main" id="{94A5EEFE-C891-3138-8F75-B7097255488B}"/>
                </a:ext>
              </a:extLst>
            </p:cNvPr>
            <p:cNvCxnSpPr/>
            <p:nvPr/>
          </p:nvCxnSpPr>
          <p:spPr>
            <a:xfrm>
              <a:off x="3432888" y="4586733"/>
              <a:ext cx="0" cy="25251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4126" name="Group 4125">
            <a:extLst>
              <a:ext uri="{FF2B5EF4-FFF2-40B4-BE49-F238E27FC236}">
                <a16:creationId xmlns:a16="http://schemas.microsoft.com/office/drawing/2014/main" id="{74C1B542-858E-E45D-92AF-5FAD0DC15B8F}"/>
              </a:ext>
            </a:extLst>
          </p:cNvPr>
          <p:cNvGrpSpPr/>
          <p:nvPr/>
        </p:nvGrpSpPr>
        <p:grpSpPr>
          <a:xfrm>
            <a:off x="3626593" y="4884608"/>
            <a:ext cx="1455212" cy="276999"/>
            <a:chOff x="3626593" y="4884608"/>
            <a:chExt cx="1455212" cy="276999"/>
          </a:xfrm>
        </p:grpSpPr>
        <p:sp>
          <p:nvSpPr>
            <p:cNvPr id="4109" name="TextBox 4108">
              <a:extLst>
                <a:ext uri="{FF2B5EF4-FFF2-40B4-BE49-F238E27FC236}">
                  <a16:creationId xmlns:a16="http://schemas.microsoft.com/office/drawing/2014/main" id="{B9B57726-9414-4C12-7104-B96E4E7F91AF}"/>
                </a:ext>
              </a:extLst>
            </p:cNvPr>
            <p:cNvSpPr txBox="1"/>
            <p:nvPr/>
          </p:nvSpPr>
          <p:spPr>
            <a:xfrm>
              <a:off x="4120683" y="4884608"/>
              <a:ext cx="961122" cy="276999"/>
            </a:xfrm>
            <a:prstGeom prst="rect">
              <a:avLst/>
            </a:prstGeom>
            <a:noFill/>
            <a:ln w="28575">
              <a:solidFill>
                <a:srgbClr val="C00000"/>
              </a:solidFill>
            </a:ln>
          </p:spPr>
          <p:txBody>
            <a:bodyPr wrap="square" rtlCol="0">
              <a:spAutoFit/>
            </a:bodyPr>
            <a:lstStyle/>
            <a:p>
              <a:r>
                <a:rPr lang="en-US" sz="1200" dirty="0"/>
                <a:t>master head</a:t>
              </a:r>
            </a:p>
          </p:txBody>
        </p:sp>
        <p:cxnSp>
          <p:nvCxnSpPr>
            <p:cNvPr id="4110" name="Straight Arrow Connector 4109">
              <a:extLst>
                <a:ext uri="{FF2B5EF4-FFF2-40B4-BE49-F238E27FC236}">
                  <a16:creationId xmlns:a16="http://schemas.microsoft.com/office/drawing/2014/main" id="{BE611CB0-2B45-A3DF-F5AC-3B3F7C4A71A3}"/>
                </a:ext>
              </a:extLst>
            </p:cNvPr>
            <p:cNvCxnSpPr>
              <a:cxnSpLocks/>
              <a:stCxn id="4109" idx="1"/>
            </p:cNvCxnSpPr>
            <p:nvPr/>
          </p:nvCxnSpPr>
          <p:spPr>
            <a:xfrm flipH="1">
              <a:off x="3626593" y="5023108"/>
              <a:ext cx="494090"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117" name="Straight Arrow Connector 4116">
            <a:extLst>
              <a:ext uri="{FF2B5EF4-FFF2-40B4-BE49-F238E27FC236}">
                <a16:creationId xmlns:a16="http://schemas.microsoft.com/office/drawing/2014/main" id="{60FEC177-E8D8-BB40-9787-18FE43D2F963}"/>
              </a:ext>
            </a:extLst>
          </p:cNvPr>
          <p:cNvCxnSpPr>
            <a:cxnSpLocks/>
            <a:stCxn id="4109" idx="2"/>
            <a:endCxn id="51" idx="0"/>
          </p:cNvCxnSpPr>
          <p:nvPr/>
        </p:nvCxnSpPr>
        <p:spPr>
          <a:xfrm>
            <a:off x="4601244" y="5161607"/>
            <a:ext cx="2910" cy="752570"/>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14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20"/>
                                        </p:tgtEl>
                                        <p:attrNameLst>
                                          <p:attrName>style.visibility</p:attrName>
                                        </p:attrNameLst>
                                      </p:cBhvr>
                                      <p:to>
                                        <p:strVal val="visible"/>
                                      </p:to>
                                    </p:set>
                                    <p:animEffect transition="in" filter="dissolve">
                                      <p:cBhvr>
                                        <p:cTn id="7" dur="500"/>
                                        <p:tgtEl>
                                          <p:spTgt spid="41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126"/>
                                        </p:tgtEl>
                                        <p:attrNameLst>
                                          <p:attrName>style.visibility</p:attrName>
                                        </p:attrNameLst>
                                      </p:cBhvr>
                                      <p:to>
                                        <p:strVal val="visible"/>
                                      </p:to>
                                    </p:set>
                                    <p:animEffect transition="in" filter="dissolve">
                                      <p:cBhvr>
                                        <p:cTn id="12" dur="500"/>
                                        <p:tgtEl>
                                          <p:spTgt spid="412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4126"/>
                                        </p:tgtEl>
                                      </p:cBhvr>
                                    </p:animEffect>
                                    <p:set>
                                      <p:cBhvr>
                                        <p:cTn id="21" dur="1" fill="hold">
                                          <p:stCondLst>
                                            <p:cond delay="499"/>
                                          </p:stCondLst>
                                        </p:cTn>
                                        <p:tgtEl>
                                          <p:spTgt spid="4126"/>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117"/>
                                        </p:tgtEl>
                                        <p:attrNameLst>
                                          <p:attrName>style.visibility</p:attrName>
                                        </p:attrNameLst>
                                      </p:cBhvr>
                                      <p:to>
                                        <p:strVal val="visible"/>
                                      </p:to>
                                    </p:set>
                                  </p:childTnLst>
                                </p:cTn>
                              </p:par>
                              <p:par>
                                <p:cTn id="24" presetID="9" presetClass="entr" presetSubtype="0" fill="hold" nodeType="withEffect">
                                  <p:stCondLst>
                                    <p:cond delay="0"/>
                                  </p:stCondLst>
                                  <p:childTnLst>
                                    <p:set>
                                      <p:cBhvr>
                                        <p:cTn id="25" dur="1" fill="hold">
                                          <p:stCondLst>
                                            <p:cond delay="0"/>
                                          </p:stCondLst>
                                        </p:cTn>
                                        <p:tgtEl>
                                          <p:spTgt spid="4123"/>
                                        </p:tgtEl>
                                        <p:attrNameLst>
                                          <p:attrName>style.visibility</p:attrName>
                                        </p:attrNameLst>
                                      </p:cBhvr>
                                      <p:to>
                                        <p:strVal val="visible"/>
                                      </p:to>
                                    </p:set>
                                    <p:animEffect transition="in" filter="dissolve">
                                      <p:cBhvr>
                                        <p:cTn id="26" dur="500"/>
                                        <p:tgtEl>
                                          <p:spTgt spid="4123"/>
                                        </p:tgtEl>
                                      </p:cBhvr>
                                    </p:animEffect>
                                  </p:childTnLst>
                                </p:cTn>
                              </p:par>
                            </p:childTnLst>
                          </p:cTn>
                        </p:par>
                        <p:par>
                          <p:cTn id="27" fill="hold">
                            <p:stCondLst>
                              <p:cond delay="500"/>
                            </p:stCondLst>
                            <p:childTnLst>
                              <p:par>
                                <p:cTn id="28" presetID="1" presetClass="exit" presetSubtype="0" fill="hold" nodeType="afterEffect">
                                  <p:stCondLst>
                                    <p:cond delay="0"/>
                                  </p:stCondLst>
                                  <p:childTnLst>
                                    <p:set>
                                      <p:cBhvr>
                                        <p:cTn id="29" dur="1" fill="hold">
                                          <p:stCondLst>
                                            <p:cond delay="0"/>
                                          </p:stCondLst>
                                        </p:cTn>
                                        <p:tgtEl>
                                          <p:spTgt spid="411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125"/>
                                        </p:tgtEl>
                                        <p:attrNameLst>
                                          <p:attrName>style.visibility</p:attrName>
                                        </p:attrNameLst>
                                      </p:cBhvr>
                                      <p:to>
                                        <p:strVal val="visible"/>
                                      </p:to>
                                    </p:set>
                                    <p:animEffect transition="in" filter="dissolve">
                                      <p:cBhvr>
                                        <p:cTn id="34" dur="500"/>
                                        <p:tgtEl>
                                          <p:spTgt spid="412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4104"/>
                                        </p:tgtEl>
                                        <p:attrNameLst>
                                          <p:attrName>style.visibility</p:attrName>
                                        </p:attrNameLst>
                                      </p:cBhvr>
                                      <p:to>
                                        <p:strVal val="visible"/>
                                      </p:to>
                                    </p:set>
                                    <p:animEffect transition="in" filter="dissolve">
                                      <p:cBhvr>
                                        <p:cTn id="39" dur="500"/>
                                        <p:tgtEl>
                                          <p:spTgt spid="4104"/>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4105"/>
                                        </p:tgtEl>
                                        <p:attrNameLst>
                                          <p:attrName>style.visibility</p:attrName>
                                        </p:attrNameLst>
                                      </p:cBhvr>
                                      <p:to>
                                        <p:strVal val="visible"/>
                                      </p:to>
                                    </p:set>
                                    <p:animEffect transition="in" filter="dissolve">
                                      <p:cBhvr>
                                        <p:cTn id="44" dur="500"/>
                                        <p:tgtEl>
                                          <p:spTgt spid="4105"/>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8473"/>
                                        </p:tgtEl>
                                        <p:attrNameLst>
                                          <p:attrName>style.visibility</p:attrName>
                                        </p:attrNameLst>
                                      </p:cBhvr>
                                      <p:to>
                                        <p:strVal val="visible"/>
                                      </p:to>
                                    </p:set>
                                    <p:animEffect transition="in" filter="dissolve">
                                      <p:cBhvr>
                                        <p:cTn id="49" dur="500"/>
                                        <p:tgtEl>
                                          <p:spTgt spid="18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F25484-E515-6D45-4873-6A94B88F7BF7}"/>
              </a:ext>
            </a:extLst>
          </p:cNvPr>
          <p:cNvSpPr>
            <a:spLocks noGrp="1"/>
          </p:cNvSpPr>
          <p:nvPr>
            <p:ph type="title"/>
          </p:nvPr>
        </p:nvSpPr>
        <p:spPr>
          <a:xfrm>
            <a:off x="838200" y="326886"/>
            <a:ext cx="10515600" cy="708301"/>
          </a:xfrm>
        </p:spPr>
        <p:txBody>
          <a:bodyPr/>
          <a:lstStyle/>
          <a:p>
            <a:pPr algn="l"/>
            <a:r>
              <a:rPr lang="en-GB" b="0" i="0" dirty="0">
                <a:solidFill>
                  <a:srgbClr val="1F1F1F"/>
                </a:solidFill>
                <a:effectLst/>
                <a:latin typeface="Source Sans Pro" panose="020B0503030403020204" pitchFamily="34" charset="0"/>
              </a:rPr>
              <a:t>Merge Conflicts</a:t>
            </a:r>
          </a:p>
        </p:txBody>
      </p:sp>
      <p:pic>
        <p:nvPicPr>
          <p:cNvPr id="3" name="Picture 2" descr="Text&#10;&#10;Description automatically generated">
            <a:extLst>
              <a:ext uri="{FF2B5EF4-FFF2-40B4-BE49-F238E27FC236}">
                <a16:creationId xmlns:a16="http://schemas.microsoft.com/office/drawing/2014/main" id="{9049E8AB-42C3-CD95-57A2-6D7199F3FDAE}"/>
              </a:ext>
            </a:extLst>
          </p:cNvPr>
          <p:cNvPicPr>
            <a:picLocks noChangeAspect="1"/>
          </p:cNvPicPr>
          <p:nvPr/>
        </p:nvPicPr>
        <p:blipFill>
          <a:blip r:embed="rId3"/>
          <a:stretch>
            <a:fillRect/>
          </a:stretch>
        </p:blipFill>
        <p:spPr>
          <a:xfrm>
            <a:off x="326764" y="1188075"/>
            <a:ext cx="6438955" cy="3249014"/>
          </a:xfrm>
          <a:prstGeom prst="rect">
            <a:avLst/>
          </a:prstGeom>
        </p:spPr>
      </p:pic>
      <p:grpSp>
        <p:nvGrpSpPr>
          <p:cNvPr id="8" name="Group 7">
            <a:extLst>
              <a:ext uri="{FF2B5EF4-FFF2-40B4-BE49-F238E27FC236}">
                <a16:creationId xmlns:a16="http://schemas.microsoft.com/office/drawing/2014/main" id="{B9D988B6-B4D5-0FE8-EB99-F531CB59302A}"/>
              </a:ext>
            </a:extLst>
          </p:cNvPr>
          <p:cNvGrpSpPr/>
          <p:nvPr/>
        </p:nvGrpSpPr>
        <p:grpSpPr>
          <a:xfrm>
            <a:off x="6917441" y="142693"/>
            <a:ext cx="4947795" cy="2139963"/>
            <a:chOff x="6917441" y="742299"/>
            <a:chExt cx="4947795" cy="2139963"/>
          </a:xfrm>
        </p:grpSpPr>
        <p:pic>
          <p:nvPicPr>
            <p:cNvPr id="6" name="Picture 5" descr="Graphical user interface, application, website&#10;&#10;Description automatically generated">
              <a:extLst>
                <a:ext uri="{FF2B5EF4-FFF2-40B4-BE49-F238E27FC236}">
                  <a16:creationId xmlns:a16="http://schemas.microsoft.com/office/drawing/2014/main" id="{EBCEB74D-E58A-9AAE-377D-1B85E4E770BD}"/>
                </a:ext>
              </a:extLst>
            </p:cNvPr>
            <p:cNvPicPr>
              <a:picLocks noChangeAspect="1"/>
            </p:cNvPicPr>
            <p:nvPr/>
          </p:nvPicPr>
          <p:blipFill>
            <a:blip r:embed="rId4"/>
            <a:stretch>
              <a:fillRect/>
            </a:stretch>
          </p:blipFill>
          <p:spPr>
            <a:xfrm>
              <a:off x="6917441" y="1188075"/>
              <a:ext cx="4947795" cy="1694187"/>
            </a:xfrm>
            <a:prstGeom prst="rect">
              <a:avLst/>
            </a:prstGeom>
          </p:spPr>
        </p:pic>
        <p:sp>
          <p:nvSpPr>
            <p:cNvPr id="7" name="TextBox 6">
              <a:extLst>
                <a:ext uri="{FF2B5EF4-FFF2-40B4-BE49-F238E27FC236}">
                  <a16:creationId xmlns:a16="http://schemas.microsoft.com/office/drawing/2014/main" id="{ABAB39BE-DB47-14DF-0B08-20EAD0090F99}"/>
                </a:ext>
              </a:extLst>
            </p:cNvPr>
            <p:cNvSpPr txBox="1"/>
            <p:nvPr/>
          </p:nvSpPr>
          <p:spPr>
            <a:xfrm>
              <a:off x="7360171" y="742299"/>
              <a:ext cx="3207895" cy="461665"/>
            </a:xfrm>
            <a:prstGeom prst="rect">
              <a:avLst/>
            </a:prstGeom>
            <a:noFill/>
          </p:spPr>
          <p:txBody>
            <a:bodyPr wrap="square" rtlCol="0">
              <a:spAutoFit/>
            </a:bodyPr>
            <a:lstStyle/>
            <a:p>
              <a:r>
                <a:rPr lang="en-BE" sz="2400" dirty="0"/>
                <a:t>memory.py (at master)</a:t>
              </a:r>
            </a:p>
          </p:txBody>
        </p:sp>
      </p:grpSp>
      <p:grpSp>
        <p:nvGrpSpPr>
          <p:cNvPr id="12" name="Group 11">
            <a:extLst>
              <a:ext uri="{FF2B5EF4-FFF2-40B4-BE49-F238E27FC236}">
                <a16:creationId xmlns:a16="http://schemas.microsoft.com/office/drawing/2014/main" id="{91847AD6-575A-ED2A-4348-7FB0D567BF03}"/>
              </a:ext>
            </a:extLst>
          </p:cNvPr>
          <p:cNvGrpSpPr/>
          <p:nvPr/>
        </p:nvGrpSpPr>
        <p:grpSpPr>
          <a:xfrm>
            <a:off x="6917440" y="2398427"/>
            <a:ext cx="4947795" cy="1181800"/>
            <a:chOff x="6917440" y="2998033"/>
            <a:chExt cx="4947795" cy="1181800"/>
          </a:xfrm>
        </p:grpSpPr>
        <p:pic>
          <p:nvPicPr>
            <p:cNvPr id="10" name="Picture 9" descr="Graphical user interface, text, application, website&#10;&#10;Description automatically generated">
              <a:extLst>
                <a:ext uri="{FF2B5EF4-FFF2-40B4-BE49-F238E27FC236}">
                  <a16:creationId xmlns:a16="http://schemas.microsoft.com/office/drawing/2014/main" id="{DF315EE8-F297-3F17-72D9-14CB191573BD}"/>
                </a:ext>
              </a:extLst>
            </p:cNvPr>
            <p:cNvPicPr>
              <a:picLocks noChangeAspect="1"/>
            </p:cNvPicPr>
            <p:nvPr/>
          </p:nvPicPr>
          <p:blipFill>
            <a:blip r:embed="rId5"/>
            <a:stretch>
              <a:fillRect/>
            </a:stretch>
          </p:blipFill>
          <p:spPr>
            <a:xfrm>
              <a:off x="6917440" y="3429000"/>
              <a:ext cx="4947795" cy="750833"/>
            </a:xfrm>
            <a:prstGeom prst="rect">
              <a:avLst/>
            </a:prstGeom>
          </p:spPr>
        </p:pic>
        <p:sp>
          <p:nvSpPr>
            <p:cNvPr id="11" name="Down Arrow 10">
              <a:extLst>
                <a:ext uri="{FF2B5EF4-FFF2-40B4-BE49-F238E27FC236}">
                  <a16:creationId xmlns:a16="http://schemas.microsoft.com/office/drawing/2014/main" id="{5A3E9FCE-6196-3219-07F3-9A6C45E2A373}"/>
                </a:ext>
              </a:extLst>
            </p:cNvPr>
            <p:cNvSpPr/>
            <p:nvPr/>
          </p:nvSpPr>
          <p:spPr>
            <a:xfrm>
              <a:off x="8964118" y="2998033"/>
              <a:ext cx="284813" cy="430967"/>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pic>
        <p:nvPicPr>
          <p:cNvPr id="14" name="Picture 13" descr="Text&#10;&#10;Description automatically generated">
            <a:extLst>
              <a:ext uri="{FF2B5EF4-FFF2-40B4-BE49-F238E27FC236}">
                <a16:creationId xmlns:a16="http://schemas.microsoft.com/office/drawing/2014/main" id="{CE85411C-FD75-A6DC-5991-6A3B266B38C4}"/>
              </a:ext>
            </a:extLst>
          </p:cNvPr>
          <p:cNvPicPr>
            <a:picLocks noChangeAspect="1"/>
          </p:cNvPicPr>
          <p:nvPr/>
        </p:nvPicPr>
        <p:blipFill>
          <a:blip r:embed="rId6"/>
          <a:stretch>
            <a:fillRect/>
          </a:stretch>
        </p:blipFill>
        <p:spPr>
          <a:xfrm>
            <a:off x="326764" y="4589723"/>
            <a:ext cx="4889813" cy="1941391"/>
          </a:xfrm>
          <a:prstGeom prst="rect">
            <a:avLst/>
          </a:prstGeom>
        </p:spPr>
      </p:pic>
      <p:sp>
        <p:nvSpPr>
          <p:cNvPr id="15" name="Left Arrow 14">
            <a:extLst>
              <a:ext uri="{FF2B5EF4-FFF2-40B4-BE49-F238E27FC236}">
                <a16:creationId xmlns:a16="http://schemas.microsoft.com/office/drawing/2014/main" id="{03EE56AC-61DD-22C3-E601-15B21D256448}"/>
              </a:ext>
            </a:extLst>
          </p:cNvPr>
          <p:cNvSpPr/>
          <p:nvPr/>
        </p:nvSpPr>
        <p:spPr>
          <a:xfrm>
            <a:off x="5216577" y="1188075"/>
            <a:ext cx="704538" cy="206010"/>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Left Arrow 15">
            <a:extLst>
              <a:ext uri="{FF2B5EF4-FFF2-40B4-BE49-F238E27FC236}">
                <a16:creationId xmlns:a16="http://schemas.microsoft.com/office/drawing/2014/main" id="{100210FE-4C13-C189-83FC-982E34E7A8A7}"/>
              </a:ext>
            </a:extLst>
          </p:cNvPr>
          <p:cNvSpPr/>
          <p:nvPr/>
        </p:nvSpPr>
        <p:spPr>
          <a:xfrm>
            <a:off x="5216577" y="1769197"/>
            <a:ext cx="704538" cy="206010"/>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Left Arrow 16">
            <a:extLst>
              <a:ext uri="{FF2B5EF4-FFF2-40B4-BE49-F238E27FC236}">
                <a16:creationId xmlns:a16="http://schemas.microsoft.com/office/drawing/2014/main" id="{2B6C33E7-F953-FA3E-43C7-5A91A3D20101}"/>
              </a:ext>
            </a:extLst>
          </p:cNvPr>
          <p:cNvSpPr/>
          <p:nvPr/>
        </p:nvSpPr>
        <p:spPr>
          <a:xfrm>
            <a:off x="5568846" y="2060118"/>
            <a:ext cx="704538" cy="206010"/>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Left Arrow 17">
            <a:extLst>
              <a:ext uri="{FF2B5EF4-FFF2-40B4-BE49-F238E27FC236}">
                <a16:creationId xmlns:a16="http://schemas.microsoft.com/office/drawing/2014/main" id="{A71F713A-2040-A2B1-0455-429B208F06B2}"/>
              </a:ext>
            </a:extLst>
          </p:cNvPr>
          <p:cNvSpPr/>
          <p:nvPr/>
        </p:nvSpPr>
        <p:spPr>
          <a:xfrm>
            <a:off x="5568846" y="2435230"/>
            <a:ext cx="704538" cy="206010"/>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Left Arrow 18">
            <a:extLst>
              <a:ext uri="{FF2B5EF4-FFF2-40B4-BE49-F238E27FC236}">
                <a16:creationId xmlns:a16="http://schemas.microsoft.com/office/drawing/2014/main" id="{94DEF290-779E-E948-ABB0-733B9F664D3C}"/>
              </a:ext>
            </a:extLst>
          </p:cNvPr>
          <p:cNvSpPr/>
          <p:nvPr/>
        </p:nvSpPr>
        <p:spPr>
          <a:xfrm>
            <a:off x="5202497" y="2890162"/>
            <a:ext cx="704538" cy="206010"/>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Left Arrow 19">
            <a:extLst>
              <a:ext uri="{FF2B5EF4-FFF2-40B4-BE49-F238E27FC236}">
                <a16:creationId xmlns:a16="http://schemas.microsoft.com/office/drawing/2014/main" id="{66BAF0F5-69FE-FA1C-6649-A44120AABC23}"/>
              </a:ext>
            </a:extLst>
          </p:cNvPr>
          <p:cNvSpPr/>
          <p:nvPr/>
        </p:nvSpPr>
        <p:spPr>
          <a:xfrm flipV="1">
            <a:off x="5354897" y="3248572"/>
            <a:ext cx="704538" cy="180428"/>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Left Arrow 20">
            <a:extLst>
              <a:ext uri="{FF2B5EF4-FFF2-40B4-BE49-F238E27FC236}">
                <a16:creationId xmlns:a16="http://schemas.microsoft.com/office/drawing/2014/main" id="{948CA6A2-4141-F6DA-A7C5-2C3A75BA659E}"/>
              </a:ext>
            </a:extLst>
          </p:cNvPr>
          <p:cNvSpPr/>
          <p:nvPr/>
        </p:nvSpPr>
        <p:spPr>
          <a:xfrm flipV="1">
            <a:off x="5391462" y="3629992"/>
            <a:ext cx="704538" cy="180428"/>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Left Arrow 21">
            <a:extLst>
              <a:ext uri="{FF2B5EF4-FFF2-40B4-BE49-F238E27FC236}">
                <a16:creationId xmlns:a16="http://schemas.microsoft.com/office/drawing/2014/main" id="{6AF4C0D1-2714-A20C-62D9-6B06C3ED20D5}"/>
              </a:ext>
            </a:extLst>
          </p:cNvPr>
          <p:cNvSpPr/>
          <p:nvPr/>
        </p:nvSpPr>
        <p:spPr>
          <a:xfrm flipV="1">
            <a:off x="5264956" y="3971505"/>
            <a:ext cx="704538" cy="180428"/>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4" name="Picture 23" descr="Text&#10;&#10;Description automatically generated">
            <a:extLst>
              <a:ext uri="{FF2B5EF4-FFF2-40B4-BE49-F238E27FC236}">
                <a16:creationId xmlns:a16="http://schemas.microsoft.com/office/drawing/2014/main" id="{F469B5ED-D39D-1BC5-F77D-8BA89F562507}"/>
              </a:ext>
            </a:extLst>
          </p:cNvPr>
          <p:cNvPicPr>
            <a:picLocks noChangeAspect="1"/>
          </p:cNvPicPr>
          <p:nvPr/>
        </p:nvPicPr>
        <p:blipFill>
          <a:blip r:embed="rId7"/>
          <a:stretch>
            <a:fillRect/>
          </a:stretch>
        </p:blipFill>
        <p:spPr>
          <a:xfrm>
            <a:off x="7225903" y="3664919"/>
            <a:ext cx="4478008" cy="2975770"/>
          </a:xfrm>
          <a:prstGeom prst="rect">
            <a:avLst/>
          </a:prstGeom>
        </p:spPr>
      </p:pic>
      <p:sp>
        <p:nvSpPr>
          <p:cNvPr id="25" name="Left Arrow 24">
            <a:extLst>
              <a:ext uri="{FF2B5EF4-FFF2-40B4-BE49-F238E27FC236}">
                <a16:creationId xmlns:a16="http://schemas.microsoft.com/office/drawing/2014/main" id="{E511779B-67C6-AE7A-75DB-BE2481E20C6C}"/>
              </a:ext>
            </a:extLst>
          </p:cNvPr>
          <p:cNvSpPr/>
          <p:nvPr/>
        </p:nvSpPr>
        <p:spPr>
          <a:xfrm flipV="1">
            <a:off x="3933330" y="5669925"/>
            <a:ext cx="704538" cy="180428"/>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Left Arrow 25">
            <a:extLst>
              <a:ext uri="{FF2B5EF4-FFF2-40B4-BE49-F238E27FC236}">
                <a16:creationId xmlns:a16="http://schemas.microsoft.com/office/drawing/2014/main" id="{A936C9E3-AE6F-170F-420A-2D394B98C4DA}"/>
              </a:ext>
            </a:extLst>
          </p:cNvPr>
          <p:cNvSpPr/>
          <p:nvPr/>
        </p:nvSpPr>
        <p:spPr>
          <a:xfrm flipV="1">
            <a:off x="10568066" y="4245860"/>
            <a:ext cx="704538" cy="180428"/>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Left Arrow 26">
            <a:extLst>
              <a:ext uri="{FF2B5EF4-FFF2-40B4-BE49-F238E27FC236}">
                <a16:creationId xmlns:a16="http://schemas.microsoft.com/office/drawing/2014/main" id="{F22D905E-AD58-EB44-65BA-EEEB40CB3C83}"/>
              </a:ext>
            </a:extLst>
          </p:cNvPr>
          <p:cNvSpPr/>
          <p:nvPr/>
        </p:nvSpPr>
        <p:spPr>
          <a:xfrm rot="19552461" flipV="1">
            <a:off x="10578112" y="5170968"/>
            <a:ext cx="704538" cy="180428"/>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Left Arrow 27">
            <a:extLst>
              <a:ext uri="{FF2B5EF4-FFF2-40B4-BE49-F238E27FC236}">
                <a16:creationId xmlns:a16="http://schemas.microsoft.com/office/drawing/2014/main" id="{41F759FB-963F-4DA5-7BB1-72340F7B75E5}"/>
              </a:ext>
            </a:extLst>
          </p:cNvPr>
          <p:cNvSpPr/>
          <p:nvPr/>
        </p:nvSpPr>
        <p:spPr>
          <a:xfrm flipV="1">
            <a:off x="10568066" y="6096076"/>
            <a:ext cx="704538" cy="180428"/>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extBox 1">
            <a:extLst>
              <a:ext uri="{FF2B5EF4-FFF2-40B4-BE49-F238E27FC236}">
                <a16:creationId xmlns:a16="http://schemas.microsoft.com/office/drawing/2014/main" id="{9205F7CA-7553-522C-21F7-BB4680BD3CE4}"/>
              </a:ext>
            </a:extLst>
          </p:cNvPr>
          <p:cNvSpPr txBox="1"/>
          <p:nvPr/>
        </p:nvSpPr>
        <p:spPr>
          <a:xfrm>
            <a:off x="9248931" y="2522576"/>
            <a:ext cx="1848385" cy="369332"/>
          </a:xfrm>
          <a:prstGeom prst="rect">
            <a:avLst/>
          </a:prstGeom>
          <a:noFill/>
        </p:spPr>
        <p:txBody>
          <a:bodyPr wrap="square" rtlCol="0">
            <a:spAutoFit/>
          </a:bodyPr>
          <a:lstStyle/>
          <a:p>
            <a:r>
              <a:rPr lang="en-US" dirty="0"/>
              <a:t>Keep both</a:t>
            </a:r>
          </a:p>
        </p:txBody>
      </p:sp>
    </p:spTree>
    <p:extLst>
      <p:ext uri="{BB962C8B-B14F-4D97-AF65-F5344CB8AC3E}">
        <p14:creationId xmlns:p14="http://schemas.microsoft.com/office/powerpoint/2010/main" val="129785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9"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16"/>
                                        </p:tgtEl>
                                        <p:attrNameLst>
                                          <p:attrName>style.visibility</p:attrName>
                                        </p:attrNameLst>
                                      </p:cBhvr>
                                      <p:to>
                                        <p:strVal val="hidden"/>
                                      </p:to>
                                    </p:set>
                                  </p:childTnLst>
                                </p:cTn>
                              </p:par>
                              <p:par>
                                <p:cTn id="24" presetID="9"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9"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dissolv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8"/>
                                        </p:tgtEl>
                                        <p:attrNameLst>
                                          <p:attrName>style.visibility</p:attrName>
                                        </p:attrNameLst>
                                      </p:cBhvr>
                                      <p:to>
                                        <p:strVal val="hidden"/>
                                      </p:to>
                                    </p:set>
                                  </p:childTnLst>
                                </p:cTn>
                              </p:par>
                              <p:par>
                                <p:cTn id="38" presetID="9"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9"/>
                                        </p:tgtEl>
                                        <p:attrNameLst>
                                          <p:attrName>style.visibility</p:attrName>
                                        </p:attrNameLst>
                                      </p:cBhvr>
                                      <p:to>
                                        <p:strVal val="hidden"/>
                                      </p:to>
                                    </p:set>
                                  </p:childTnLst>
                                </p:cTn>
                              </p:par>
                              <p:par>
                                <p:cTn id="45" presetID="9"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dissolv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20"/>
                                        </p:tgtEl>
                                        <p:attrNameLst>
                                          <p:attrName>style.visibility</p:attrName>
                                        </p:attrNameLst>
                                      </p:cBhvr>
                                      <p:to>
                                        <p:strVal val="hidden"/>
                                      </p:to>
                                    </p:set>
                                  </p:childTnLst>
                                </p:cTn>
                              </p:par>
                              <p:par>
                                <p:cTn id="52" presetID="9"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dissolv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1"/>
                                        </p:tgtEl>
                                        <p:attrNameLst>
                                          <p:attrName>style.visibility</p:attrName>
                                        </p:attrNameLst>
                                      </p:cBhvr>
                                      <p:to>
                                        <p:strVal val="hidden"/>
                                      </p:to>
                                    </p:set>
                                  </p:childTnLst>
                                </p:cTn>
                              </p:par>
                              <p:par>
                                <p:cTn id="59" presetID="9"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dissolv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2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dissolve">
                                      <p:cBhvr>
                                        <p:cTn id="70" dur="500"/>
                                        <p:tgtEl>
                                          <p:spTgt spid="14"/>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dissolve">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25"/>
                                        </p:tgtEl>
                                        <p:attrNameLst>
                                          <p:attrName>style.visibility</p:attrName>
                                        </p:attrNameLst>
                                      </p:cBhvr>
                                      <p:to>
                                        <p:strVal val="hidden"/>
                                      </p:to>
                                    </p:set>
                                  </p:childTnLst>
                                </p:cTn>
                              </p:par>
                              <p:par>
                                <p:cTn id="78" presetID="9" presetClass="entr" presetSubtype="0" fill="hold" nodeType="with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dissolve">
                                      <p:cBhvr>
                                        <p:cTn id="80" dur="500"/>
                                        <p:tgtEl>
                                          <p:spTgt spid="8"/>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dissolve">
                                      <p:cBhvr>
                                        <p:cTn id="85" dur="500"/>
                                        <p:tgtEl>
                                          <p:spTgt spid="12"/>
                                        </p:tgtEl>
                                      </p:cBhvr>
                                    </p:animEffect>
                                  </p:childTnLst>
                                </p:cTn>
                              </p:par>
                              <p:par>
                                <p:cTn id="86" presetID="1" presetClass="entr" presetSubtype="0" fill="hold" grpId="0" nodeType="withEffect">
                                  <p:stCondLst>
                                    <p:cond delay="0"/>
                                  </p:stCondLst>
                                  <p:childTnLst>
                                    <p:set>
                                      <p:cBhvr>
                                        <p:cTn id="87" dur="1" fill="hold">
                                          <p:stCondLst>
                                            <p:cond delay="0"/>
                                          </p:stCondLst>
                                        </p:cTn>
                                        <p:tgtEl>
                                          <p:spTgt spid="2"/>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dissolve">
                                      <p:cBhvr>
                                        <p:cTn id="92" dur="500"/>
                                        <p:tgtEl>
                                          <p:spTgt spid="24"/>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dissolve">
                                      <p:cBhvr>
                                        <p:cTn id="95" dur="500"/>
                                        <p:tgtEl>
                                          <p:spTgt spid="26"/>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grpId="1" nodeType="clickEffect">
                                  <p:stCondLst>
                                    <p:cond delay="0"/>
                                  </p:stCondLst>
                                  <p:childTnLst>
                                    <p:set>
                                      <p:cBhvr>
                                        <p:cTn id="99" dur="1" fill="hold">
                                          <p:stCondLst>
                                            <p:cond delay="0"/>
                                          </p:stCondLst>
                                        </p:cTn>
                                        <p:tgtEl>
                                          <p:spTgt spid="26"/>
                                        </p:tgtEl>
                                        <p:attrNameLst>
                                          <p:attrName>style.visibility</p:attrName>
                                        </p:attrNameLst>
                                      </p:cBhvr>
                                      <p:to>
                                        <p:strVal val="hidden"/>
                                      </p:to>
                                    </p:set>
                                  </p:childTnLst>
                                </p:cTn>
                              </p:par>
                              <p:par>
                                <p:cTn id="100" presetID="9" presetClass="entr" presetSubtype="0" fill="hold" grpId="0" nodeType="with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dissolve">
                                      <p:cBhvr>
                                        <p:cTn id="102" dur="500"/>
                                        <p:tgtEl>
                                          <p:spTgt spid="27"/>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27"/>
                                        </p:tgtEl>
                                        <p:attrNameLst>
                                          <p:attrName>style.visibility</p:attrName>
                                        </p:attrNameLst>
                                      </p:cBhvr>
                                      <p:to>
                                        <p:strVal val="hidden"/>
                                      </p:to>
                                    </p:set>
                                  </p:childTnLst>
                                </p:cTn>
                              </p:par>
                              <p:par>
                                <p:cTn id="107" presetID="9" presetClass="entr" presetSubtype="0"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dissolve">
                                      <p:cBhvr>
                                        <p:cTn id="109" dur="500"/>
                                        <p:tgtEl>
                                          <p:spTgt spid="28"/>
                                        </p:tgtEl>
                                      </p:cBhvr>
                                    </p:animEffect>
                                  </p:childTnLst>
                                </p:cTn>
                              </p:par>
                            </p:childTnLst>
                          </p:cTn>
                        </p:par>
                      </p:childTnLst>
                    </p:cTn>
                  </p:par>
                  <p:par>
                    <p:cTn id="110" fill="hold">
                      <p:stCondLst>
                        <p:cond delay="indefinite"/>
                      </p:stCondLst>
                      <p:childTnLst>
                        <p:par>
                          <p:cTn id="111" fill="hold">
                            <p:stCondLst>
                              <p:cond delay="0"/>
                            </p:stCondLst>
                            <p:childTnLst>
                              <p:par>
                                <p:cTn id="112" presetID="1" presetClass="exit" presetSubtype="0" fill="hold" grpId="1" nodeType="clickEffect">
                                  <p:stCondLst>
                                    <p:cond delay="0"/>
                                  </p:stCondLst>
                                  <p:childTnLst>
                                    <p:set>
                                      <p:cBhvr>
                                        <p:cTn id="113"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5" grpId="0" animBg="1"/>
      <p:bldP spid="25" grpId="1" animBg="1"/>
      <p:bldP spid="26" grpId="0" animBg="1"/>
      <p:bldP spid="26" grpId="1" animBg="1"/>
      <p:bldP spid="27" grpId="0" animBg="1"/>
      <p:bldP spid="27" grpId="1" animBg="1"/>
      <p:bldP spid="28" grpId="0" animBg="1"/>
      <p:bldP spid="28" grpId="1"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lstStyle/>
          <a:p>
            <a:pPr algn="l"/>
            <a:r>
              <a:rPr lang="en-GB" b="0" i="0" dirty="0">
                <a:solidFill>
                  <a:srgbClr val="1F1F1F"/>
                </a:solidFill>
                <a:effectLst/>
                <a:latin typeface="Source Sans Pro" panose="020B0503030403020204" pitchFamily="34" charset="0"/>
              </a:rPr>
              <a:t>More Resources on </a:t>
            </a:r>
            <a:r>
              <a:rPr lang="en-GB" dirty="0">
                <a:solidFill>
                  <a:srgbClr val="1F1F1F"/>
                </a:solidFill>
                <a:latin typeface="Source Sans Pro" panose="020B0503030403020204" pitchFamily="34" charset="0"/>
              </a:rPr>
              <a:t>Br</a:t>
            </a:r>
            <a:r>
              <a:rPr lang="en-GB" b="0" i="0" dirty="0">
                <a:solidFill>
                  <a:srgbClr val="1F1F1F"/>
                </a:solidFill>
                <a:effectLst/>
                <a:latin typeface="Source Sans Pro" panose="020B0503030403020204" pitchFamily="34" charset="0"/>
              </a:rPr>
              <a:t>anches and Merging</a:t>
            </a:r>
          </a:p>
        </p:txBody>
      </p:sp>
      <p:graphicFrame>
        <p:nvGraphicFramePr>
          <p:cNvPr id="5" name="Table 5">
            <a:extLst>
              <a:ext uri="{FF2B5EF4-FFF2-40B4-BE49-F238E27FC236}">
                <a16:creationId xmlns:a16="http://schemas.microsoft.com/office/drawing/2014/main" id="{D5F1DFC5-454C-2D25-2FDB-92404DE67FAB}"/>
              </a:ext>
            </a:extLst>
          </p:cNvPr>
          <p:cNvGraphicFramePr>
            <a:graphicFrameLocks noGrp="1"/>
          </p:cNvGraphicFramePr>
          <p:nvPr>
            <p:extLst>
              <p:ext uri="{D42A27DB-BD31-4B8C-83A1-F6EECF244321}">
                <p14:modId xmlns:p14="http://schemas.microsoft.com/office/powerpoint/2010/main" val="704177394"/>
              </p:ext>
            </p:extLst>
          </p:nvPr>
        </p:nvGraphicFramePr>
        <p:xfrm>
          <a:off x="689548" y="1843928"/>
          <a:ext cx="10664251" cy="4587240"/>
        </p:xfrm>
        <a:graphic>
          <a:graphicData uri="http://schemas.openxmlformats.org/drawingml/2006/table">
            <a:tbl>
              <a:tblPr firstRow="1" bandRow="1">
                <a:tableStyleId>{F5AB1C69-6EDB-4FF4-983F-18BD219EF322}</a:tableStyleId>
              </a:tblPr>
              <a:tblGrid>
                <a:gridCol w="2653259">
                  <a:extLst>
                    <a:ext uri="{9D8B030D-6E8A-4147-A177-3AD203B41FA5}">
                      <a16:colId xmlns:a16="http://schemas.microsoft.com/office/drawing/2014/main" val="3196006626"/>
                    </a:ext>
                  </a:extLst>
                </a:gridCol>
                <a:gridCol w="8010992">
                  <a:extLst>
                    <a:ext uri="{9D8B030D-6E8A-4147-A177-3AD203B41FA5}">
                      <a16:colId xmlns:a16="http://schemas.microsoft.com/office/drawing/2014/main" val="1815292363"/>
                    </a:ext>
                  </a:extLst>
                </a:gridCol>
              </a:tblGrid>
              <a:tr h="370840">
                <a:tc>
                  <a:txBody>
                    <a:bodyPr/>
                    <a:lstStyle/>
                    <a:p>
                      <a:pPr algn="l"/>
                      <a:r>
                        <a:rPr lang="en-GB" b="1" dirty="0">
                          <a:effectLst/>
                        </a:rPr>
                        <a:t>Command</a:t>
                      </a:r>
                      <a:endParaRPr lang="en-GB" b="1" dirty="0">
                        <a:effectLst/>
                        <a:latin typeface="Source Sans Pro" panose="020B0503030403020204" pitchFamily="34" charset="0"/>
                      </a:endParaRPr>
                    </a:p>
                  </a:txBody>
                  <a:tcPr marL="152400" marR="152400" marT="38100" marB="38100" anchor="ctr"/>
                </a:tc>
                <a:tc>
                  <a:txBody>
                    <a:bodyPr/>
                    <a:lstStyle/>
                    <a:p>
                      <a:pPr algn="l"/>
                      <a:r>
                        <a:rPr lang="en-GB" b="1">
                          <a:effectLst/>
                        </a:rPr>
                        <a:t>Explanation &amp; Link</a:t>
                      </a:r>
                      <a:endParaRPr lang="en-GB" b="1">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1180686590"/>
                  </a:ext>
                </a:extLst>
              </a:tr>
              <a:tr h="370840">
                <a:tc>
                  <a:txBody>
                    <a:bodyPr/>
                    <a:lstStyle/>
                    <a:p>
                      <a:pPr algn="l"/>
                      <a:r>
                        <a:rPr lang="en-GB" b="0">
                          <a:effectLst/>
                        </a:rPr>
                        <a:t>git branch</a:t>
                      </a:r>
                      <a:endParaRPr lang="en-GB" b="0">
                        <a:effectLst/>
                        <a:latin typeface="Source Sans Pro" panose="020B0503030403020204" pitchFamily="34" charset="0"/>
                      </a:endParaRPr>
                    </a:p>
                  </a:txBody>
                  <a:tcPr marL="152400" marR="152400" marT="38100" marB="38100" anchor="ctr"/>
                </a:tc>
                <a:tc>
                  <a:txBody>
                    <a:bodyPr/>
                    <a:lstStyle/>
                    <a:p>
                      <a:pPr algn="l"/>
                      <a:r>
                        <a:rPr lang="en-GB" b="0" u="sng">
                          <a:solidFill>
                            <a:srgbClr val="0056D2"/>
                          </a:solidFill>
                          <a:effectLst/>
                          <a:hlinkClick r:id="rId3" tooltip="https://git-scm.com/docs/git-branch"/>
                        </a:rPr>
                        <a:t>Used to manage branches</a:t>
                      </a:r>
                      <a:endParaRPr lang="en-GB" b="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3645159513"/>
                  </a:ext>
                </a:extLst>
              </a:tr>
              <a:tr h="370840">
                <a:tc>
                  <a:txBody>
                    <a:bodyPr/>
                    <a:lstStyle/>
                    <a:p>
                      <a:pPr algn="l"/>
                      <a:r>
                        <a:rPr lang="en-GB" b="0">
                          <a:effectLst/>
                        </a:rPr>
                        <a:t>git branch &lt;name&gt; </a:t>
                      </a:r>
                      <a:endParaRPr lang="en-GB" b="0">
                        <a:effectLst/>
                        <a:latin typeface="Source Sans Pro" panose="020B0503030403020204" pitchFamily="34" charset="0"/>
                      </a:endParaRPr>
                    </a:p>
                  </a:txBody>
                  <a:tcPr marL="152400" marR="152400" marT="38100" marB="38100" anchor="ctr"/>
                </a:tc>
                <a:tc>
                  <a:txBody>
                    <a:bodyPr/>
                    <a:lstStyle/>
                    <a:p>
                      <a:pPr algn="l"/>
                      <a:r>
                        <a:rPr lang="en-GB" b="0" u="sng">
                          <a:solidFill>
                            <a:srgbClr val="0056D2"/>
                          </a:solidFill>
                          <a:effectLst/>
                          <a:hlinkClick r:id="rId4" tooltip="https://git-scm.com/book/en/v2/Git-Branching-Basic-Branching-and-Merging"/>
                        </a:rPr>
                        <a:t>Creates the branch</a:t>
                      </a:r>
                      <a:endParaRPr lang="en-GB" b="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1488045582"/>
                  </a:ext>
                </a:extLst>
              </a:tr>
              <a:tr h="370840">
                <a:tc>
                  <a:txBody>
                    <a:bodyPr/>
                    <a:lstStyle/>
                    <a:p>
                      <a:pPr algn="l"/>
                      <a:r>
                        <a:rPr lang="en-GB" b="0">
                          <a:effectLst/>
                        </a:rPr>
                        <a:t>git branch -d &lt;name&gt;</a:t>
                      </a:r>
                      <a:endParaRPr lang="en-GB" b="0">
                        <a:effectLst/>
                        <a:latin typeface="Source Sans Pro" panose="020B0503030403020204" pitchFamily="34" charset="0"/>
                      </a:endParaRPr>
                    </a:p>
                  </a:txBody>
                  <a:tcPr marL="152400" marR="152400" marT="38100" marB="38100" anchor="ctr"/>
                </a:tc>
                <a:tc>
                  <a:txBody>
                    <a:bodyPr/>
                    <a:lstStyle/>
                    <a:p>
                      <a:pPr algn="l"/>
                      <a:r>
                        <a:rPr lang="en-GB" b="0" u="sng">
                          <a:solidFill>
                            <a:srgbClr val="0056D2"/>
                          </a:solidFill>
                          <a:effectLst/>
                          <a:hlinkClick r:id="rId5" tooltip="https://git-scm.com/docs/git-branch#Documentation/git-branch.txt--D"/>
                        </a:rPr>
                        <a:t>Deletes the branch</a:t>
                      </a:r>
                      <a:endParaRPr lang="en-GB" b="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3811133312"/>
                  </a:ext>
                </a:extLst>
              </a:tr>
              <a:tr h="370840">
                <a:tc>
                  <a:txBody>
                    <a:bodyPr/>
                    <a:lstStyle/>
                    <a:p>
                      <a:pPr algn="l"/>
                      <a:r>
                        <a:rPr lang="en-GB" b="0">
                          <a:effectLst/>
                        </a:rPr>
                        <a:t>git branch -D &lt;name&gt;</a:t>
                      </a:r>
                      <a:endParaRPr lang="en-GB" b="0">
                        <a:effectLst/>
                        <a:latin typeface="Source Sans Pro" panose="020B0503030403020204" pitchFamily="34" charset="0"/>
                      </a:endParaRPr>
                    </a:p>
                  </a:txBody>
                  <a:tcPr marL="152400" marR="152400" marT="38100" marB="38100" anchor="ctr"/>
                </a:tc>
                <a:tc>
                  <a:txBody>
                    <a:bodyPr/>
                    <a:lstStyle/>
                    <a:p>
                      <a:pPr algn="l"/>
                      <a:r>
                        <a:rPr lang="en-GB" b="0" u="sng">
                          <a:solidFill>
                            <a:srgbClr val="0056D2"/>
                          </a:solidFill>
                          <a:effectLst/>
                          <a:hlinkClick r:id="rId5"/>
                        </a:rPr>
                        <a:t>Forcibly deletes the branch</a:t>
                      </a:r>
                      <a:endParaRPr lang="en-GB" b="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2325995310"/>
                  </a:ext>
                </a:extLst>
              </a:tr>
              <a:tr h="370840">
                <a:tc>
                  <a:txBody>
                    <a:bodyPr/>
                    <a:lstStyle/>
                    <a:p>
                      <a:pPr algn="l"/>
                      <a:r>
                        <a:rPr lang="en-GB" b="0">
                          <a:effectLst/>
                        </a:rPr>
                        <a:t>git checkout &lt;branch&gt; </a:t>
                      </a:r>
                      <a:endParaRPr lang="en-GB" b="0">
                        <a:effectLst/>
                        <a:latin typeface="Source Sans Pro" panose="020B0503030403020204" pitchFamily="34" charset="0"/>
                      </a:endParaRPr>
                    </a:p>
                  </a:txBody>
                  <a:tcPr marL="152400" marR="152400" marT="38100" marB="38100" anchor="ctr"/>
                </a:tc>
                <a:tc>
                  <a:txBody>
                    <a:bodyPr/>
                    <a:lstStyle/>
                    <a:p>
                      <a:pPr algn="l"/>
                      <a:r>
                        <a:rPr lang="en-GB" b="0" u="sng">
                          <a:solidFill>
                            <a:srgbClr val="0056D2"/>
                          </a:solidFill>
                          <a:effectLst/>
                          <a:hlinkClick r:id="rId6" tooltip="https://git-scm.com/docs/git-checkout"/>
                        </a:rPr>
                        <a:t>Switches to a branch.</a:t>
                      </a:r>
                      <a:endParaRPr lang="en-GB" b="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3350501164"/>
                  </a:ext>
                </a:extLst>
              </a:tr>
              <a:tr h="370840">
                <a:tc>
                  <a:txBody>
                    <a:bodyPr/>
                    <a:lstStyle/>
                    <a:p>
                      <a:pPr algn="l"/>
                      <a:r>
                        <a:rPr lang="en-GB" b="0">
                          <a:effectLst/>
                        </a:rPr>
                        <a:t>git checkout -b &lt;branch&gt;</a:t>
                      </a:r>
                      <a:endParaRPr lang="en-GB" b="0">
                        <a:effectLst/>
                        <a:latin typeface="Source Sans Pro" panose="020B0503030403020204" pitchFamily="34" charset="0"/>
                      </a:endParaRPr>
                    </a:p>
                  </a:txBody>
                  <a:tcPr marL="152400" marR="152400" marT="38100" marB="38100" anchor="ctr"/>
                </a:tc>
                <a:tc>
                  <a:txBody>
                    <a:bodyPr/>
                    <a:lstStyle/>
                    <a:p>
                      <a:pPr algn="l"/>
                      <a:r>
                        <a:rPr lang="en-GB" b="0">
                          <a:effectLst/>
                        </a:rPr>
                        <a:t>Creates a new branch and </a:t>
                      </a:r>
                      <a:r>
                        <a:rPr lang="en-GB" b="0" u="sng">
                          <a:solidFill>
                            <a:srgbClr val="0056D2"/>
                          </a:solidFill>
                          <a:effectLst/>
                          <a:hlinkClick r:id="rId7"/>
                        </a:rPr>
                        <a:t>switches to it</a:t>
                      </a:r>
                      <a:r>
                        <a:rPr lang="en-GB" b="0">
                          <a:effectLst/>
                        </a:rPr>
                        <a:t>.</a:t>
                      </a:r>
                      <a:endParaRPr lang="en-GB" b="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956541933"/>
                  </a:ext>
                </a:extLst>
              </a:tr>
              <a:tr h="370840">
                <a:tc>
                  <a:txBody>
                    <a:bodyPr/>
                    <a:lstStyle/>
                    <a:p>
                      <a:pPr algn="l"/>
                      <a:r>
                        <a:rPr lang="en-GB" b="0">
                          <a:effectLst/>
                        </a:rPr>
                        <a:t>git merge &lt;branch&gt; </a:t>
                      </a:r>
                      <a:endParaRPr lang="en-GB" b="0">
                        <a:effectLst/>
                        <a:latin typeface="Source Sans Pro" panose="020B0503030403020204" pitchFamily="34" charset="0"/>
                      </a:endParaRPr>
                    </a:p>
                  </a:txBody>
                  <a:tcPr marL="152400" marR="152400" marT="38100" marB="38100" anchor="ctr"/>
                </a:tc>
                <a:tc>
                  <a:txBody>
                    <a:bodyPr/>
                    <a:lstStyle/>
                    <a:p>
                      <a:pPr algn="l"/>
                      <a:r>
                        <a:rPr lang="en-GB" b="0" u="sng">
                          <a:solidFill>
                            <a:srgbClr val="0056D2"/>
                          </a:solidFill>
                          <a:effectLst/>
                          <a:hlinkClick r:id="rId8" tooltip="https://git-scm.com/docs/git-merge"/>
                        </a:rPr>
                        <a:t>Merge joins branches together</a:t>
                      </a:r>
                      <a:r>
                        <a:rPr lang="en-GB" b="0">
                          <a:effectLst/>
                        </a:rPr>
                        <a:t>. </a:t>
                      </a:r>
                      <a:endParaRPr lang="en-GB" b="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513126540"/>
                  </a:ext>
                </a:extLst>
              </a:tr>
              <a:tr h="370840">
                <a:tc>
                  <a:txBody>
                    <a:bodyPr/>
                    <a:lstStyle/>
                    <a:p>
                      <a:pPr algn="l"/>
                      <a:r>
                        <a:rPr lang="en-GB" b="0">
                          <a:effectLst/>
                        </a:rPr>
                        <a:t>git merge --abort</a:t>
                      </a:r>
                      <a:endParaRPr lang="en-GB" b="0">
                        <a:effectLst/>
                        <a:latin typeface="Source Sans Pro" panose="020B0503030403020204" pitchFamily="34" charset="0"/>
                      </a:endParaRPr>
                    </a:p>
                  </a:txBody>
                  <a:tcPr marL="152400" marR="152400" marT="38100" marB="38100" anchor="ctr"/>
                </a:tc>
                <a:tc>
                  <a:txBody>
                    <a:bodyPr/>
                    <a:lstStyle/>
                    <a:p>
                      <a:pPr algn="l"/>
                      <a:r>
                        <a:rPr lang="en-GB" b="0">
                          <a:effectLst/>
                        </a:rPr>
                        <a:t>If there are merge conflicts (meaning files are incompatible), --abort can be used to abort the merge action.</a:t>
                      </a:r>
                      <a:endParaRPr lang="en-GB" b="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3589876342"/>
                  </a:ext>
                </a:extLst>
              </a:tr>
              <a:tr h="370840">
                <a:tc>
                  <a:txBody>
                    <a:bodyPr/>
                    <a:lstStyle/>
                    <a:p>
                      <a:pPr algn="l"/>
                      <a:r>
                        <a:rPr lang="en-GB" b="0">
                          <a:effectLst/>
                        </a:rPr>
                        <a:t>git log --graph --oneline</a:t>
                      </a:r>
                      <a:endParaRPr lang="en-GB" b="0">
                        <a:effectLst/>
                        <a:latin typeface="Source Sans Pro" panose="020B0503030403020204" pitchFamily="34" charset="0"/>
                      </a:endParaRPr>
                    </a:p>
                  </a:txBody>
                  <a:tcPr marL="152400" marR="152400" marT="38100" marB="38100" anchor="ctr"/>
                </a:tc>
                <a:tc>
                  <a:txBody>
                    <a:bodyPr/>
                    <a:lstStyle/>
                    <a:p>
                      <a:pPr algn="l"/>
                      <a:r>
                        <a:rPr lang="en-GB" b="0" u="sng" dirty="0">
                          <a:solidFill>
                            <a:srgbClr val="0056D2"/>
                          </a:solidFill>
                          <a:effectLst/>
                          <a:hlinkClick r:id="rId9" tooltip="https://git-scm.com/book/en/v2/Git-Basics-Viewing-the-Commit-History"/>
                        </a:rPr>
                        <a:t>This shows a summarized view of the commit history for a repo</a:t>
                      </a:r>
                      <a:r>
                        <a:rPr lang="en-GB" b="0" dirty="0">
                          <a:effectLst/>
                        </a:rPr>
                        <a:t>.</a:t>
                      </a:r>
                      <a:endParaRPr lang="en-GB" b="0" dirty="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1232495479"/>
                  </a:ext>
                </a:extLst>
              </a:tr>
              <a:tr h="370840">
                <a:tc>
                  <a:txBody>
                    <a:bodyPr/>
                    <a:lstStyle/>
                    <a:p>
                      <a:pPr algn="l"/>
                      <a:r>
                        <a:rPr lang="en-GB" b="0" dirty="0">
                          <a:effectLst/>
                          <a:latin typeface="Source Sans Pro" panose="020B0503030403020204" pitchFamily="34" charset="0"/>
                        </a:rPr>
                        <a:t>git rebase</a:t>
                      </a:r>
                    </a:p>
                  </a:txBody>
                  <a:tcPr marL="152400" marR="152400" marT="38100" marB="38100" anchor="ctr"/>
                </a:tc>
                <a:tc>
                  <a:txBody>
                    <a:bodyPr/>
                    <a:lstStyle/>
                    <a:p>
                      <a:pPr marL="0" indent="0" algn="l">
                        <a:buFontTx/>
                        <a:buNone/>
                      </a:pPr>
                      <a:r>
                        <a:rPr lang="en-GB" sz="1800" b="0" i="0" dirty="0">
                          <a:solidFill>
                            <a:srgbClr val="1F1F1F"/>
                          </a:solidFill>
                          <a:effectLst/>
                          <a:latin typeface="Source Sans Pro" panose="020B0503030403020204" pitchFamily="34" charset="0"/>
                        </a:rPr>
                        <a:t>You can also use </a:t>
                      </a:r>
                      <a:r>
                        <a:rPr lang="en-GB" sz="1800" b="0" i="0" u="sng" dirty="0">
                          <a:solidFill>
                            <a:srgbClr val="0056D2"/>
                          </a:solidFill>
                          <a:effectLst/>
                          <a:latin typeface="Source Sans Pro" panose="020B0503030403020204" pitchFamily="34" charset="0"/>
                          <a:hlinkClick r:id="rId10"/>
                        </a:rPr>
                        <a:t>git rebase branchname</a:t>
                      </a:r>
                      <a:r>
                        <a:rPr lang="en-GB" sz="1800" b="0" i="0" dirty="0">
                          <a:solidFill>
                            <a:srgbClr val="1F1F1F"/>
                          </a:solidFill>
                          <a:effectLst/>
                          <a:latin typeface="Source Sans Pro" panose="020B0503030403020204" pitchFamily="34" charset="0"/>
                        </a:rPr>
                        <a:t> to change the base of the current branch to be </a:t>
                      </a:r>
                      <a:r>
                        <a:rPr lang="en-GB" sz="1800" b="0" i="0" dirty="0" err="1">
                          <a:solidFill>
                            <a:srgbClr val="1F1F1F"/>
                          </a:solidFill>
                          <a:effectLst/>
                          <a:latin typeface="Source Sans Pro" panose="020B0503030403020204" pitchFamily="34" charset="0"/>
                        </a:rPr>
                        <a:t>branchname</a:t>
                      </a:r>
                      <a:endParaRPr lang="en-GB" sz="1800" b="0" i="0" dirty="0">
                        <a:solidFill>
                          <a:srgbClr val="1F1F1F"/>
                        </a:solidFill>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2144966567"/>
                  </a:ext>
                </a:extLst>
              </a:tr>
            </a:tbl>
          </a:graphicData>
        </a:graphic>
      </p:graphicFrame>
    </p:spTree>
    <p:extLst>
      <p:ext uri="{BB962C8B-B14F-4D97-AF65-F5344CB8AC3E}">
        <p14:creationId xmlns:p14="http://schemas.microsoft.com/office/powerpoint/2010/main" val="2231898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lstStyle/>
          <a:p>
            <a:pPr algn="l"/>
            <a:r>
              <a:rPr lang="en-GB" b="0" i="0" dirty="0">
                <a:solidFill>
                  <a:srgbClr val="1F1F1F"/>
                </a:solidFill>
                <a:effectLst/>
                <a:latin typeface="Source Sans Pro" panose="020B0503030403020204" pitchFamily="34" charset="0"/>
              </a:rPr>
              <a:t>Intro to GitHub</a:t>
            </a:r>
          </a:p>
        </p:txBody>
      </p:sp>
      <p:pic>
        <p:nvPicPr>
          <p:cNvPr id="2" name="Picture 16" descr="Git Logo PNG Transparent &amp; SVG Vector - Freebie Supply">
            <a:extLst>
              <a:ext uri="{FF2B5EF4-FFF2-40B4-BE49-F238E27FC236}">
                <a16:creationId xmlns:a16="http://schemas.microsoft.com/office/drawing/2014/main" id="{DD6145CB-908A-38A1-D431-A61FD53033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05" t="26224" r="10619" b="25997"/>
          <a:stretch/>
        </p:blipFill>
        <p:spPr bwMode="auto">
          <a:xfrm>
            <a:off x="1981432" y="1445884"/>
            <a:ext cx="2340409" cy="10632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tbucket Pricing Hike Increases Cost Per User by 100% – WP Tavern">
            <a:extLst>
              <a:ext uri="{FF2B5EF4-FFF2-40B4-BE49-F238E27FC236}">
                <a16:creationId xmlns:a16="http://schemas.microsoft.com/office/drawing/2014/main" id="{754B67A8-7274-4508-0F89-746DB578B9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3389" y="4453667"/>
            <a:ext cx="4281504" cy="15899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ress kit | GitLab">
            <a:extLst>
              <a:ext uri="{FF2B5EF4-FFF2-40B4-BE49-F238E27FC236}">
                <a16:creationId xmlns:a16="http://schemas.microsoft.com/office/drawing/2014/main" id="{8E33067E-A1E8-54E0-D113-E2BD84B121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8633" y="4894494"/>
            <a:ext cx="3238609" cy="7083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itHub Logo and symbol, meaning, history, PNG, brand">
            <a:extLst>
              <a:ext uri="{FF2B5EF4-FFF2-40B4-BE49-F238E27FC236}">
                <a16:creationId xmlns:a16="http://schemas.microsoft.com/office/drawing/2014/main" id="{39C8E859-02CF-BCDF-C9B9-0A263C9D95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0131" y="1329541"/>
            <a:ext cx="1602824" cy="92643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9773542-879C-7670-212B-E2B3C98E63A3}"/>
              </a:ext>
            </a:extLst>
          </p:cNvPr>
          <p:cNvGrpSpPr/>
          <p:nvPr/>
        </p:nvGrpSpPr>
        <p:grpSpPr>
          <a:xfrm>
            <a:off x="4555776" y="608591"/>
            <a:ext cx="4297969" cy="2221155"/>
            <a:chOff x="4555776" y="608591"/>
            <a:chExt cx="4297969" cy="2221155"/>
          </a:xfrm>
        </p:grpSpPr>
        <p:pic>
          <p:nvPicPr>
            <p:cNvPr id="5" name="Picture 2" descr="Cloud - Free weather icons">
              <a:extLst>
                <a:ext uri="{FF2B5EF4-FFF2-40B4-BE49-F238E27FC236}">
                  <a16:creationId xmlns:a16="http://schemas.microsoft.com/office/drawing/2014/main" id="{47E67378-6D66-3A2F-AD9E-88C8679409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2590" y="608591"/>
              <a:ext cx="2221155" cy="2221155"/>
            </a:xfrm>
            <a:prstGeom prst="rect">
              <a:avLst/>
            </a:prstGeom>
            <a:noFill/>
            <a:extLst>
              <a:ext uri="{909E8E84-426E-40DD-AFC4-6F175D3DCCD1}">
                <a14:hiddenFill xmlns:a14="http://schemas.microsoft.com/office/drawing/2010/main">
                  <a:solidFill>
                    <a:srgbClr val="FFFFFF"/>
                  </a:solidFill>
                </a14:hiddenFill>
              </a:ext>
            </a:extLst>
          </p:spPr>
        </p:pic>
        <p:sp>
          <p:nvSpPr>
            <p:cNvPr id="6" name="Left Arrow 5">
              <a:extLst>
                <a:ext uri="{FF2B5EF4-FFF2-40B4-BE49-F238E27FC236}">
                  <a16:creationId xmlns:a16="http://schemas.microsoft.com/office/drawing/2014/main" id="{2857E068-76D3-EE31-B408-C471362189A5}"/>
                </a:ext>
              </a:extLst>
            </p:cNvPr>
            <p:cNvSpPr/>
            <p:nvPr/>
          </p:nvSpPr>
          <p:spPr>
            <a:xfrm>
              <a:off x="4555776" y="1812391"/>
              <a:ext cx="1818043" cy="369527"/>
            </a:xfrm>
            <a:prstGeom prst="lef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96B3E08-9713-C2AB-A80D-385F8E1B282D}"/>
                </a:ext>
              </a:extLst>
            </p:cNvPr>
            <p:cNvSpPr txBox="1"/>
            <p:nvPr/>
          </p:nvSpPr>
          <p:spPr>
            <a:xfrm>
              <a:off x="5077609" y="1413610"/>
              <a:ext cx="1296210" cy="954107"/>
            </a:xfrm>
            <a:prstGeom prst="rect">
              <a:avLst/>
            </a:prstGeom>
            <a:noFill/>
          </p:spPr>
          <p:txBody>
            <a:bodyPr wrap="square" rtlCol="0">
              <a:spAutoFit/>
            </a:bodyPr>
            <a:lstStyle/>
            <a:p>
              <a:r>
                <a:rPr lang="en-US" sz="1400" dirty="0"/>
                <a:t>Remote repository</a:t>
              </a:r>
            </a:p>
            <a:p>
              <a:endParaRPr lang="en-US" sz="1400" dirty="0"/>
            </a:p>
            <a:p>
              <a:r>
                <a:rPr lang="en-US" sz="1400" dirty="0"/>
                <a:t> hosting</a:t>
              </a:r>
            </a:p>
          </p:txBody>
        </p:sp>
      </p:grpSp>
    </p:spTree>
    <p:extLst>
      <p:ext uri="{BB962C8B-B14F-4D97-AF65-F5344CB8AC3E}">
        <p14:creationId xmlns:p14="http://schemas.microsoft.com/office/powerpoint/2010/main" val="411766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dissolve">
                                      <p:cBhvr>
                                        <p:cTn id="12" dur="500"/>
                                        <p:tgtEl>
                                          <p:spTgt spid="2054"/>
                                        </p:tgtEl>
                                      </p:cBhvr>
                                    </p:animEffect>
                                  </p:childTnLst>
                                </p:cTn>
                              </p:par>
                              <p:par>
                                <p:cTn id="13" presetID="9" presetClass="entr" presetSubtype="0" fill="hold" nodeType="withEffect">
                                  <p:stCondLst>
                                    <p:cond delay="0"/>
                                  </p:stCondLst>
                                  <p:childTnLst>
                                    <p:set>
                                      <p:cBhvr>
                                        <p:cTn id="14" dur="1" fill="hold">
                                          <p:stCondLst>
                                            <p:cond delay="0"/>
                                          </p:stCondLst>
                                        </p:cTn>
                                        <p:tgtEl>
                                          <p:spTgt spid="2056"/>
                                        </p:tgtEl>
                                        <p:attrNameLst>
                                          <p:attrName>style.visibility</p:attrName>
                                        </p:attrNameLst>
                                      </p:cBhvr>
                                      <p:to>
                                        <p:strVal val="visible"/>
                                      </p:to>
                                    </p:set>
                                    <p:animEffect transition="in" filter="dissolve">
                                      <p:cBhvr>
                                        <p:cTn id="15"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F30AA-C4A0-3DA6-8664-D95C65BD9CBA}"/>
              </a:ext>
            </a:extLst>
          </p:cNvPr>
          <p:cNvSpPr>
            <a:spLocks noGrp="1"/>
          </p:cNvSpPr>
          <p:nvPr>
            <p:ph type="title"/>
          </p:nvPr>
        </p:nvSpPr>
        <p:spPr/>
        <p:txBody>
          <a:bodyPr/>
          <a:lstStyle/>
          <a:p>
            <a:r>
              <a:rPr lang="en-US" b="1" dirty="0"/>
              <a:t>Announcements</a:t>
            </a:r>
          </a:p>
        </p:txBody>
      </p:sp>
      <p:sp>
        <p:nvSpPr>
          <p:cNvPr id="3" name="Content Placeholder 2">
            <a:extLst>
              <a:ext uri="{FF2B5EF4-FFF2-40B4-BE49-F238E27FC236}">
                <a16:creationId xmlns:a16="http://schemas.microsoft.com/office/drawing/2014/main" id="{6E48985A-A3A4-B881-BA39-E24DC8597405}"/>
              </a:ext>
            </a:extLst>
          </p:cNvPr>
          <p:cNvSpPr>
            <a:spLocks noGrp="1"/>
          </p:cNvSpPr>
          <p:nvPr>
            <p:ph idx="1"/>
          </p:nvPr>
        </p:nvSpPr>
        <p:spPr/>
        <p:txBody>
          <a:bodyPr/>
          <a:lstStyle/>
          <a:p>
            <a:endParaRPr lang="en-US" dirty="0">
              <a:hlinkClick r:id="rId3"/>
            </a:endParaRPr>
          </a:p>
          <a:p>
            <a:r>
              <a:rPr lang="en-US" dirty="0"/>
              <a:t>Teams has now been allocated on Discord</a:t>
            </a:r>
          </a:p>
          <a:p>
            <a:pPr lvl="1"/>
            <a:r>
              <a:rPr lang="en-US" dirty="0"/>
              <a:t>If you cannot see your team, send an email to - </a:t>
            </a:r>
            <a:r>
              <a:rPr lang="en-US" dirty="0">
                <a:hlinkClick r:id="rId4"/>
              </a:rPr>
              <a:t>ogenrwot@unlv.nevada.edu</a:t>
            </a:r>
            <a:r>
              <a:rPr lang="en-US" dirty="0"/>
              <a:t> </a:t>
            </a:r>
          </a:p>
          <a:p>
            <a:r>
              <a:rPr lang="en-US" dirty="0"/>
              <a:t>Precondition report due tonight 01/30</a:t>
            </a:r>
          </a:p>
          <a:p>
            <a:pPr lvl="1"/>
            <a:r>
              <a:rPr lang="en-US" dirty="0"/>
              <a:t>Connect teams with clients</a:t>
            </a:r>
          </a:p>
          <a:p>
            <a:r>
              <a:rPr lang="en-US" dirty="0"/>
              <a:t>Git and GitHub lab is due Frid 02/02</a:t>
            </a:r>
          </a:p>
          <a:p>
            <a:endParaRPr lang="en-US" dirty="0"/>
          </a:p>
        </p:txBody>
      </p:sp>
    </p:spTree>
    <p:extLst>
      <p:ext uri="{BB962C8B-B14F-4D97-AF65-F5344CB8AC3E}">
        <p14:creationId xmlns:p14="http://schemas.microsoft.com/office/powerpoint/2010/main" val="1853866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lstStyle/>
          <a:p>
            <a:pPr algn="l"/>
            <a:r>
              <a:rPr lang="en-GB" b="0" i="0" dirty="0">
                <a:solidFill>
                  <a:srgbClr val="1F1F1F"/>
                </a:solidFill>
                <a:effectLst/>
                <a:latin typeface="Source Sans Pro" panose="020B0503030403020204" pitchFamily="34" charset="0"/>
              </a:rPr>
              <a:t>Interacting with GitHub</a:t>
            </a:r>
          </a:p>
        </p:txBody>
      </p:sp>
      <p:pic>
        <p:nvPicPr>
          <p:cNvPr id="9" name="Picture 8" descr="Graphical user interface, text, application, email&#10;&#10;Description automatically generated">
            <a:extLst>
              <a:ext uri="{FF2B5EF4-FFF2-40B4-BE49-F238E27FC236}">
                <a16:creationId xmlns:a16="http://schemas.microsoft.com/office/drawing/2014/main" id="{3A632DDB-BBC3-4D33-D400-05C3EB482493}"/>
              </a:ext>
            </a:extLst>
          </p:cNvPr>
          <p:cNvPicPr>
            <a:picLocks noChangeAspect="1"/>
          </p:cNvPicPr>
          <p:nvPr/>
        </p:nvPicPr>
        <p:blipFill>
          <a:blip r:embed="rId3"/>
          <a:stretch>
            <a:fillRect/>
          </a:stretch>
        </p:blipFill>
        <p:spPr>
          <a:xfrm>
            <a:off x="2408940" y="1263695"/>
            <a:ext cx="3317303" cy="2021198"/>
          </a:xfrm>
          <a:prstGeom prst="rect">
            <a:avLst/>
          </a:prstGeom>
          <a:ln>
            <a:solidFill>
              <a:schemeClr val="tx1"/>
            </a:solidFill>
          </a:ln>
        </p:spPr>
      </p:pic>
      <p:pic>
        <p:nvPicPr>
          <p:cNvPr id="11" name="Picture 10" descr="Graphical user interface, application, Teams&#10;&#10;Description automatically generated">
            <a:extLst>
              <a:ext uri="{FF2B5EF4-FFF2-40B4-BE49-F238E27FC236}">
                <a16:creationId xmlns:a16="http://schemas.microsoft.com/office/drawing/2014/main" id="{EA08C506-3123-5E39-3663-B219A8D8E168}"/>
              </a:ext>
            </a:extLst>
          </p:cNvPr>
          <p:cNvPicPr>
            <a:picLocks noChangeAspect="1"/>
          </p:cNvPicPr>
          <p:nvPr/>
        </p:nvPicPr>
        <p:blipFill>
          <a:blip r:embed="rId4"/>
          <a:stretch>
            <a:fillRect/>
          </a:stretch>
        </p:blipFill>
        <p:spPr>
          <a:xfrm>
            <a:off x="838200" y="3513401"/>
            <a:ext cx="3568907" cy="1331075"/>
          </a:xfrm>
          <a:prstGeom prst="rect">
            <a:avLst/>
          </a:prstGeom>
          <a:ln>
            <a:solidFill>
              <a:schemeClr val="tx1"/>
            </a:solidFill>
          </a:ln>
        </p:spPr>
      </p:pic>
      <p:pic>
        <p:nvPicPr>
          <p:cNvPr id="15" name="Picture 14" descr="Text&#10;&#10;Description automatically generated">
            <a:extLst>
              <a:ext uri="{FF2B5EF4-FFF2-40B4-BE49-F238E27FC236}">
                <a16:creationId xmlns:a16="http://schemas.microsoft.com/office/drawing/2014/main" id="{0D916544-0D64-834B-E6E7-A67F57CB2AB4}"/>
              </a:ext>
            </a:extLst>
          </p:cNvPr>
          <p:cNvPicPr>
            <a:picLocks noChangeAspect="1"/>
          </p:cNvPicPr>
          <p:nvPr/>
        </p:nvPicPr>
        <p:blipFill rotWithShape="1">
          <a:blip r:embed="rId5"/>
          <a:srcRect t="-68"/>
          <a:stretch/>
        </p:blipFill>
        <p:spPr>
          <a:xfrm>
            <a:off x="6609847" y="694482"/>
            <a:ext cx="5314636" cy="3341278"/>
          </a:xfrm>
          <a:prstGeom prst="rect">
            <a:avLst/>
          </a:prstGeom>
        </p:spPr>
      </p:pic>
      <p:pic>
        <p:nvPicPr>
          <p:cNvPr id="17" name="Picture 16" descr="Graphical user interface, text, application, email, Teams&#10;&#10;Description automatically generated">
            <a:extLst>
              <a:ext uri="{FF2B5EF4-FFF2-40B4-BE49-F238E27FC236}">
                <a16:creationId xmlns:a16="http://schemas.microsoft.com/office/drawing/2014/main" id="{831B0C8D-36BB-CF0B-2A1B-714BD98C0924}"/>
              </a:ext>
            </a:extLst>
          </p:cNvPr>
          <p:cNvPicPr>
            <a:picLocks noChangeAspect="1"/>
          </p:cNvPicPr>
          <p:nvPr/>
        </p:nvPicPr>
        <p:blipFill>
          <a:blip r:embed="rId6"/>
          <a:stretch>
            <a:fillRect/>
          </a:stretch>
        </p:blipFill>
        <p:spPr>
          <a:xfrm>
            <a:off x="6096000" y="4405637"/>
            <a:ext cx="5757158" cy="2023098"/>
          </a:xfrm>
          <a:prstGeom prst="rect">
            <a:avLst/>
          </a:prstGeom>
          <a:ln>
            <a:solidFill>
              <a:schemeClr val="tx1"/>
            </a:solidFill>
          </a:ln>
        </p:spPr>
      </p:pic>
      <p:grpSp>
        <p:nvGrpSpPr>
          <p:cNvPr id="5" name="Group 4">
            <a:extLst>
              <a:ext uri="{FF2B5EF4-FFF2-40B4-BE49-F238E27FC236}">
                <a16:creationId xmlns:a16="http://schemas.microsoft.com/office/drawing/2014/main" id="{ED210B7F-D663-221D-7261-CDF552233F36}"/>
              </a:ext>
            </a:extLst>
          </p:cNvPr>
          <p:cNvGrpSpPr/>
          <p:nvPr/>
        </p:nvGrpSpPr>
        <p:grpSpPr>
          <a:xfrm>
            <a:off x="296528" y="1334125"/>
            <a:ext cx="2457685" cy="954107"/>
            <a:chOff x="296528" y="1334125"/>
            <a:chExt cx="2457685" cy="954107"/>
          </a:xfrm>
        </p:grpSpPr>
        <p:sp>
          <p:nvSpPr>
            <p:cNvPr id="2" name="TextBox 1">
              <a:extLst>
                <a:ext uri="{FF2B5EF4-FFF2-40B4-BE49-F238E27FC236}">
                  <a16:creationId xmlns:a16="http://schemas.microsoft.com/office/drawing/2014/main" id="{C1DCF78D-B084-36DC-4480-733E63EF79F5}"/>
                </a:ext>
              </a:extLst>
            </p:cNvPr>
            <p:cNvSpPr txBox="1"/>
            <p:nvPr/>
          </p:nvSpPr>
          <p:spPr>
            <a:xfrm>
              <a:off x="296528" y="1334125"/>
              <a:ext cx="2457685" cy="954107"/>
            </a:xfrm>
            <a:prstGeom prst="rect">
              <a:avLst/>
            </a:prstGeom>
            <a:noFill/>
          </p:spPr>
          <p:txBody>
            <a:bodyPr wrap="square" rtlCol="0">
              <a:spAutoFit/>
            </a:bodyPr>
            <a:lstStyle/>
            <a:p>
              <a:pPr marL="457200" indent="-457200">
                <a:buFont typeface="Arial" panose="020B0604020202020204" pitchFamily="34" charset="0"/>
                <a:buChar char="•"/>
              </a:pPr>
              <a:r>
                <a:rPr lang="en-BE" sz="2800" dirty="0"/>
                <a:t>git init</a:t>
              </a:r>
            </a:p>
            <a:p>
              <a:pPr marL="457200" indent="-457200">
                <a:buFont typeface="Arial" panose="020B0604020202020204" pitchFamily="34" charset="0"/>
                <a:buChar char="•"/>
              </a:pPr>
              <a:r>
                <a:rPr lang="en-GB" sz="2800" dirty="0"/>
                <a:t>g</a:t>
              </a:r>
              <a:r>
                <a:rPr lang="en-BE" sz="2800" dirty="0"/>
                <a:t>it clone</a:t>
              </a:r>
            </a:p>
          </p:txBody>
        </p:sp>
        <p:sp>
          <p:nvSpPr>
            <p:cNvPr id="3" name="Rounded Rectangle 2">
              <a:extLst>
                <a:ext uri="{FF2B5EF4-FFF2-40B4-BE49-F238E27FC236}">
                  <a16:creationId xmlns:a16="http://schemas.microsoft.com/office/drawing/2014/main" id="{BFA8E98D-B19E-7BC0-3F77-500E379758DB}"/>
                </a:ext>
              </a:extLst>
            </p:cNvPr>
            <p:cNvSpPr/>
            <p:nvPr/>
          </p:nvSpPr>
          <p:spPr>
            <a:xfrm>
              <a:off x="296528" y="1856745"/>
              <a:ext cx="1862055" cy="368140"/>
            </a:xfrm>
            <a:prstGeom prst="roundRect">
              <a:avLst/>
            </a:prstGeom>
            <a:noFill/>
            <a:ln w="28575">
              <a:solidFill>
                <a:srgbClr val="1666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6" name="TextBox 5">
            <a:extLst>
              <a:ext uri="{FF2B5EF4-FFF2-40B4-BE49-F238E27FC236}">
                <a16:creationId xmlns:a16="http://schemas.microsoft.com/office/drawing/2014/main" id="{99230D2B-6CC6-8869-33BA-E65BC714B095}"/>
              </a:ext>
            </a:extLst>
          </p:cNvPr>
          <p:cNvSpPr txBox="1"/>
          <p:nvPr/>
        </p:nvSpPr>
        <p:spPr>
          <a:xfrm>
            <a:off x="3177916" y="1948722"/>
            <a:ext cx="643375" cy="184666"/>
          </a:xfrm>
          <a:prstGeom prst="rect">
            <a:avLst/>
          </a:prstGeom>
          <a:solidFill>
            <a:schemeClr val="bg1">
              <a:lumMod val="95000"/>
            </a:schemeClr>
          </a:solidFill>
        </p:spPr>
        <p:txBody>
          <a:bodyPr wrap="square" rtlCol="0">
            <a:spAutoFit/>
          </a:bodyPr>
          <a:lstStyle/>
          <a:p>
            <a:r>
              <a:rPr lang="en-BE" sz="600" dirty="0">
                <a:solidFill>
                  <a:schemeClr val="tx1">
                    <a:lumMod val="75000"/>
                    <a:lumOff val="25000"/>
                  </a:schemeClr>
                </a:solidFill>
              </a:rPr>
              <a:t>472-2023</a:t>
            </a:r>
          </a:p>
        </p:txBody>
      </p:sp>
    </p:spTree>
    <p:extLst>
      <p:ext uri="{BB962C8B-B14F-4D97-AF65-F5344CB8AC3E}">
        <p14:creationId xmlns:p14="http://schemas.microsoft.com/office/powerpoint/2010/main" val="9561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dissolv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lstStyle/>
          <a:p>
            <a:pPr algn="l"/>
            <a:r>
              <a:rPr lang="en-GB" b="0" i="0" dirty="0">
                <a:solidFill>
                  <a:srgbClr val="1F1F1F"/>
                </a:solidFill>
                <a:effectLst/>
                <a:latin typeface="Source Sans Pro" panose="020B0503030403020204" pitchFamily="34" charset="0"/>
              </a:rPr>
              <a:t>More Resources </a:t>
            </a:r>
            <a:r>
              <a:rPr lang="en-GB" dirty="0">
                <a:solidFill>
                  <a:srgbClr val="1F1F1F"/>
                </a:solidFill>
                <a:latin typeface="Source Sans Pro" panose="020B0503030403020204" pitchFamily="34" charset="0"/>
              </a:rPr>
              <a:t>- </a:t>
            </a:r>
            <a:r>
              <a:rPr lang="en-GB" b="0" i="0" dirty="0">
                <a:solidFill>
                  <a:srgbClr val="1F1F1F"/>
                </a:solidFill>
                <a:effectLst/>
                <a:latin typeface="Source Sans Pro" panose="020B0503030403020204" pitchFamily="34" charset="0"/>
              </a:rPr>
              <a:t>Interacting with GitHub</a:t>
            </a:r>
          </a:p>
        </p:txBody>
      </p:sp>
      <p:graphicFrame>
        <p:nvGraphicFramePr>
          <p:cNvPr id="2" name="Table 2">
            <a:extLst>
              <a:ext uri="{FF2B5EF4-FFF2-40B4-BE49-F238E27FC236}">
                <a16:creationId xmlns:a16="http://schemas.microsoft.com/office/drawing/2014/main" id="{E85F20C9-C638-96FE-E73B-196020E61A31}"/>
              </a:ext>
            </a:extLst>
          </p:cNvPr>
          <p:cNvGraphicFramePr>
            <a:graphicFrameLocks noGrp="1"/>
          </p:cNvGraphicFramePr>
          <p:nvPr>
            <p:extLst>
              <p:ext uri="{D42A27DB-BD31-4B8C-83A1-F6EECF244321}">
                <p14:modId xmlns:p14="http://schemas.microsoft.com/office/powerpoint/2010/main" val="4269347365"/>
              </p:ext>
            </p:extLst>
          </p:nvPr>
        </p:nvGraphicFramePr>
        <p:xfrm>
          <a:off x="1402412" y="2323614"/>
          <a:ext cx="10140014" cy="1524000"/>
        </p:xfrm>
        <a:graphic>
          <a:graphicData uri="http://schemas.openxmlformats.org/drawingml/2006/table">
            <a:tbl>
              <a:tblPr firstRow="1" bandRow="1">
                <a:tableStyleId>{F5AB1C69-6EDB-4FF4-983F-18BD219EF322}</a:tableStyleId>
              </a:tblPr>
              <a:tblGrid>
                <a:gridCol w="1760513">
                  <a:extLst>
                    <a:ext uri="{9D8B030D-6E8A-4147-A177-3AD203B41FA5}">
                      <a16:colId xmlns:a16="http://schemas.microsoft.com/office/drawing/2014/main" val="279341821"/>
                    </a:ext>
                  </a:extLst>
                </a:gridCol>
                <a:gridCol w="8379501">
                  <a:extLst>
                    <a:ext uri="{9D8B030D-6E8A-4147-A177-3AD203B41FA5}">
                      <a16:colId xmlns:a16="http://schemas.microsoft.com/office/drawing/2014/main" val="3616293106"/>
                    </a:ext>
                  </a:extLst>
                </a:gridCol>
              </a:tblGrid>
              <a:tr h="370840">
                <a:tc>
                  <a:txBody>
                    <a:bodyPr/>
                    <a:lstStyle/>
                    <a:p>
                      <a:pPr algn="l"/>
                      <a:r>
                        <a:rPr lang="en-GB" sz="2000" b="1" dirty="0">
                          <a:effectLst/>
                        </a:rPr>
                        <a:t>Command</a:t>
                      </a:r>
                      <a:endParaRPr lang="en-GB" sz="2000" b="1" dirty="0">
                        <a:effectLst/>
                        <a:latin typeface="Source Sans Pro" panose="020B0503030403020204" pitchFamily="34" charset="0"/>
                      </a:endParaRPr>
                    </a:p>
                  </a:txBody>
                  <a:tcPr marL="152400" marR="152400" marT="38100" marB="38100" anchor="ctr"/>
                </a:tc>
                <a:tc>
                  <a:txBody>
                    <a:bodyPr/>
                    <a:lstStyle/>
                    <a:p>
                      <a:pPr algn="l"/>
                      <a:r>
                        <a:rPr lang="en-GB" sz="2000" b="1">
                          <a:effectLst/>
                        </a:rPr>
                        <a:t>Explanation &amp; Link</a:t>
                      </a:r>
                      <a:endParaRPr lang="en-GB" sz="2000" b="1">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1541123860"/>
                  </a:ext>
                </a:extLst>
              </a:tr>
              <a:tr h="370840">
                <a:tc>
                  <a:txBody>
                    <a:bodyPr/>
                    <a:lstStyle/>
                    <a:p>
                      <a:pPr algn="l"/>
                      <a:r>
                        <a:rPr lang="en-GB" sz="2000" b="0">
                          <a:effectLst/>
                        </a:rPr>
                        <a:t>git clone URL</a:t>
                      </a:r>
                      <a:endParaRPr lang="en-GB" sz="2000" b="0">
                        <a:effectLst/>
                        <a:latin typeface="Source Sans Pro" panose="020B0503030403020204" pitchFamily="34" charset="0"/>
                      </a:endParaRPr>
                    </a:p>
                  </a:txBody>
                  <a:tcPr marL="152400" marR="152400" marT="38100" marB="38100" anchor="ctr"/>
                </a:tc>
                <a:tc>
                  <a:txBody>
                    <a:bodyPr/>
                    <a:lstStyle/>
                    <a:p>
                      <a:pPr algn="l"/>
                      <a:r>
                        <a:rPr lang="en-GB" sz="2000" b="0" u="sng">
                          <a:solidFill>
                            <a:srgbClr val="0056D2"/>
                          </a:solidFill>
                          <a:effectLst/>
                          <a:hlinkClick r:id="rId3"/>
                        </a:rPr>
                        <a:t>Git clone is used to clone a remote repository into a local workspace</a:t>
                      </a:r>
                      <a:endParaRPr lang="en-GB" sz="2000" b="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823406725"/>
                  </a:ext>
                </a:extLst>
              </a:tr>
              <a:tr h="370840">
                <a:tc>
                  <a:txBody>
                    <a:bodyPr/>
                    <a:lstStyle/>
                    <a:p>
                      <a:pPr algn="l"/>
                      <a:r>
                        <a:rPr lang="en-GB" sz="2000" b="0">
                          <a:effectLst/>
                        </a:rPr>
                        <a:t>git push</a:t>
                      </a:r>
                      <a:endParaRPr lang="en-GB" sz="2000" b="0">
                        <a:effectLst/>
                        <a:latin typeface="Source Sans Pro" panose="020B0503030403020204" pitchFamily="34" charset="0"/>
                      </a:endParaRPr>
                    </a:p>
                  </a:txBody>
                  <a:tcPr marL="152400" marR="152400" marT="38100" marB="38100" anchor="ctr"/>
                </a:tc>
                <a:tc>
                  <a:txBody>
                    <a:bodyPr/>
                    <a:lstStyle/>
                    <a:p>
                      <a:pPr algn="l"/>
                      <a:r>
                        <a:rPr lang="en-GB" sz="2000" b="0" u="sng">
                          <a:solidFill>
                            <a:srgbClr val="0056D2"/>
                          </a:solidFill>
                          <a:effectLst/>
                          <a:hlinkClick r:id="rId4"/>
                        </a:rPr>
                        <a:t>Git push is used to push commits from your local repo to a remote repo</a:t>
                      </a:r>
                      <a:endParaRPr lang="en-GB" sz="2000" b="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3598090797"/>
                  </a:ext>
                </a:extLst>
              </a:tr>
              <a:tr h="370840">
                <a:tc>
                  <a:txBody>
                    <a:bodyPr/>
                    <a:lstStyle/>
                    <a:p>
                      <a:pPr algn="l"/>
                      <a:r>
                        <a:rPr lang="en-GB" sz="2000" b="0" dirty="0">
                          <a:effectLst/>
                        </a:rPr>
                        <a:t>git pull</a:t>
                      </a:r>
                      <a:endParaRPr lang="en-GB" sz="2000" b="0" dirty="0">
                        <a:effectLst/>
                        <a:latin typeface="Source Sans Pro" panose="020B0503030403020204" pitchFamily="34" charset="0"/>
                      </a:endParaRPr>
                    </a:p>
                  </a:txBody>
                  <a:tcPr marL="152400" marR="152400" marT="38100" marB="38100" anchor="ctr"/>
                </a:tc>
                <a:tc>
                  <a:txBody>
                    <a:bodyPr/>
                    <a:lstStyle/>
                    <a:p>
                      <a:pPr algn="l"/>
                      <a:r>
                        <a:rPr lang="en-GB" sz="2000" b="0" u="sng" dirty="0">
                          <a:solidFill>
                            <a:srgbClr val="0056D2"/>
                          </a:solidFill>
                          <a:effectLst/>
                          <a:hlinkClick r:id="rId5"/>
                        </a:rPr>
                        <a:t>Git pull is used to fetch the newest updates from a remote repository</a:t>
                      </a:r>
                      <a:endParaRPr lang="en-GB" sz="2000" b="0" dirty="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2308184016"/>
                  </a:ext>
                </a:extLst>
              </a:tr>
            </a:tbl>
          </a:graphicData>
        </a:graphic>
      </p:graphicFrame>
    </p:spTree>
    <p:extLst>
      <p:ext uri="{BB962C8B-B14F-4D97-AF65-F5344CB8AC3E}">
        <p14:creationId xmlns:p14="http://schemas.microsoft.com/office/powerpoint/2010/main" val="3550206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lstStyle/>
          <a:p>
            <a:pPr algn="l"/>
            <a:r>
              <a:rPr lang="en-GB" b="0" i="0" dirty="0">
                <a:solidFill>
                  <a:srgbClr val="1F1F1F"/>
                </a:solidFill>
                <a:effectLst/>
                <a:latin typeface="Source Sans Pro" panose="020B0503030403020204" pitchFamily="34" charset="0"/>
              </a:rPr>
              <a:t>Working with Remote and </a:t>
            </a:r>
            <a:r>
              <a:rPr lang="en-GB" dirty="0">
                <a:solidFill>
                  <a:srgbClr val="1F1F1F"/>
                </a:solidFill>
                <a:latin typeface="Source Sans Pro" panose="020B0503030403020204" pitchFamily="34" charset="0"/>
              </a:rPr>
              <a:t>F</a:t>
            </a:r>
            <a:r>
              <a:rPr lang="en-GB" b="0" i="0" dirty="0">
                <a:solidFill>
                  <a:srgbClr val="1F1F1F"/>
                </a:solidFill>
                <a:effectLst/>
                <a:latin typeface="Source Sans Pro" panose="020B0503030403020204" pitchFamily="34" charset="0"/>
              </a:rPr>
              <a:t>etching Changes</a:t>
            </a:r>
          </a:p>
        </p:txBody>
      </p:sp>
      <p:grpSp>
        <p:nvGrpSpPr>
          <p:cNvPr id="13" name="Group 12">
            <a:extLst>
              <a:ext uri="{FF2B5EF4-FFF2-40B4-BE49-F238E27FC236}">
                <a16:creationId xmlns:a16="http://schemas.microsoft.com/office/drawing/2014/main" id="{164399D1-9AE1-FA16-C4F4-5E194D145C5D}"/>
              </a:ext>
            </a:extLst>
          </p:cNvPr>
          <p:cNvGrpSpPr/>
          <p:nvPr/>
        </p:nvGrpSpPr>
        <p:grpSpPr>
          <a:xfrm>
            <a:off x="5004701" y="1270451"/>
            <a:ext cx="2665867" cy="2253003"/>
            <a:chOff x="4731383" y="1652896"/>
            <a:chExt cx="2665867" cy="2253003"/>
          </a:xfrm>
        </p:grpSpPr>
        <p:grpSp>
          <p:nvGrpSpPr>
            <p:cNvPr id="5" name="Group 4">
              <a:extLst>
                <a:ext uri="{FF2B5EF4-FFF2-40B4-BE49-F238E27FC236}">
                  <a16:creationId xmlns:a16="http://schemas.microsoft.com/office/drawing/2014/main" id="{BEE73BDE-6C53-863C-D85D-D1D3CED55453}"/>
                </a:ext>
              </a:extLst>
            </p:cNvPr>
            <p:cNvGrpSpPr/>
            <p:nvPr/>
          </p:nvGrpSpPr>
          <p:grpSpPr>
            <a:xfrm>
              <a:off x="4731383" y="1652896"/>
              <a:ext cx="1602824" cy="2253003"/>
              <a:chOff x="4679991" y="1512843"/>
              <a:chExt cx="1602824" cy="2253003"/>
            </a:xfrm>
          </p:grpSpPr>
          <p:pic>
            <p:nvPicPr>
              <p:cNvPr id="4098" name="Picture 2" descr="Subway - Free transport icons">
                <a:extLst>
                  <a:ext uri="{FF2B5EF4-FFF2-40B4-BE49-F238E27FC236}">
                    <a16:creationId xmlns:a16="http://schemas.microsoft.com/office/drawing/2014/main" id="{4B336AEB-A4B5-94C9-ADC8-069B8A09F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6807" y="2536653"/>
                <a:ext cx="1229193" cy="122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itHub Logo and symbol, meaning, history, PNG, brand">
                <a:extLst>
                  <a:ext uri="{FF2B5EF4-FFF2-40B4-BE49-F238E27FC236}">
                    <a16:creationId xmlns:a16="http://schemas.microsoft.com/office/drawing/2014/main" id="{F4A9C71A-2158-E746-F977-C4F475D2B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991" y="1512843"/>
                <a:ext cx="1602824" cy="92643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DDE6A296-E59B-8FF8-CCB3-B8C190BC8FD6}"/>
                </a:ext>
              </a:extLst>
            </p:cNvPr>
            <p:cNvSpPr txBox="1"/>
            <p:nvPr/>
          </p:nvSpPr>
          <p:spPr>
            <a:xfrm>
              <a:off x="6168057" y="2898793"/>
              <a:ext cx="1229193" cy="646331"/>
            </a:xfrm>
            <a:prstGeom prst="rect">
              <a:avLst/>
            </a:prstGeom>
            <a:noFill/>
          </p:spPr>
          <p:txBody>
            <a:bodyPr wrap="square" rtlCol="0">
              <a:spAutoFit/>
            </a:bodyPr>
            <a:lstStyle/>
            <a:p>
              <a:r>
                <a:rPr lang="en-BE" dirty="0"/>
                <a:t>Remote Repository</a:t>
              </a:r>
            </a:p>
          </p:txBody>
        </p:sp>
      </p:grpSp>
      <p:grpSp>
        <p:nvGrpSpPr>
          <p:cNvPr id="12" name="Group 11">
            <a:extLst>
              <a:ext uri="{FF2B5EF4-FFF2-40B4-BE49-F238E27FC236}">
                <a16:creationId xmlns:a16="http://schemas.microsoft.com/office/drawing/2014/main" id="{64AD46AD-CADA-6302-FBE0-DE9AB32E7FDB}"/>
              </a:ext>
            </a:extLst>
          </p:cNvPr>
          <p:cNvGrpSpPr/>
          <p:nvPr/>
        </p:nvGrpSpPr>
        <p:grpSpPr>
          <a:xfrm>
            <a:off x="1040422" y="4780151"/>
            <a:ext cx="1807710" cy="1750963"/>
            <a:chOff x="1040422" y="4780151"/>
            <a:chExt cx="1807710" cy="1750963"/>
          </a:xfrm>
        </p:grpSpPr>
        <p:pic>
          <p:nvPicPr>
            <p:cNvPr id="4102" name="Picture 6" descr="Female software developer icon Stock Vector | Adobe Stock">
              <a:extLst>
                <a:ext uri="{FF2B5EF4-FFF2-40B4-BE49-F238E27FC236}">
                  <a16:creationId xmlns:a16="http://schemas.microsoft.com/office/drawing/2014/main" id="{61A511F1-6A2D-23A2-66E4-6EF619CE1E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70" r="7985"/>
            <a:stretch/>
          </p:blipFill>
          <p:spPr bwMode="auto">
            <a:xfrm>
              <a:off x="1243349" y="4780151"/>
              <a:ext cx="1343284" cy="15153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E5C9F3C-DBB2-6C35-1130-6076A295D1C6}"/>
                </a:ext>
              </a:extLst>
            </p:cNvPr>
            <p:cNvSpPr txBox="1"/>
            <p:nvPr/>
          </p:nvSpPr>
          <p:spPr>
            <a:xfrm>
              <a:off x="1040422" y="6161782"/>
              <a:ext cx="1807710" cy="369332"/>
            </a:xfrm>
            <a:prstGeom prst="rect">
              <a:avLst/>
            </a:prstGeom>
            <a:noFill/>
          </p:spPr>
          <p:txBody>
            <a:bodyPr wrap="square" rtlCol="0">
              <a:spAutoFit/>
            </a:bodyPr>
            <a:lstStyle/>
            <a:p>
              <a:r>
                <a:rPr lang="en-BE" dirty="0"/>
                <a:t>Local Repository</a:t>
              </a:r>
            </a:p>
          </p:txBody>
        </p:sp>
      </p:grpSp>
      <p:grpSp>
        <p:nvGrpSpPr>
          <p:cNvPr id="11" name="Group 10">
            <a:extLst>
              <a:ext uri="{FF2B5EF4-FFF2-40B4-BE49-F238E27FC236}">
                <a16:creationId xmlns:a16="http://schemas.microsoft.com/office/drawing/2014/main" id="{28750774-8B26-5825-3D44-7C6CBB29948A}"/>
              </a:ext>
            </a:extLst>
          </p:cNvPr>
          <p:cNvGrpSpPr/>
          <p:nvPr/>
        </p:nvGrpSpPr>
        <p:grpSpPr>
          <a:xfrm>
            <a:off x="5207238" y="4828229"/>
            <a:ext cx="1807710" cy="1794958"/>
            <a:chOff x="4649729" y="4780151"/>
            <a:chExt cx="1807710" cy="1794958"/>
          </a:xfrm>
        </p:grpSpPr>
        <p:pic>
          <p:nvPicPr>
            <p:cNvPr id="4104" name="Picture 8" descr="Developer Icon Vector Art, Icons, and Graphics for Free Download">
              <a:extLst>
                <a:ext uri="{FF2B5EF4-FFF2-40B4-BE49-F238E27FC236}">
                  <a16:creationId xmlns:a16="http://schemas.microsoft.com/office/drawing/2014/main" id="{E7572EEC-E5D4-1D1D-E877-03909F0471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71" t="11092" r="10005" b="11809"/>
            <a:stretch/>
          </p:blipFill>
          <p:spPr bwMode="auto">
            <a:xfrm>
              <a:off x="4758303" y="4780151"/>
              <a:ext cx="1590562" cy="15153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4E661BF-9D37-B85F-688F-6D2291A30766}"/>
                </a:ext>
              </a:extLst>
            </p:cNvPr>
            <p:cNvSpPr txBox="1"/>
            <p:nvPr/>
          </p:nvSpPr>
          <p:spPr>
            <a:xfrm>
              <a:off x="4649729" y="6205777"/>
              <a:ext cx="1807710" cy="369332"/>
            </a:xfrm>
            <a:prstGeom prst="rect">
              <a:avLst/>
            </a:prstGeom>
            <a:noFill/>
          </p:spPr>
          <p:txBody>
            <a:bodyPr wrap="square" rtlCol="0">
              <a:spAutoFit/>
            </a:bodyPr>
            <a:lstStyle/>
            <a:p>
              <a:r>
                <a:rPr lang="en-BE" dirty="0"/>
                <a:t>Local Repository</a:t>
              </a:r>
            </a:p>
          </p:txBody>
        </p:sp>
      </p:grpSp>
      <p:grpSp>
        <p:nvGrpSpPr>
          <p:cNvPr id="10" name="Group 9">
            <a:extLst>
              <a:ext uri="{FF2B5EF4-FFF2-40B4-BE49-F238E27FC236}">
                <a16:creationId xmlns:a16="http://schemas.microsoft.com/office/drawing/2014/main" id="{98759E24-8137-5922-7B6A-4C8BBAE7A7FE}"/>
              </a:ext>
            </a:extLst>
          </p:cNvPr>
          <p:cNvGrpSpPr/>
          <p:nvPr/>
        </p:nvGrpSpPr>
        <p:grpSpPr>
          <a:xfrm>
            <a:off x="8291445" y="4427467"/>
            <a:ext cx="2093610" cy="2103647"/>
            <a:chOff x="8855041" y="4427467"/>
            <a:chExt cx="2093610" cy="2103647"/>
          </a:xfrm>
        </p:grpSpPr>
        <p:pic>
          <p:nvPicPr>
            <p:cNvPr id="4100" name="Picture 4" descr="Developer Icon Vector Art, Icons, and Graphics for Free Download">
              <a:extLst>
                <a:ext uri="{FF2B5EF4-FFF2-40B4-BE49-F238E27FC236}">
                  <a16:creationId xmlns:a16="http://schemas.microsoft.com/office/drawing/2014/main" id="{F21ACB4C-3B41-BEFA-EAF2-C3BCD69679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55041" y="4427467"/>
              <a:ext cx="2093610" cy="20936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EF5DC93-F0EA-0EEE-F204-3314EA740EBB}"/>
                </a:ext>
              </a:extLst>
            </p:cNvPr>
            <p:cNvSpPr txBox="1"/>
            <p:nvPr/>
          </p:nvSpPr>
          <p:spPr>
            <a:xfrm>
              <a:off x="8997991" y="6161782"/>
              <a:ext cx="1807710" cy="369332"/>
            </a:xfrm>
            <a:prstGeom prst="rect">
              <a:avLst/>
            </a:prstGeom>
            <a:noFill/>
          </p:spPr>
          <p:txBody>
            <a:bodyPr wrap="square" rtlCol="0">
              <a:spAutoFit/>
            </a:bodyPr>
            <a:lstStyle/>
            <a:p>
              <a:r>
                <a:rPr lang="en-BE" dirty="0"/>
                <a:t>Local Repository</a:t>
              </a:r>
            </a:p>
          </p:txBody>
        </p:sp>
      </p:grpSp>
      <p:pic>
        <p:nvPicPr>
          <p:cNvPr id="4106" name="Picture 10" descr="Definition of a test case – Bartek Rohard Warszawski">
            <a:extLst>
              <a:ext uri="{FF2B5EF4-FFF2-40B4-BE49-F238E27FC236}">
                <a16:creationId xmlns:a16="http://schemas.microsoft.com/office/drawing/2014/main" id="{DC346D38-7C6F-BDCD-C766-7091AAFCD9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681200">
            <a:off x="9931632" y="5120122"/>
            <a:ext cx="620944" cy="70830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A3D148A-AB13-4D1B-7A57-1BC5270A812D}"/>
              </a:ext>
            </a:extLst>
          </p:cNvPr>
          <p:cNvSpPr txBox="1"/>
          <p:nvPr/>
        </p:nvSpPr>
        <p:spPr>
          <a:xfrm>
            <a:off x="2237575" y="5097807"/>
            <a:ext cx="749508" cy="376465"/>
          </a:xfrm>
          <a:prstGeom prst="rect">
            <a:avLst/>
          </a:prstGeom>
          <a:noFill/>
        </p:spPr>
        <p:txBody>
          <a:bodyPr wrap="square" rtlCol="0">
            <a:spAutoFit/>
          </a:bodyPr>
          <a:lstStyle/>
          <a:p>
            <a:r>
              <a:rPr lang="en-BE" dirty="0"/>
              <a:t>Alice</a:t>
            </a:r>
          </a:p>
        </p:txBody>
      </p:sp>
      <p:sp>
        <p:nvSpPr>
          <p:cNvPr id="15" name="TextBox 14">
            <a:extLst>
              <a:ext uri="{FF2B5EF4-FFF2-40B4-BE49-F238E27FC236}">
                <a16:creationId xmlns:a16="http://schemas.microsoft.com/office/drawing/2014/main" id="{FFEB0271-5BDC-CEE8-6627-EF00661A19DF}"/>
              </a:ext>
            </a:extLst>
          </p:cNvPr>
          <p:cNvSpPr txBox="1"/>
          <p:nvPr/>
        </p:nvSpPr>
        <p:spPr>
          <a:xfrm>
            <a:off x="6400355" y="5139377"/>
            <a:ext cx="749508" cy="376465"/>
          </a:xfrm>
          <a:prstGeom prst="rect">
            <a:avLst/>
          </a:prstGeom>
          <a:noFill/>
        </p:spPr>
        <p:txBody>
          <a:bodyPr wrap="square" rtlCol="0">
            <a:spAutoFit/>
          </a:bodyPr>
          <a:lstStyle/>
          <a:p>
            <a:r>
              <a:rPr lang="en-BE" dirty="0"/>
              <a:t>Bob</a:t>
            </a:r>
          </a:p>
        </p:txBody>
      </p:sp>
      <p:sp>
        <p:nvSpPr>
          <p:cNvPr id="16" name="TextBox 15">
            <a:extLst>
              <a:ext uri="{FF2B5EF4-FFF2-40B4-BE49-F238E27FC236}">
                <a16:creationId xmlns:a16="http://schemas.microsoft.com/office/drawing/2014/main" id="{DA21CD3C-88E1-ADD4-56B3-6F241C1AB1AA}"/>
              </a:ext>
            </a:extLst>
          </p:cNvPr>
          <p:cNvSpPr txBox="1"/>
          <p:nvPr/>
        </p:nvSpPr>
        <p:spPr>
          <a:xfrm>
            <a:off x="9502589" y="4780151"/>
            <a:ext cx="749508" cy="376465"/>
          </a:xfrm>
          <a:prstGeom prst="rect">
            <a:avLst/>
          </a:prstGeom>
          <a:noFill/>
        </p:spPr>
        <p:txBody>
          <a:bodyPr wrap="square" rtlCol="0">
            <a:spAutoFit/>
          </a:bodyPr>
          <a:lstStyle/>
          <a:p>
            <a:r>
              <a:rPr lang="en-BE" dirty="0"/>
              <a:t>Sam</a:t>
            </a:r>
          </a:p>
        </p:txBody>
      </p:sp>
      <p:pic>
        <p:nvPicPr>
          <p:cNvPr id="4108" name="Picture 12" descr="Content management, features, order management, software application,  survey icon - Download on Iconfinder">
            <a:extLst>
              <a:ext uri="{FF2B5EF4-FFF2-40B4-BE49-F238E27FC236}">
                <a16:creationId xmlns:a16="http://schemas.microsoft.com/office/drawing/2014/main" id="{820C6C7C-4D71-7942-DCB3-AFF46E99E3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86194" y="5470558"/>
            <a:ext cx="526738" cy="5267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ontent management, features, order management, software application,  survey icon - Download on Iconfinder">
            <a:extLst>
              <a:ext uri="{FF2B5EF4-FFF2-40B4-BE49-F238E27FC236}">
                <a16:creationId xmlns:a16="http://schemas.microsoft.com/office/drawing/2014/main" id="{C69E56B7-CB0D-E4A5-65B0-02125C3071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86633" y="5422480"/>
            <a:ext cx="526738" cy="526738"/>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5097DA96-8F9C-7638-6C67-D5AE9E67BB1C}"/>
              </a:ext>
            </a:extLst>
          </p:cNvPr>
          <p:cNvGrpSpPr/>
          <p:nvPr/>
        </p:nvGrpSpPr>
        <p:grpSpPr>
          <a:xfrm>
            <a:off x="2458387" y="3517128"/>
            <a:ext cx="1649609" cy="1069862"/>
            <a:chOff x="2458387" y="3517128"/>
            <a:chExt cx="1649609" cy="1069862"/>
          </a:xfrm>
        </p:grpSpPr>
        <p:cxnSp>
          <p:nvCxnSpPr>
            <p:cNvPr id="19" name="Straight Arrow Connector 18">
              <a:extLst>
                <a:ext uri="{FF2B5EF4-FFF2-40B4-BE49-F238E27FC236}">
                  <a16:creationId xmlns:a16="http://schemas.microsoft.com/office/drawing/2014/main" id="{BB829414-6BA9-5B85-FDEE-A145282656C3}"/>
                </a:ext>
              </a:extLst>
            </p:cNvPr>
            <p:cNvCxnSpPr>
              <a:cxnSpLocks/>
            </p:cNvCxnSpPr>
            <p:nvPr/>
          </p:nvCxnSpPr>
          <p:spPr>
            <a:xfrm flipH="1">
              <a:off x="2458387" y="3517128"/>
              <a:ext cx="1649609" cy="106986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1086536-5022-A8A8-EE88-E047591B957F}"/>
                </a:ext>
              </a:extLst>
            </p:cNvPr>
            <p:cNvSpPr txBox="1"/>
            <p:nvPr/>
          </p:nvSpPr>
          <p:spPr>
            <a:xfrm rot="19903263">
              <a:off x="2635035" y="3820236"/>
              <a:ext cx="654984" cy="369332"/>
            </a:xfrm>
            <a:prstGeom prst="rect">
              <a:avLst/>
            </a:prstGeom>
            <a:noFill/>
          </p:spPr>
          <p:txBody>
            <a:bodyPr wrap="square" rtlCol="0">
              <a:spAutoFit/>
            </a:bodyPr>
            <a:lstStyle/>
            <a:p>
              <a:r>
                <a:rPr lang="en-BE" dirty="0"/>
                <a:t>Pull</a:t>
              </a:r>
            </a:p>
          </p:txBody>
        </p:sp>
      </p:grpSp>
      <p:grpSp>
        <p:nvGrpSpPr>
          <p:cNvPr id="46" name="Group 45">
            <a:extLst>
              <a:ext uri="{FF2B5EF4-FFF2-40B4-BE49-F238E27FC236}">
                <a16:creationId xmlns:a16="http://schemas.microsoft.com/office/drawing/2014/main" id="{7B154AE2-D94F-E1B0-47F1-8EF30489FDC9}"/>
              </a:ext>
            </a:extLst>
          </p:cNvPr>
          <p:cNvGrpSpPr/>
          <p:nvPr/>
        </p:nvGrpSpPr>
        <p:grpSpPr>
          <a:xfrm>
            <a:off x="2853750" y="3972771"/>
            <a:ext cx="1562606" cy="975528"/>
            <a:chOff x="2853750" y="3972771"/>
            <a:chExt cx="1562606" cy="975528"/>
          </a:xfrm>
        </p:grpSpPr>
        <p:cxnSp>
          <p:nvCxnSpPr>
            <p:cNvPr id="21" name="Straight Arrow Connector 20">
              <a:extLst>
                <a:ext uri="{FF2B5EF4-FFF2-40B4-BE49-F238E27FC236}">
                  <a16:creationId xmlns:a16="http://schemas.microsoft.com/office/drawing/2014/main" id="{07A7831B-24B1-AF33-3490-06B2C8444C8E}"/>
                </a:ext>
              </a:extLst>
            </p:cNvPr>
            <p:cNvCxnSpPr>
              <a:cxnSpLocks/>
            </p:cNvCxnSpPr>
            <p:nvPr/>
          </p:nvCxnSpPr>
          <p:spPr>
            <a:xfrm flipV="1">
              <a:off x="2853750" y="3972771"/>
              <a:ext cx="1562606" cy="97552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AA38F23-EE74-EB8F-066C-2587CE690050}"/>
                </a:ext>
              </a:extLst>
            </p:cNvPr>
            <p:cNvSpPr txBox="1"/>
            <p:nvPr/>
          </p:nvSpPr>
          <p:spPr>
            <a:xfrm rot="19903263">
              <a:off x="2877093" y="4318450"/>
              <a:ext cx="654984" cy="369332"/>
            </a:xfrm>
            <a:prstGeom prst="rect">
              <a:avLst/>
            </a:prstGeom>
            <a:noFill/>
          </p:spPr>
          <p:txBody>
            <a:bodyPr wrap="square" rtlCol="0">
              <a:spAutoFit/>
            </a:bodyPr>
            <a:lstStyle/>
            <a:p>
              <a:r>
                <a:rPr lang="en-BE" dirty="0"/>
                <a:t>Push</a:t>
              </a:r>
            </a:p>
          </p:txBody>
        </p:sp>
      </p:grpSp>
      <p:grpSp>
        <p:nvGrpSpPr>
          <p:cNvPr id="31" name="Group 30">
            <a:extLst>
              <a:ext uri="{FF2B5EF4-FFF2-40B4-BE49-F238E27FC236}">
                <a16:creationId xmlns:a16="http://schemas.microsoft.com/office/drawing/2014/main" id="{3D3526B1-365A-DD84-6561-DC658E0DDAA0}"/>
              </a:ext>
            </a:extLst>
          </p:cNvPr>
          <p:cNvGrpSpPr/>
          <p:nvPr/>
        </p:nvGrpSpPr>
        <p:grpSpPr>
          <a:xfrm rot="18217086">
            <a:off x="5274408" y="3829627"/>
            <a:ext cx="1488708" cy="859246"/>
            <a:chOff x="2600695" y="3770440"/>
            <a:chExt cx="1488708" cy="859246"/>
          </a:xfrm>
        </p:grpSpPr>
        <p:cxnSp>
          <p:nvCxnSpPr>
            <p:cNvPr id="32" name="Straight Arrow Connector 31">
              <a:extLst>
                <a:ext uri="{FF2B5EF4-FFF2-40B4-BE49-F238E27FC236}">
                  <a16:creationId xmlns:a16="http://schemas.microsoft.com/office/drawing/2014/main" id="{19F56651-5E40-53C9-26D2-8F28EC2D4024}"/>
                </a:ext>
              </a:extLst>
            </p:cNvPr>
            <p:cNvCxnSpPr>
              <a:cxnSpLocks/>
            </p:cNvCxnSpPr>
            <p:nvPr/>
          </p:nvCxnSpPr>
          <p:spPr>
            <a:xfrm rot="3382914">
              <a:off x="3174470" y="3547605"/>
              <a:ext cx="0" cy="114754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FB1ADF6-B075-0AA0-88E3-46D25557443A}"/>
                </a:ext>
              </a:extLst>
            </p:cNvPr>
            <p:cNvCxnSpPr>
              <a:cxnSpLocks/>
            </p:cNvCxnSpPr>
            <p:nvPr/>
          </p:nvCxnSpPr>
          <p:spPr>
            <a:xfrm rot="3382914" flipV="1">
              <a:off x="3510714" y="3947164"/>
              <a:ext cx="19053" cy="113832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37379A6-3345-598B-551A-F0DDCA84723B}"/>
                </a:ext>
              </a:extLst>
            </p:cNvPr>
            <p:cNvSpPr txBox="1"/>
            <p:nvPr/>
          </p:nvSpPr>
          <p:spPr>
            <a:xfrm rot="19903263">
              <a:off x="2709933" y="3770440"/>
              <a:ext cx="654984" cy="369332"/>
            </a:xfrm>
            <a:prstGeom prst="rect">
              <a:avLst/>
            </a:prstGeom>
            <a:noFill/>
          </p:spPr>
          <p:txBody>
            <a:bodyPr wrap="square" rtlCol="0">
              <a:spAutoFit/>
            </a:bodyPr>
            <a:lstStyle/>
            <a:p>
              <a:r>
                <a:rPr lang="en-BE" dirty="0"/>
                <a:t>Pull</a:t>
              </a:r>
            </a:p>
          </p:txBody>
        </p:sp>
        <p:sp>
          <p:nvSpPr>
            <p:cNvPr id="35" name="TextBox 34">
              <a:extLst>
                <a:ext uri="{FF2B5EF4-FFF2-40B4-BE49-F238E27FC236}">
                  <a16:creationId xmlns:a16="http://schemas.microsoft.com/office/drawing/2014/main" id="{FEDE74AE-D667-EBAB-C249-2C6C3084FEB5}"/>
                </a:ext>
              </a:extLst>
            </p:cNvPr>
            <p:cNvSpPr txBox="1"/>
            <p:nvPr/>
          </p:nvSpPr>
          <p:spPr>
            <a:xfrm rot="19903263">
              <a:off x="2964474" y="4260354"/>
              <a:ext cx="654984" cy="369332"/>
            </a:xfrm>
            <a:prstGeom prst="rect">
              <a:avLst/>
            </a:prstGeom>
            <a:noFill/>
          </p:spPr>
          <p:txBody>
            <a:bodyPr wrap="square" rtlCol="0">
              <a:spAutoFit/>
            </a:bodyPr>
            <a:lstStyle/>
            <a:p>
              <a:r>
                <a:rPr lang="en-BE" dirty="0"/>
                <a:t>Push</a:t>
              </a:r>
            </a:p>
          </p:txBody>
        </p:sp>
      </p:grpSp>
      <p:grpSp>
        <p:nvGrpSpPr>
          <p:cNvPr id="36" name="Group 35">
            <a:extLst>
              <a:ext uri="{FF2B5EF4-FFF2-40B4-BE49-F238E27FC236}">
                <a16:creationId xmlns:a16="http://schemas.microsoft.com/office/drawing/2014/main" id="{8640F63C-ED63-0183-AE77-AF8C701DA972}"/>
              </a:ext>
            </a:extLst>
          </p:cNvPr>
          <p:cNvGrpSpPr/>
          <p:nvPr/>
        </p:nvGrpSpPr>
        <p:grpSpPr>
          <a:xfrm rot="15160910">
            <a:off x="7781307" y="3405147"/>
            <a:ext cx="1497933" cy="1199509"/>
            <a:chOff x="2458387" y="3748790"/>
            <a:chExt cx="1497933" cy="1199509"/>
          </a:xfrm>
        </p:grpSpPr>
        <p:cxnSp>
          <p:nvCxnSpPr>
            <p:cNvPr id="37" name="Straight Arrow Connector 36">
              <a:extLst>
                <a:ext uri="{FF2B5EF4-FFF2-40B4-BE49-F238E27FC236}">
                  <a16:creationId xmlns:a16="http://schemas.microsoft.com/office/drawing/2014/main" id="{D35337E0-9906-5910-3FDC-E98592C9BD3B}"/>
                </a:ext>
              </a:extLst>
            </p:cNvPr>
            <p:cNvCxnSpPr>
              <a:cxnSpLocks/>
            </p:cNvCxnSpPr>
            <p:nvPr/>
          </p:nvCxnSpPr>
          <p:spPr>
            <a:xfrm flipH="1">
              <a:off x="2458387" y="3748790"/>
              <a:ext cx="1259174" cy="8382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3A0C044-E653-82D9-DCAA-5D15FB4CC849}"/>
                </a:ext>
              </a:extLst>
            </p:cNvPr>
            <p:cNvCxnSpPr>
              <a:cxnSpLocks/>
            </p:cNvCxnSpPr>
            <p:nvPr/>
          </p:nvCxnSpPr>
          <p:spPr>
            <a:xfrm flipV="1">
              <a:off x="2853750" y="4261014"/>
              <a:ext cx="1102570" cy="6872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3255C74-E840-57ED-8FF5-5EB04C70CDBD}"/>
                </a:ext>
              </a:extLst>
            </p:cNvPr>
            <p:cNvSpPr txBox="1"/>
            <p:nvPr/>
          </p:nvSpPr>
          <p:spPr>
            <a:xfrm rot="19903263">
              <a:off x="2635035" y="3820236"/>
              <a:ext cx="654984" cy="369332"/>
            </a:xfrm>
            <a:prstGeom prst="rect">
              <a:avLst/>
            </a:prstGeom>
            <a:noFill/>
          </p:spPr>
          <p:txBody>
            <a:bodyPr wrap="square" rtlCol="0">
              <a:spAutoFit/>
            </a:bodyPr>
            <a:lstStyle/>
            <a:p>
              <a:r>
                <a:rPr lang="en-BE" dirty="0"/>
                <a:t>Pull</a:t>
              </a:r>
            </a:p>
          </p:txBody>
        </p:sp>
        <p:sp>
          <p:nvSpPr>
            <p:cNvPr id="40" name="TextBox 39">
              <a:extLst>
                <a:ext uri="{FF2B5EF4-FFF2-40B4-BE49-F238E27FC236}">
                  <a16:creationId xmlns:a16="http://schemas.microsoft.com/office/drawing/2014/main" id="{82E710B0-0341-CEBA-FBEA-5F489698CA99}"/>
                </a:ext>
              </a:extLst>
            </p:cNvPr>
            <p:cNvSpPr txBox="1"/>
            <p:nvPr/>
          </p:nvSpPr>
          <p:spPr>
            <a:xfrm rot="19903263">
              <a:off x="2877093" y="4318450"/>
              <a:ext cx="654984" cy="369332"/>
            </a:xfrm>
            <a:prstGeom prst="rect">
              <a:avLst/>
            </a:prstGeom>
            <a:noFill/>
          </p:spPr>
          <p:txBody>
            <a:bodyPr wrap="square" rtlCol="0">
              <a:spAutoFit/>
            </a:bodyPr>
            <a:lstStyle/>
            <a:p>
              <a:r>
                <a:rPr lang="en-BE" dirty="0"/>
                <a:t>Push</a:t>
              </a:r>
            </a:p>
          </p:txBody>
        </p:sp>
      </p:grpSp>
    </p:spTree>
    <p:extLst>
      <p:ext uri="{BB962C8B-B14F-4D97-AF65-F5344CB8AC3E}">
        <p14:creationId xmlns:p14="http://schemas.microsoft.com/office/powerpoint/2010/main" val="343239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lstStyle/>
          <a:p>
            <a:pPr algn="l"/>
            <a:r>
              <a:rPr lang="en-GB" b="0" i="0" dirty="0">
                <a:solidFill>
                  <a:srgbClr val="1F1F1F"/>
                </a:solidFill>
                <a:effectLst/>
                <a:latin typeface="Source Sans Pro" panose="020B0503030403020204" pitchFamily="34" charset="0"/>
              </a:rPr>
              <a:t>Working with Remote and </a:t>
            </a:r>
            <a:r>
              <a:rPr lang="en-GB" dirty="0">
                <a:solidFill>
                  <a:srgbClr val="1F1F1F"/>
                </a:solidFill>
                <a:latin typeface="Source Sans Pro" panose="020B0503030403020204" pitchFamily="34" charset="0"/>
              </a:rPr>
              <a:t>F</a:t>
            </a:r>
            <a:r>
              <a:rPr lang="en-GB" b="0" i="0" dirty="0">
                <a:solidFill>
                  <a:srgbClr val="1F1F1F"/>
                </a:solidFill>
                <a:effectLst/>
                <a:latin typeface="Source Sans Pro" panose="020B0503030403020204" pitchFamily="34" charset="0"/>
              </a:rPr>
              <a:t>etching Changes</a:t>
            </a:r>
          </a:p>
        </p:txBody>
      </p:sp>
      <p:graphicFrame>
        <p:nvGraphicFramePr>
          <p:cNvPr id="2" name="Table 17">
            <a:extLst>
              <a:ext uri="{FF2B5EF4-FFF2-40B4-BE49-F238E27FC236}">
                <a16:creationId xmlns:a16="http://schemas.microsoft.com/office/drawing/2014/main" id="{E15BF998-917C-AD34-B0D9-D104664819E9}"/>
              </a:ext>
            </a:extLst>
          </p:cNvPr>
          <p:cNvGraphicFramePr>
            <a:graphicFrameLocks noGrp="1"/>
          </p:cNvGraphicFramePr>
          <p:nvPr>
            <p:extLst>
              <p:ext uri="{D42A27DB-BD31-4B8C-83A1-F6EECF244321}">
                <p14:modId xmlns:p14="http://schemas.microsoft.com/office/powerpoint/2010/main" val="2749880014"/>
              </p:ext>
            </p:extLst>
          </p:nvPr>
        </p:nvGraphicFramePr>
        <p:xfrm>
          <a:off x="1027659" y="1724007"/>
          <a:ext cx="9645338" cy="2849880"/>
        </p:xfrm>
        <a:graphic>
          <a:graphicData uri="http://schemas.openxmlformats.org/drawingml/2006/table">
            <a:tbl>
              <a:tblPr firstRow="1" bandRow="1">
                <a:tableStyleId>{073A0DAA-6AF3-43AB-8588-CEC1D06C72B9}</a:tableStyleId>
              </a:tblPr>
              <a:tblGrid>
                <a:gridCol w="2674912">
                  <a:extLst>
                    <a:ext uri="{9D8B030D-6E8A-4147-A177-3AD203B41FA5}">
                      <a16:colId xmlns:a16="http://schemas.microsoft.com/office/drawing/2014/main" val="1732009943"/>
                    </a:ext>
                  </a:extLst>
                </a:gridCol>
                <a:gridCol w="6970426">
                  <a:extLst>
                    <a:ext uri="{9D8B030D-6E8A-4147-A177-3AD203B41FA5}">
                      <a16:colId xmlns:a16="http://schemas.microsoft.com/office/drawing/2014/main" val="2692175518"/>
                    </a:ext>
                  </a:extLst>
                </a:gridCol>
              </a:tblGrid>
              <a:tr h="370840">
                <a:tc>
                  <a:txBody>
                    <a:bodyPr/>
                    <a:lstStyle/>
                    <a:p>
                      <a:pPr algn="l"/>
                      <a:r>
                        <a:rPr lang="en-GB" b="1" dirty="0">
                          <a:effectLst/>
                        </a:rPr>
                        <a:t>Command</a:t>
                      </a:r>
                      <a:endParaRPr lang="en-GB" b="1" dirty="0">
                        <a:effectLst/>
                        <a:latin typeface="Source Sans Pro" panose="020B0503030403020204" pitchFamily="34" charset="0"/>
                      </a:endParaRPr>
                    </a:p>
                  </a:txBody>
                  <a:tcPr marL="152400" marR="152400" marT="38100" marB="38100" anchor="ctr"/>
                </a:tc>
                <a:tc>
                  <a:txBody>
                    <a:bodyPr/>
                    <a:lstStyle/>
                    <a:p>
                      <a:pPr algn="l"/>
                      <a:r>
                        <a:rPr lang="en-GB" b="1" dirty="0">
                          <a:effectLst/>
                        </a:rPr>
                        <a:t>Explanation &amp; Links</a:t>
                      </a:r>
                      <a:endParaRPr lang="en-GB" b="1" dirty="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2587264682"/>
                  </a:ext>
                </a:extLst>
              </a:tr>
              <a:tr h="370840">
                <a:tc>
                  <a:txBody>
                    <a:bodyPr/>
                    <a:lstStyle/>
                    <a:p>
                      <a:pPr algn="l"/>
                      <a:r>
                        <a:rPr lang="en-GB" b="0">
                          <a:effectLst/>
                        </a:rPr>
                        <a:t>git remote </a:t>
                      </a:r>
                      <a:endParaRPr lang="en-GB" b="0">
                        <a:effectLst/>
                        <a:latin typeface="Source Sans Pro" panose="020B0503030403020204" pitchFamily="34" charset="0"/>
                      </a:endParaRPr>
                    </a:p>
                  </a:txBody>
                  <a:tcPr marL="152400" marR="152400" marT="38100" marB="38100" anchor="ctr"/>
                </a:tc>
                <a:tc>
                  <a:txBody>
                    <a:bodyPr/>
                    <a:lstStyle/>
                    <a:p>
                      <a:pPr algn="l"/>
                      <a:r>
                        <a:rPr lang="en-GB" b="0" u="sng">
                          <a:solidFill>
                            <a:srgbClr val="0056D2"/>
                          </a:solidFill>
                          <a:effectLst/>
                          <a:hlinkClick r:id="rId3"/>
                        </a:rPr>
                        <a:t>Lists remote repos</a:t>
                      </a:r>
                      <a:endParaRPr lang="en-GB" b="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3422744322"/>
                  </a:ext>
                </a:extLst>
              </a:tr>
              <a:tr h="370840">
                <a:tc>
                  <a:txBody>
                    <a:bodyPr/>
                    <a:lstStyle/>
                    <a:p>
                      <a:pPr algn="l"/>
                      <a:r>
                        <a:rPr lang="en-GB" b="0">
                          <a:effectLst/>
                        </a:rPr>
                        <a:t>git remote -v</a:t>
                      </a:r>
                      <a:endParaRPr lang="en-GB" b="0">
                        <a:effectLst/>
                        <a:latin typeface="Source Sans Pro" panose="020B0503030403020204" pitchFamily="34" charset="0"/>
                      </a:endParaRPr>
                    </a:p>
                  </a:txBody>
                  <a:tcPr marL="152400" marR="152400" marT="38100" marB="38100" anchor="ctr"/>
                </a:tc>
                <a:tc>
                  <a:txBody>
                    <a:bodyPr/>
                    <a:lstStyle/>
                    <a:p>
                      <a:pPr algn="l"/>
                      <a:r>
                        <a:rPr lang="en-GB" b="0" u="sng">
                          <a:solidFill>
                            <a:srgbClr val="0056D2"/>
                          </a:solidFill>
                          <a:effectLst/>
                          <a:hlinkClick r:id="rId4"/>
                        </a:rPr>
                        <a:t>List remote repos verbosely</a:t>
                      </a:r>
                      <a:endParaRPr lang="en-GB" b="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1728155534"/>
                  </a:ext>
                </a:extLst>
              </a:tr>
              <a:tr h="370840">
                <a:tc>
                  <a:txBody>
                    <a:bodyPr/>
                    <a:lstStyle/>
                    <a:p>
                      <a:pPr algn="l"/>
                      <a:r>
                        <a:rPr lang="en-GB" b="0">
                          <a:effectLst/>
                        </a:rPr>
                        <a:t>git remote show &lt;name&gt;</a:t>
                      </a:r>
                      <a:endParaRPr lang="en-GB" b="0">
                        <a:effectLst/>
                        <a:latin typeface="Source Sans Pro" panose="020B0503030403020204" pitchFamily="34" charset="0"/>
                      </a:endParaRPr>
                    </a:p>
                  </a:txBody>
                  <a:tcPr marL="152400" marR="152400" marT="38100" marB="38100" anchor="ctr"/>
                </a:tc>
                <a:tc>
                  <a:txBody>
                    <a:bodyPr/>
                    <a:lstStyle/>
                    <a:p>
                      <a:pPr algn="l"/>
                      <a:r>
                        <a:rPr lang="en-GB" b="0" u="sng">
                          <a:solidFill>
                            <a:srgbClr val="0056D2"/>
                          </a:solidFill>
                          <a:effectLst/>
                          <a:hlinkClick r:id="rId5"/>
                        </a:rPr>
                        <a:t>Describes a single remote repo</a:t>
                      </a:r>
                      <a:endParaRPr lang="en-GB" b="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3169942655"/>
                  </a:ext>
                </a:extLst>
              </a:tr>
              <a:tr h="370840">
                <a:tc>
                  <a:txBody>
                    <a:bodyPr/>
                    <a:lstStyle/>
                    <a:p>
                      <a:pPr algn="l"/>
                      <a:r>
                        <a:rPr lang="en-GB" b="0">
                          <a:effectLst/>
                        </a:rPr>
                        <a:t>git remote update</a:t>
                      </a:r>
                      <a:endParaRPr lang="en-GB" b="0">
                        <a:effectLst/>
                        <a:latin typeface="Source Sans Pro" panose="020B0503030403020204" pitchFamily="34" charset="0"/>
                      </a:endParaRPr>
                    </a:p>
                  </a:txBody>
                  <a:tcPr marL="152400" marR="152400" marT="38100" marB="38100" anchor="ctr"/>
                </a:tc>
                <a:tc>
                  <a:txBody>
                    <a:bodyPr/>
                    <a:lstStyle/>
                    <a:p>
                      <a:pPr algn="l"/>
                      <a:r>
                        <a:rPr lang="en-GB" b="0" u="sng">
                          <a:solidFill>
                            <a:srgbClr val="0056D2"/>
                          </a:solidFill>
                          <a:effectLst/>
                          <a:hlinkClick r:id="rId6"/>
                        </a:rPr>
                        <a:t>Fetches the most up-to-date objects</a:t>
                      </a:r>
                      <a:endParaRPr lang="en-GB" b="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466787173"/>
                  </a:ext>
                </a:extLst>
              </a:tr>
              <a:tr h="370840">
                <a:tc>
                  <a:txBody>
                    <a:bodyPr/>
                    <a:lstStyle/>
                    <a:p>
                      <a:pPr algn="l"/>
                      <a:r>
                        <a:rPr lang="en-GB" b="0">
                          <a:effectLst/>
                        </a:rPr>
                        <a:t>git fetch</a:t>
                      </a:r>
                      <a:endParaRPr lang="en-GB" b="0">
                        <a:effectLst/>
                        <a:latin typeface="Source Sans Pro" panose="020B0503030403020204" pitchFamily="34" charset="0"/>
                      </a:endParaRPr>
                    </a:p>
                  </a:txBody>
                  <a:tcPr marL="152400" marR="152400" marT="38100" marB="38100" anchor="ctr"/>
                </a:tc>
                <a:tc>
                  <a:txBody>
                    <a:bodyPr/>
                    <a:lstStyle/>
                    <a:p>
                      <a:pPr algn="l"/>
                      <a:r>
                        <a:rPr lang="en-GB" b="0" u="sng">
                          <a:solidFill>
                            <a:srgbClr val="0056D2"/>
                          </a:solidFill>
                          <a:effectLst/>
                          <a:hlinkClick r:id="rId7"/>
                        </a:rPr>
                        <a:t>Downloads specific objects</a:t>
                      </a:r>
                      <a:endParaRPr lang="en-GB" b="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1224302701"/>
                  </a:ext>
                </a:extLst>
              </a:tr>
              <a:tr h="370840">
                <a:tc>
                  <a:txBody>
                    <a:bodyPr/>
                    <a:lstStyle/>
                    <a:p>
                      <a:pPr algn="l"/>
                      <a:r>
                        <a:rPr lang="en-GB" b="0">
                          <a:effectLst/>
                        </a:rPr>
                        <a:t>git branch -r</a:t>
                      </a:r>
                      <a:endParaRPr lang="en-GB" b="0">
                        <a:effectLst/>
                        <a:latin typeface="Source Sans Pro" panose="020B0503030403020204" pitchFamily="34" charset="0"/>
                      </a:endParaRPr>
                    </a:p>
                  </a:txBody>
                  <a:tcPr marL="152400" marR="152400" marT="38100" marB="38100" anchor="ctr"/>
                </a:tc>
                <a:tc>
                  <a:txBody>
                    <a:bodyPr/>
                    <a:lstStyle/>
                    <a:p>
                      <a:pPr algn="l"/>
                      <a:r>
                        <a:rPr lang="en-GB" b="0" u="sng" dirty="0">
                          <a:solidFill>
                            <a:srgbClr val="0056D2"/>
                          </a:solidFill>
                          <a:effectLst/>
                          <a:hlinkClick r:id="rId8"/>
                        </a:rPr>
                        <a:t>Lists remote branches</a:t>
                      </a:r>
                      <a:r>
                        <a:rPr lang="en-GB" b="0" dirty="0">
                          <a:effectLst/>
                        </a:rPr>
                        <a:t>; can be combined with other branch arguments to manage remote branches</a:t>
                      </a:r>
                      <a:endParaRPr lang="en-GB" b="0" dirty="0">
                        <a:effectLst/>
                        <a:latin typeface="Source Sans Pro" panose="020B0503030403020204" pitchFamily="34" charset="0"/>
                      </a:endParaRPr>
                    </a:p>
                  </a:txBody>
                  <a:tcPr marL="152400" marR="152400" marT="38100" marB="38100" anchor="ctr"/>
                </a:tc>
                <a:extLst>
                  <a:ext uri="{0D108BD9-81ED-4DB2-BD59-A6C34878D82A}">
                    <a16:rowId xmlns:a16="http://schemas.microsoft.com/office/drawing/2014/main" val="2435989396"/>
                  </a:ext>
                </a:extLst>
              </a:tr>
            </a:tbl>
          </a:graphicData>
        </a:graphic>
      </p:graphicFrame>
    </p:spTree>
    <p:extLst>
      <p:ext uri="{BB962C8B-B14F-4D97-AF65-F5344CB8AC3E}">
        <p14:creationId xmlns:p14="http://schemas.microsoft.com/office/powerpoint/2010/main" val="74465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lstStyle/>
          <a:p>
            <a:pPr algn="l"/>
            <a:r>
              <a:rPr lang="en-GB" b="0" i="0" dirty="0">
                <a:solidFill>
                  <a:srgbClr val="1F1F1F"/>
                </a:solidFill>
                <a:effectLst/>
                <a:latin typeface="Source Sans Pro" panose="020B0503030403020204" pitchFamily="34" charset="0"/>
              </a:rPr>
              <a:t>Conflict Resolution with Remotes</a:t>
            </a:r>
          </a:p>
        </p:txBody>
      </p:sp>
      <p:sp>
        <p:nvSpPr>
          <p:cNvPr id="34" name="TextBox 33">
            <a:extLst>
              <a:ext uri="{FF2B5EF4-FFF2-40B4-BE49-F238E27FC236}">
                <a16:creationId xmlns:a16="http://schemas.microsoft.com/office/drawing/2014/main" id="{7BE8E83B-5194-1DAE-13D7-F5C599D606E5}"/>
              </a:ext>
            </a:extLst>
          </p:cNvPr>
          <p:cNvSpPr txBox="1"/>
          <p:nvPr/>
        </p:nvSpPr>
        <p:spPr>
          <a:xfrm>
            <a:off x="9094055" y="2110032"/>
            <a:ext cx="1357140" cy="369332"/>
          </a:xfrm>
          <a:prstGeom prst="rect">
            <a:avLst/>
          </a:prstGeom>
          <a:noFill/>
        </p:spPr>
        <p:txBody>
          <a:bodyPr wrap="square">
            <a:spAutoFit/>
          </a:bodyPr>
          <a:lstStyle/>
          <a:p>
            <a:endParaRPr lang="en-BE" dirty="0"/>
          </a:p>
        </p:txBody>
      </p:sp>
      <p:sp>
        <p:nvSpPr>
          <p:cNvPr id="13" name="TextBox 12">
            <a:extLst>
              <a:ext uri="{FF2B5EF4-FFF2-40B4-BE49-F238E27FC236}">
                <a16:creationId xmlns:a16="http://schemas.microsoft.com/office/drawing/2014/main" id="{85D6F0AE-24A5-F1A3-DA83-A2BB4B487212}"/>
              </a:ext>
            </a:extLst>
          </p:cNvPr>
          <p:cNvSpPr txBox="1"/>
          <p:nvPr/>
        </p:nvSpPr>
        <p:spPr>
          <a:xfrm>
            <a:off x="1034321" y="2110031"/>
            <a:ext cx="9263922" cy="1938992"/>
          </a:xfrm>
          <a:prstGeom prst="rect">
            <a:avLst/>
          </a:prstGeom>
          <a:noFill/>
        </p:spPr>
        <p:txBody>
          <a:bodyPr wrap="square">
            <a:spAutoFit/>
          </a:bodyPr>
          <a:lstStyle/>
          <a:p>
            <a:pPr marL="342900" indent="-342900" algn="l">
              <a:buFont typeface="Arial" panose="020B0604020202020204" pitchFamily="34" charset="0"/>
              <a:buChar char="•"/>
            </a:pPr>
            <a:r>
              <a:rPr lang="en-GB" sz="2000" b="0" i="0" u="sng" dirty="0">
                <a:solidFill>
                  <a:srgbClr val="0056D2"/>
                </a:solidFill>
                <a:effectLst/>
                <a:latin typeface="Source Sans Pro" panose="020B0503030403020204" pitchFamily="34" charset="0"/>
                <a:hlinkClick r:id="rId3"/>
              </a:rPr>
              <a:t>https://help.github.com/en/github/collaborating-with-issues-and-pull-requests/about-merge-conflicts</a:t>
            </a:r>
            <a:endParaRPr lang="en-GB" sz="2000" b="0" i="0" dirty="0">
              <a:solidFill>
                <a:srgbClr val="1F1F1F"/>
              </a:solidFill>
              <a:effectLst/>
              <a:latin typeface="Source Sans Pro" panose="020B0503030403020204" pitchFamily="34" charset="0"/>
            </a:endParaRPr>
          </a:p>
          <a:p>
            <a:pPr marL="342900" indent="-342900" algn="l">
              <a:buFont typeface="Arial" panose="020B0604020202020204" pitchFamily="34" charset="0"/>
              <a:buChar char="•"/>
            </a:pPr>
            <a:r>
              <a:rPr lang="en-GB" sz="2000" b="0" i="0" u="sng" dirty="0">
                <a:solidFill>
                  <a:srgbClr val="0056D2"/>
                </a:solidFill>
                <a:effectLst/>
                <a:latin typeface="Source Sans Pro" panose="020B0503030403020204" pitchFamily="34" charset="0"/>
                <a:hlinkClick r:id="rId4"/>
              </a:rPr>
              <a:t>https://help.github.com/en/github/collaborating-with-issues-and-pull-requests/resolving-a-merge-conflict-using-the-command-line</a:t>
            </a:r>
            <a:endParaRPr lang="en-GB" sz="2000" b="0" i="0" dirty="0">
              <a:solidFill>
                <a:srgbClr val="1F1F1F"/>
              </a:solidFill>
              <a:effectLst/>
              <a:latin typeface="Source Sans Pro" panose="020B0503030403020204" pitchFamily="34" charset="0"/>
            </a:endParaRPr>
          </a:p>
          <a:p>
            <a:pPr marL="342900" indent="-342900" algn="l">
              <a:buFont typeface="Arial" panose="020B0604020202020204" pitchFamily="34" charset="0"/>
              <a:buChar char="•"/>
            </a:pPr>
            <a:r>
              <a:rPr lang="en-GB" sz="2000" b="0" i="0" dirty="0">
                <a:solidFill>
                  <a:srgbClr val="1F1F1F"/>
                </a:solidFill>
                <a:effectLst/>
                <a:latin typeface="Source Sans Pro" panose="020B0503030403020204" pitchFamily="34" charset="0"/>
              </a:rPr>
              <a:t>The git rebase command is a lot more powerful.  Check out </a:t>
            </a:r>
            <a:r>
              <a:rPr lang="en-GB" sz="2000" b="0" i="0" u="sng" dirty="0">
                <a:solidFill>
                  <a:srgbClr val="0056D2"/>
                </a:solidFill>
                <a:effectLst/>
                <a:latin typeface="Source Sans Pro" panose="020B0503030403020204" pitchFamily="34" charset="0"/>
                <a:hlinkClick r:id="rId5"/>
              </a:rPr>
              <a:t>this link</a:t>
            </a:r>
            <a:r>
              <a:rPr lang="en-GB" sz="2000" b="0" i="0" dirty="0">
                <a:solidFill>
                  <a:srgbClr val="1F1F1F"/>
                </a:solidFill>
                <a:effectLst/>
                <a:latin typeface="Source Sans Pro" panose="020B0503030403020204" pitchFamily="34" charset="0"/>
              </a:rPr>
              <a:t> for more information.</a:t>
            </a:r>
          </a:p>
        </p:txBody>
      </p:sp>
    </p:spTree>
    <p:extLst>
      <p:ext uri="{BB962C8B-B14F-4D97-AF65-F5344CB8AC3E}">
        <p14:creationId xmlns:p14="http://schemas.microsoft.com/office/powerpoint/2010/main" val="1702025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F80ED-AF61-5CCB-1B82-90B966AC81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7B8C48-7FEF-94AD-E396-679D600D823C}"/>
              </a:ext>
            </a:extLst>
          </p:cNvPr>
          <p:cNvSpPr>
            <a:spLocks noGrp="1"/>
          </p:cNvSpPr>
          <p:nvPr>
            <p:ph type="title"/>
          </p:nvPr>
        </p:nvSpPr>
        <p:spPr>
          <a:xfrm>
            <a:off x="727363" y="0"/>
            <a:ext cx="10515600" cy="983673"/>
          </a:xfrm>
        </p:spPr>
        <p:txBody>
          <a:bodyPr/>
          <a:lstStyle/>
          <a:p>
            <a:r>
              <a:rPr lang="en-BE" dirty="0"/>
              <a:t>Anouncements</a:t>
            </a:r>
          </a:p>
        </p:txBody>
      </p:sp>
      <p:sp>
        <p:nvSpPr>
          <p:cNvPr id="3" name="Content Placeholder 2">
            <a:extLst>
              <a:ext uri="{FF2B5EF4-FFF2-40B4-BE49-F238E27FC236}">
                <a16:creationId xmlns:a16="http://schemas.microsoft.com/office/drawing/2014/main" id="{B73A6102-9936-EA07-0151-5C23B6A1498C}"/>
              </a:ext>
            </a:extLst>
          </p:cNvPr>
          <p:cNvSpPr>
            <a:spLocks noGrp="1"/>
          </p:cNvSpPr>
          <p:nvPr>
            <p:ph idx="1"/>
          </p:nvPr>
        </p:nvSpPr>
        <p:spPr>
          <a:xfrm>
            <a:off x="727363" y="865688"/>
            <a:ext cx="10515599" cy="5623605"/>
          </a:xfrm>
        </p:spPr>
        <p:txBody>
          <a:bodyPr>
            <a:normAutofit/>
          </a:bodyPr>
          <a:lstStyle/>
          <a:p>
            <a:endParaRPr lang="en-BE" sz="2400" dirty="0"/>
          </a:p>
          <a:p>
            <a:endParaRPr lang="en-BE" sz="2400" dirty="0"/>
          </a:p>
          <a:p>
            <a:endParaRPr lang="en-BE" sz="2400" dirty="0"/>
          </a:p>
          <a:p>
            <a:endParaRPr lang="en-BE" sz="2400" dirty="0"/>
          </a:p>
          <a:p>
            <a:endParaRPr lang="en-BE" sz="2400" dirty="0"/>
          </a:p>
          <a:p>
            <a:endParaRPr lang="en-BE" sz="2400" dirty="0"/>
          </a:p>
          <a:p>
            <a:pPr marL="0" indent="0">
              <a:buNone/>
            </a:pPr>
            <a:endParaRPr lang="en-BE" sz="2400" dirty="0"/>
          </a:p>
        </p:txBody>
      </p:sp>
      <p:sp>
        <p:nvSpPr>
          <p:cNvPr id="8" name="TextBox 7">
            <a:extLst>
              <a:ext uri="{FF2B5EF4-FFF2-40B4-BE49-F238E27FC236}">
                <a16:creationId xmlns:a16="http://schemas.microsoft.com/office/drawing/2014/main" id="{C4BB4B23-449A-E4A1-6293-ACA6C0B827A5}"/>
              </a:ext>
            </a:extLst>
          </p:cNvPr>
          <p:cNvSpPr txBox="1"/>
          <p:nvPr/>
        </p:nvSpPr>
        <p:spPr>
          <a:xfrm>
            <a:off x="388150" y="1265964"/>
            <a:ext cx="4228095" cy="461665"/>
          </a:xfrm>
          <a:prstGeom prst="rect">
            <a:avLst/>
          </a:prstGeom>
          <a:noFill/>
        </p:spPr>
        <p:txBody>
          <a:bodyPr wrap="square" rtlCol="0">
            <a:spAutoFit/>
          </a:bodyPr>
          <a:lstStyle/>
          <a:p>
            <a:r>
              <a:rPr lang="en-US" sz="2400" dirty="0"/>
              <a:t>Client Projects</a:t>
            </a:r>
          </a:p>
        </p:txBody>
      </p:sp>
      <p:pic>
        <p:nvPicPr>
          <p:cNvPr id="9" name="Picture 8" descr="A screenshot of a project details&#10;&#10;AI-generated content may be incorrect.">
            <a:extLst>
              <a:ext uri="{FF2B5EF4-FFF2-40B4-BE49-F238E27FC236}">
                <a16:creationId xmlns:a16="http://schemas.microsoft.com/office/drawing/2014/main" id="{F137F2D1-3390-20C9-2C51-38EFBF49CE5E}"/>
              </a:ext>
            </a:extLst>
          </p:cNvPr>
          <p:cNvPicPr>
            <a:picLocks noChangeAspect="1"/>
          </p:cNvPicPr>
          <p:nvPr/>
        </p:nvPicPr>
        <p:blipFill>
          <a:blip r:embed="rId3"/>
          <a:stretch>
            <a:fillRect/>
          </a:stretch>
        </p:blipFill>
        <p:spPr>
          <a:xfrm>
            <a:off x="730045" y="1935721"/>
            <a:ext cx="8163232" cy="4855398"/>
          </a:xfrm>
          <a:prstGeom prst="rect">
            <a:avLst/>
          </a:prstGeom>
        </p:spPr>
      </p:pic>
    </p:spTree>
    <p:extLst>
      <p:ext uri="{BB962C8B-B14F-4D97-AF65-F5344CB8AC3E}">
        <p14:creationId xmlns:p14="http://schemas.microsoft.com/office/powerpoint/2010/main" val="437817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normAutofit/>
          </a:bodyPr>
          <a:lstStyle/>
          <a:p>
            <a:r>
              <a:rPr lang="en-GB" sz="3600" b="0" i="0" dirty="0">
                <a:solidFill>
                  <a:srgbClr val="1F1F1F"/>
                </a:solidFill>
                <a:effectLst/>
                <a:latin typeface="Source Sans Pro" panose="020B0503030403020204" pitchFamily="34" charset="0"/>
              </a:rPr>
              <a:t>Collaboration on GitHub - </a:t>
            </a:r>
            <a:r>
              <a:rPr lang="en-BE" sz="2800" dirty="0"/>
              <a:t>Pull request – Fork Workflow</a:t>
            </a:r>
            <a:endParaRPr lang="en-GB" sz="2800" b="0" i="0" dirty="0">
              <a:solidFill>
                <a:srgbClr val="1F1F1F"/>
              </a:solidFill>
              <a:effectLst/>
              <a:latin typeface="Source Sans Pro" panose="020B0503030403020204" pitchFamily="34" charset="0"/>
            </a:endParaRPr>
          </a:p>
        </p:txBody>
      </p:sp>
      <p:sp>
        <p:nvSpPr>
          <p:cNvPr id="34" name="TextBox 33">
            <a:extLst>
              <a:ext uri="{FF2B5EF4-FFF2-40B4-BE49-F238E27FC236}">
                <a16:creationId xmlns:a16="http://schemas.microsoft.com/office/drawing/2014/main" id="{7BE8E83B-5194-1DAE-13D7-F5C599D606E5}"/>
              </a:ext>
            </a:extLst>
          </p:cNvPr>
          <p:cNvSpPr txBox="1"/>
          <p:nvPr/>
        </p:nvSpPr>
        <p:spPr>
          <a:xfrm>
            <a:off x="9094055" y="2110032"/>
            <a:ext cx="1357140" cy="369332"/>
          </a:xfrm>
          <a:prstGeom prst="rect">
            <a:avLst/>
          </a:prstGeom>
          <a:noFill/>
        </p:spPr>
        <p:txBody>
          <a:bodyPr wrap="square">
            <a:spAutoFit/>
          </a:bodyPr>
          <a:lstStyle/>
          <a:p>
            <a:endParaRPr lang="en-BE" dirty="0"/>
          </a:p>
        </p:txBody>
      </p:sp>
      <p:pic>
        <p:nvPicPr>
          <p:cNvPr id="16" name="Picture 15" descr="Graphical user interface, text, application, email&#10;&#10;Description automatically generated">
            <a:extLst>
              <a:ext uri="{FF2B5EF4-FFF2-40B4-BE49-F238E27FC236}">
                <a16:creationId xmlns:a16="http://schemas.microsoft.com/office/drawing/2014/main" id="{E77CD1B1-8B97-AE0E-E0CD-734DFFC306CA}"/>
              </a:ext>
            </a:extLst>
          </p:cNvPr>
          <p:cNvPicPr>
            <a:picLocks noChangeAspect="1"/>
          </p:cNvPicPr>
          <p:nvPr/>
        </p:nvPicPr>
        <p:blipFill rotWithShape="1">
          <a:blip r:embed="rId3"/>
          <a:srcRect r="19141"/>
          <a:stretch/>
        </p:blipFill>
        <p:spPr>
          <a:xfrm>
            <a:off x="838200" y="1279034"/>
            <a:ext cx="5952344" cy="2542689"/>
          </a:xfrm>
          <a:prstGeom prst="rect">
            <a:avLst/>
          </a:prstGeom>
          <a:ln>
            <a:solidFill>
              <a:schemeClr val="tx1"/>
            </a:solidFill>
          </a:ln>
        </p:spPr>
      </p:pic>
      <p:pic>
        <p:nvPicPr>
          <p:cNvPr id="18" name="Picture 17" descr="Graphical user interface, text, application, email&#10;&#10;Description automatically generated">
            <a:extLst>
              <a:ext uri="{FF2B5EF4-FFF2-40B4-BE49-F238E27FC236}">
                <a16:creationId xmlns:a16="http://schemas.microsoft.com/office/drawing/2014/main" id="{178F0F12-42B7-07C2-F3A8-87FA5F901523}"/>
              </a:ext>
            </a:extLst>
          </p:cNvPr>
          <p:cNvPicPr>
            <a:picLocks noChangeAspect="1"/>
          </p:cNvPicPr>
          <p:nvPr/>
        </p:nvPicPr>
        <p:blipFill>
          <a:blip r:embed="rId4"/>
          <a:stretch>
            <a:fillRect/>
          </a:stretch>
        </p:blipFill>
        <p:spPr>
          <a:xfrm>
            <a:off x="838200" y="3988425"/>
            <a:ext cx="5097905" cy="2524521"/>
          </a:xfrm>
          <a:prstGeom prst="rect">
            <a:avLst/>
          </a:prstGeom>
          <a:ln>
            <a:solidFill>
              <a:schemeClr val="tx1"/>
            </a:solidFill>
          </a:ln>
        </p:spPr>
      </p:pic>
      <p:sp>
        <p:nvSpPr>
          <p:cNvPr id="19" name="Right Arrow 18">
            <a:extLst>
              <a:ext uri="{FF2B5EF4-FFF2-40B4-BE49-F238E27FC236}">
                <a16:creationId xmlns:a16="http://schemas.microsoft.com/office/drawing/2014/main" id="{E9DBA8A5-370E-7CBE-6FC4-D5A3DBEF0444}"/>
              </a:ext>
            </a:extLst>
          </p:cNvPr>
          <p:cNvSpPr/>
          <p:nvPr/>
        </p:nvSpPr>
        <p:spPr>
          <a:xfrm>
            <a:off x="209862" y="3988425"/>
            <a:ext cx="479686" cy="32874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35066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normAutofit/>
          </a:bodyPr>
          <a:lstStyle/>
          <a:p>
            <a:r>
              <a:rPr lang="en-GB" sz="3600" b="0" i="0" dirty="0">
                <a:solidFill>
                  <a:srgbClr val="1F1F1F"/>
                </a:solidFill>
                <a:effectLst/>
                <a:latin typeface="Source Sans Pro" panose="020B0503030403020204" pitchFamily="34" charset="0"/>
              </a:rPr>
              <a:t>Collaboration on GitHub - </a:t>
            </a:r>
            <a:r>
              <a:rPr lang="en-BE" sz="2800" dirty="0"/>
              <a:t>Pull request – Fork Workflow</a:t>
            </a:r>
            <a:endParaRPr lang="en-GB" sz="2800" b="0" i="0" dirty="0">
              <a:solidFill>
                <a:srgbClr val="1F1F1F"/>
              </a:solidFill>
              <a:effectLst/>
              <a:latin typeface="Source Sans Pro" panose="020B0503030403020204" pitchFamily="34" charset="0"/>
            </a:endParaRPr>
          </a:p>
        </p:txBody>
      </p:sp>
      <p:sp>
        <p:nvSpPr>
          <p:cNvPr id="34" name="TextBox 33">
            <a:extLst>
              <a:ext uri="{FF2B5EF4-FFF2-40B4-BE49-F238E27FC236}">
                <a16:creationId xmlns:a16="http://schemas.microsoft.com/office/drawing/2014/main" id="{7BE8E83B-5194-1DAE-13D7-F5C599D606E5}"/>
              </a:ext>
            </a:extLst>
          </p:cNvPr>
          <p:cNvSpPr txBox="1"/>
          <p:nvPr/>
        </p:nvSpPr>
        <p:spPr>
          <a:xfrm>
            <a:off x="9094055" y="2110032"/>
            <a:ext cx="1357140" cy="369332"/>
          </a:xfrm>
          <a:prstGeom prst="rect">
            <a:avLst/>
          </a:prstGeom>
          <a:noFill/>
        </p:spPr>
        <p:txBody>
          <a:bodyPr wrap="square">
            <a:spAutoFit/>
          </a:bodyPr>
          <a:lstStyle/>
          <a:p>
            <a:endParaRPr lang="en-BE" dirty="0"/>
          </a:p>
        </p:txBody>
      </p:sp>
      <p:pic>
        <p:nvPicPr>
          <p:cNvPr id="3" name="Picture 2" descr="Text&#10;&#10;Description automatically generated">
            <a:extLst>
              <a:ext uri="{FF2B5EF4-FFF2-40B4-BE49-F238E27FC236}">
                <a16:creationId xmlns:a16="http://schemas.microsoft.com/office/drawing/2014/main" id="{FD76D1D3-9A50-6F4C-586F-0C5F63683279}"/>
              </a:ext>
            </a:extLst>
          </p:cNvPr>
          <p:cNvPicPr>
            <a:picLocks noChangeAspect="1"/>
          </p:cNvPicPr>
          <p:nvPr/>
        </p:nvPicPr>
        <p:blipFill>
          <a:blip r:embed="rId3"/>
          <a:stretch>
            <a:fillRect/>
          </a:stretch>
        </p:blipFill>
        <p:spPr>
          <a:xfrm>
            <a:off x="662274" y="991891"/>
            <a:ext cx="6637936" cy="1333990"/>
          </a:xfrm>
          <a:prstGeom prst="rect">
            <a:avLst/>
          </a:prstGeom>
        </p:spPr>
      </p:pic>
      <p:pic>
        <p:nvPicPr>
          <p:cNvPr id="6" name="Picture 5" descr="Text&#10;&#10;Description automatically generated">
            <a:extLst>
              <a:ext uri="{FF2B5EF4-FFF2-40B4-BE49-F238E27FC236}">
                <a16:creationId xmlns:a16="http://schemas.microsoft.com/office/drawing/2014/main" id="{BA04AB81-700A-0608-66FF-D66F32BF544A}"/>
              </a:ext>
            </a:extLst>
          </p:cNvPr>
          <p:cNvPicPr>
            <a:picLocks noChangeAspect="1"/>
          </p:cNvPicPr>
          <p:nvPr/>
        </p:nvPicPr>
        <p:blipFill>
          <a:blip r:embed="rId4"/>
          <a:stretch>
            <a:fillRect/>
          </a:stretch>
        </p:blipFill>
        <p:spPr>
          <a:xfrm>
            <a:off x="662273" y="2383193"/>
            <a:ext cx="6721371" cy="4147921"/>
          </a:xfrm>
          <a:prstGeom prst="rect">
            <a:avLst/>
          </a:prstGeom>
        </p:spPr>
      </p:pic>
      <p:grpSp>
        <p:nvGrpSpPr>
          <p:cNvPr id="10" name="Group 9">
            <a:extLst>
              <a:ext uri="{FF2B5EF4-FFF2-40B4-BE49-F238E27FC236}">
                <a16:creationId xmlns:a16="http://schemas.microsoft.com/office/drawing/2014/main" id="{EC1A8948-A973-472F-44C1-005A9723A257}"/>
              </a:ext>
            </a:extLst>
          </p:cNvPr>
          <p:cNvGrpSpPr/>
          <p:nvPr/>
        </p:nvGrpSpPr>
        <p:grpSpPr>
          <a:xfrm>
            <a:off x="7030387" y="2277894"/>
            <a:ext cx="3702571" cy="369332"/>
            <a:chOff x="7030387" y="2277894"/>
            <a:chExt cx="3702571" cy="369332"/>
          </a:xfrm>
        </p:grpSpPr>
        <p:sp>
          <p:nvSpPr>
            <p:cNvPr id="7" name="TextBox 6">
              <a:extLst>
                <a:ext uri="{FF2B5EF4-FFF2-40B4-BE49-F238E27FC236}">
                  <a16:creationId xmlns:a16="http://schemas.microsoft.com/office/drawing/2014/main" id="{BF1B3EE2-2A7F-2FDA-DB23-5442AF70D2BC}"/>
                </a:ext>
              </a:extLst>
            </p:cNvPr>
            <p:cNvSpPr txBox="1"/>
            <p:nvPr/>
          </p:nvSpPr>
          <p:spPr>
            <a:xfrm>
              <a:off x="8679306" y="2277894"/>
              <a:ext cx="2053652" cy="369332"/>
            </a:xfrm>
            <a:prstGeom prst="rect">
              <a:avLst/>
            </a:prstGeom>
            <a:noFill/>
            <a:ln w="28575">
              <a:solidFill>
                <a:srgbClr val="C00000"/>
              </a:solidFill>
            </a:ln>
          </p:spPr>
          <p:txBody>
            <a:bodyPr wrap="square" rtlCol="0">
              <a:spAutoFit/>
            </a:bodyPr>
            <a:lstStyle/>
            <a:p>
              <a:r>
                <a:rPr lang="en-GB" dirty="0"/>
                <a:t>C</a:t>
              </a:r>
              <a:r>
                <a:rPr lang="en-BE" dirty="0"/>
                <a:t>reate local branch</a:t>
              </a:r>
            </a:p>
          </p:txBody>
        </p:sp>
        <p:cxnSp>
          <p:nvCxnSpPr>
            <p:cNvPr id="9" name="Straight Arrow Connector 8">
              <a:extLst>
                <a:ext uri="{FF2B5EF4-FFF2-40B4-BE49-F238E27FC236}">
                  <a16:creationId xmlns:a16="http://schemas.microsoft.com/office/drawing/2014/main" id="{487CCC4D-8B2D-2CEC-00AB-04CEEBE928BC}"/>
                </a:ext>
              </a:extLst>
            </p:cNvPr>
            <p:cNvCxnSpPr>
              <a:stCxn id="7" idx="1"/>
            </p:cNvCxnSpPr>
            <p:nvPr/>
          </p:nvCxnSpPr>
          <p:spPr>
            <a:xfrm flipH="1">
              <a:off x="7030387" y="2462560"/>
              <a:ext cx="1648919" cy="1680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E7253BD-A0C2-FEB2-696D-F0166CB28332}"/>
              </a:ext>
            </a:extLst>
          </p:cNvPr>
          <p:cNvGrpSpPr/>
          <p:nvPr/>
        </p:nvGrpSpPr>
        <p:grpSpPr>
          <a:xfrm>
            <a:off x="7030387" y="3400726"/>
            <a:ext cx="3702571" cy="646331"/>
            <a:chOff x="7030387" y="2277894"/>
            <a:chExt cx="3702571" cy="646331"/>
          </a:xfrm>
        </p:grpSpPr>
        <p:sp>
          <p:nvSpPr>
            <p:cNvPr id="12" name="TextBox 11">
              <a:extLst>
                <a:ext uri="{FF2B5EF4-FFF2-40B4-BE49-F238E27FC236}">
                  <a16:creationId xmlns:a16="http://schemas.microsoft.com/office/drawing/2014/main" id="{EB06E5A3-CE1B-DCB4-929A-96B42D2931B3}"/>
                </a:ext>
              </a:extLst>
            </p:cNvPr>
            <p:cNvSpPr txBox="1"/>
            <p:nvPr/>
          </p:nvSpPr>
          <p:spPr>
            <a:xfrm>
              <a:off x="8679306" y="2277894"/>
              <a:ext cx="2053652" cy="646331"/>
            </a:xfrm>
            <a:prstGeom prst="rect">
              <a:avLst/>
            </a:prstGeom>
            <a:noFill/>
            <a:ln w="28575">
              <a:solidFill>
                <a:srgbClr val="C00000"/>
              </a:solidFill>
            </a:ln>
          </p:spPr>
          <p:txBody>
            <a:bodyPr wrap="square" rtlCol="0">
              <a:spAutoFit/>
            </a:bodyPr>
            <a:lstStyle/>
            <a:p>
              <a:r>
                <a:rPr lang="en-GB" dirty="0"/>
                <a:t>C</a:t>
              </a:r>
              <a:r>
                <a:rPr lang="en-BE" dirty="0"/>
                <a:t>reate remote branch -&gt; push</a:t>
              </a:r>
            </a:p>
          </p:txBody>
        </p:sp>
        <p:cxnSp>
          <p:nvCxnSpPr>
            <p:cNvPr id="13" name="Straight Arrow Connector 12">
              <a:extLst>
                <a:ext uri="{FF2B5EF4-FFF2-40B4-BE49-F238E27FC236}">
                  <a16:creationId xmlns:a16="http://schemas.microsoft.com/office/drawing/2014/main" id="{82E852F5-DD86-2469-BE37-71E3265DC7FD}"/>
                </a:ext>
              </a:extLst>
            </p:cNvPr>
            <p:cNvCxnSpPr>
              <a:cxnSpLocks/>
              <a:stCxn id="12" idx="1"/>
            </p:cNvCxnSpPr>
            <p:nvPr/>
          </p:nvCxnSpPr>
          <p:spPr>
            <a:xfrm flipH="1" flipV="1">
              <a:off x="7030387" y="2601059"/>
              <a:ext cx="1648919"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Rounded Rectangle 14">
            <a:extLst>
              <a:ext uri="{FF2B5EF4-FFF2-40B4-BE49-F238E27FC236}">
                <a16:creationId xmlns:a16="http://schemas.microsoft.com/office/drawing/2014/main" id="{1BDF517A-ECE7-BB67-FB74-5B36DE84B3D4}"/>
              </a:ext>
            </a:extLst>
          </p:cNvPr>
          <p:cNvSpPr/>
          <p:nvPr/>
        </p:nvSpPr>
        <p:spPr>
          <a:xfrm>
            <a:off x="662273" y="5351488"/>
            <a:ext cx="5213871" cy="42536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42840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normAutofit/>
          </a:bodyPr>
          <a:lstStyle/>
          <a:p>
            <a:r>
              <a:rPr lang="en-GB" sz="3600" b="0" i="0" dirty="0">
                <a:solidFill>
                  <a:srgbClr val="1F1F1F"/>
                </a:solidFill>
                <a:effectLst/>
                <a:latin typeface="Source Sans Pro" panose="020B0503030403020204" pitchFamily="34" charset="0"/>
              </a:rPr>
              <a:t>Collaboration on GitHub - </a:t>
            </a:r>
            <a:r>
              <a:rPr lang="en-BE" sz="2800" dirty="0"/>
              <a:t>Pull request – Fork Workflow</a:t>
            </a:r>
            <a:endParaRPr lang="en-GB" sz="2800" b="0" i="0" dirty="0">
              <a:solidFill>
                <a:srgbClr val="1F1F1F"/>
              </a:solidFill>
              <a:effectLst/>
              <a:latin typeface="Source Sans Pro" panose="020B0503030403020204" pitchFamily="34" charset="0"/>
            </a:endParaRPr>
          </a:p>
        </p:txBody>
      </p:sp>
      <p:pic>
        <p:nvPicPr>
          <p:cNvPr id="16" name="Picture 15" descr="Graphical user interface, text, application&#10;&#10;Description automatically generated">
            <a:extLst>
              <a:ext uri="{FF2B5EF4-FFF2-40B4-BE49-F238E27FC236}">
                <a16:creationId xmlns:a16="http://schemas.microsoft.com/office/drawing/2014/main" id="{4E83CFDD-5BD5-308D-E2DE-73A26DE84022}"/>
              </a:ext>
            </a:extLst>
          </p:cNvPr>
          <p:cNvPicPr>
            <a:picLocks noChangeAspect="1"/>
          </p:cNvPicPr>
          <p:nvPr/>
        </p:nvPicPr>
        <p:blipFill>
          <a:blip r:embed="rId3"/>
          <a:stretch>
            <a:fillRect/>
          </a:stretch>
        </p:blipFill>
        <p:spPr>
          <a:xfrm>
            <a:off x="1590903" y="1098140"/>
            <a:ext cx="7702998" cy="4970672"/>
          </a:xfrm>
          <a:prstGeom prst="rect">
            <a:avLst/>
          </a:prstGeom>
          <a:ln>
            <a:solidFill>
              <a:schemeClr val="tx1"/>
            </a:solidFill>
          </a:ln>
        </p:spPr>
      </p:pic>
      <p:sp>
        <p:nvSpPr>
          <p:cNvPr id="17" name="Rounded Rectangle 16">
            <a:extLst>
              <a:ext uri="{FF2B5EF4-FFF2-40B4-BE49-F238E27FC236}">
                <a16:creationId xmlns:a16="http://schemas.microsoft.com/office/drawing/2014/main" id="{B52F573C-3A02-25FC-4D6A-EAB66AB228D6}"/>
              </a:ext>
            </a:extLst>
          </p:cNvPr>
          <p:cNvSpPr/>
          <p:nvPr/>
        </p:nvSpPr>
        <p:spPr>
          <a:xfrm>
            <a:off x="1690840" y="2347446"/>
            <a:ext cx="3011077" cy="29381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ight Arrow 17">
            <a:extLst>
              <a:ext uri="{FF2B5EF4-FFF2-40B4-BE49-F238E27FC236}">
                <a16:creationId xmlns:a16="http://schemas.microsoft.com/office/drawing/2014/main" id="{4FBC4ABF-AA62-668C-76CD-29EC45C6217E}"/>
              </a:ext>
            </a:extLst>
          </p:cNvPr>
          <p:cNvSpPr/>
          <p:nvPr/>
        </p:nvSpPr>
        <p:spPr>
          <a:xfrm>
            <a:off x="1022737" y="1828800"/>
            <a:ext cx="526601" cy="28123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extBox 2">
            <a:extLst>
              <a:ext uri="{FF2B5EF4-FFF2-40B4-BE49-F238E27FC236}">
                <a16:creationId xmlns:a16="http://schemas.microsoft.com/office/drawing/2014/main" id="{4B3F221F-B1FC-9D97-3E30-89DF05C9FA02}"/>
              </a:ext>
            </a:extLst>
          </p:cNvPr>
          <p:cNvSpPr txBox="1"/>
          <p:nvPr/>
        </p:nvSpPr>
        <p:spPr>
          <a:xfrm>
            <a:off x="838200" y="6022121"/>
            <a:ext cx="10764864" cy="830997"/>
          </a:xfrm>
          <a:prstGeom prst="rect">
            <a:avLst/>
          </a:prstGeom>
          <a:noFill/>
        </p:spPr>
        <p:txBody>
          <a:bodyPr wrap="square">
            <a:spAutoFit/>
          </a:bodyPr>
          <a:lstStyle/>
          <a:p>
            <a:pPr marL="171450" indent="-171450">
              <a:buFont typeface="Arial" panose="020B0604020202020204" pitchFamily="34" charset="0"/>
              <a:buChar char="•"/>
            </a:pPr>
            <a:r>
              <a:rPr lang="en-GB" sz="2400" b="0" i="0" dirty="0">
                <a:solidFill>
                  <a:srgbClr val="333333"/>
                </a:solidFill>
                <a:effectLst/>
                <a:latin typeface="OpenSans"/>
              </a:rPr>
              <a:t>A pull request is a commit or series of commits that you send to the owner of the repository so that they incorporate it into their tree.</a:t>
            </a:r>
          </a:p>
        </p:txBody>
      </p:sp>
    </p:spTree>
    <p:extLst>
      <p:ext uri="{BB962C8B-B14F-4D97-AF65-F5344CB8AC3E}">
        <p14:creationId xmlns:p14="http://schemas.microsoft.com/office/powerpoint/2010/main" val="397153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8"/>
                                        </p:tgtEl>
                                        <p:attrNameLst>
                                          <p:attrName>style.visibility</p:attrName>
                                        </p:attrNameLst>
                                      </p:cBhvr>
                                      <p:to>
                                        <p:strVal val="hidden"/>
                                      </p:to>
                                    </p:set>
                                  </p:childTnLst>
                                </p:cTn>
                              </p:par>
                              <p:par>
                                <p:cTn id="12" presetID="9"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dissolv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8" grpId="1"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normAutofit/>
          </a:bodyPr>
          <a:lstStyle/>
          <a:p>
            <a:r>
              <a:rPr lang="en-GB" sz="3600" b="0" i="0" dirty="0">
                <a:solidFill>
                  <a:srgbClr val="1F1F1F"/>
                </a:solidFill>
                <a:effectLst/>
                <a:latin typeface="Source Sans Pro" panose="020B0503030403020204" pitchFamily="34" charset="0"/>
              </a:rPr>
              <a:t>Collaboration on GitHub - </a:t>
            </a:r>
            <a:r>
              <a:rPr lang="en-BE" sz="2800" dirty="0"/>
              <a:t>Pull request – Fork Workflow</a:t>
            </a:r>
            <a:endParaRPr lang="en-GB" sz="2800" b="0" i="0" dirty="0">
              <a:solidFill>
                <a:srgbClr val="1F1F1F"/>
              </a:solidFill>
              <a:effectLst/>
              <a:latin typeface="Source Sans Pro" panose="020B0503030403020204" pitchFamily="34" charset="0"/>
            </a:endParaRPr>
          </a:p>
        </p:txBody>
      </p:sp>
      <p:sp>
        <p:nvSpPr>
          <p:cNvPr id="34" name="TextBox 33">
            <a:extLst>
              <a:ext uri="{FF2B5EF4-FFF2-40B4-BE49-F238E27FC236}">
                <a16:creationId xmlns:a16="http://schemas.microsoft.com/office/drawing/2014/main" id="{7BE8E83B-5194-1DAE-13D7-F5C599D606E5}"/>
              </a:ext>
            </a:extLst>
          </p:cNvPr>
          <p:cNvSpPr txBox="1"/>
          <p:nvPr/>
        </p:nvSpPr>
        <p:spPr>
          <a:xfrm>
            <a:off x="9094055" y="2110032"/>
            <a:ext cx="1357140" cy="369332"/>
          </a:xfrm>
          <a:prstGeom prst="rect">
            <a:avLst/>
          </a:prstGeom>
          <a:noFill/>
        </p:spPr>
        <p:txBody>
          <a:bodyPr wrap="square">
            <a:spAutoFit/>
          </a:bodyPr>
          <a:lstStyle/>
          <a:p>
            <a:endParaRPr lang="en-BE" dirty="0"/>
          </a:p>
        </p:txBody>
      </p:sp>
      <p:pic>
        <p:nvPicPr>
          <p:cNvPr id="20" name="Picture 19" descr="Graphical user interface, text, application, email&#10;&#10;Description automatically generated">
            <a:extLst>
              <a:ext uri="{FF2B5EF4-FFF2-40B4-BE49-F238E27FC236}">
                <a16:creationId xmlns:a16="http://schemas.microsoft.com/office/drawing/2014/main" id="{92B6BBE8-E3DC-834F-A323-47410FA9D941}"/>
              </a:ext>
            </a:extLst>
          </p:cNvPr>
          <p:cNvPicPr>
            <a:picLocks noChangeAspect="1"/>
          </p:cNvPicPr>
          <p:nvPr/>
        </p:nvPicPr>
        <p:blipFill>
          <a:blip r:embed="rId3"/>
          <a:stretch>
            <a:fillRect/>
          </a:stretch>
        </p:blipFill>
        <p:spPr>
          <a:xfrm>
            <a:off x="1335583" y="1035187"/>
            <a:ext cx="5964628" cy="3705480"/>
          </a:xfrm>
          <a:prstGeom prst="rect">
            <a:avLst/>
          </a:prstGeom>
          <a:ln>
            <a:solidFill>
              <a:schemeClr val="tx1"/>
            </a:solidFill>
          </a:ln>
        </p:spPr>
      </p:pic>
      <p:sp>
        <p:nvSpPr>
          <p:cNvPr id="2" name="Rounded Rectangle 1">
            <a:extLst>
              <a:ext uri="{FF2B5EF4-FFF2-40B4-BE49-F238E27FC236}">
                <a16:creationId xmlns:a16="http://schemas.microsoft.com/office/drawing/2014/main" id="{8C987095-86DE-D548-D2E1-76A356E2D64A}"/>
              </a:ext>
            </a:extLst>
          </p:cNvPr>
          <p:cNvSpPr/>
          <p:nvPr/>
        </p:nvSpPr>
        <p:spPr>
          <a:xfrm>
            <a:off x="1573968" y="1789229"/>
            <a:ext cx="3117954" cy="28123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Right Arrow 2">
            <a:extLst>
              <a:ext uri="{FF2B5EF4-FFF2-40B4-BE49-F238E27FC236}">
                <a16:creationId xmlns:a16="http://schemas.microsoft.com/office/drawing/2014/main" id="{81AA1A2E-F221-F46A-A9E7-0C69CB37E8A3}"/>
              </a:ext>
            </a:extLst>
          </p:cNvPr>
          <p:cNvSpPr/>
          <p:nvPr/>
        </p:nvSpPr>
        <p:spPr>
          <a:xfrm>
            <a:off x="1229193" y="2839443"/>
            <a:ext cx="526601" cy="28123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TextBox 4">
            <a:extLst>
              <a:ext uri="{FF2B5EF4-FFF2-40B4-BE49-F238E27FC236}">
                <a16:creationId xmlns:a16="http://schemas.microsoft.com/office/drawing/2014/main" id="{F4DA96C7-766E-7A91-DF22-B5FD946567BB}"/>
              </a:ext>
            </a:extLst>
          </p:cNvPr>
          <p:cNvSpPr txBox="1"/>
          <p:nvPr/>
        </p:nvSpPr>
        <p:spPr>
          <a:xfrm>
            <a:off x="1785776" y="2980059"/>
            <a:ext cx="5514435" cy="307777"/>
          </a:xfrm>
          <a:prstGeom prst="rect">
            <a:avLst/>
          </a:prstGeom>
          <a:noFill/>
        </p:spPr>
        <p:txBody>
          <a:bodyPr wrap="square" rtlCol="0">
            <a:spAutoFit/>
          </a:bodyPr>
          <a:lstStyle/>
          <a:p>
            <a:r>
              <a:rPr lang="en-BE" sz="1400" dirty="0"/>
              <a:t>Added a description to the README.md that was missing in the project</a:t>
            </a:r>
          </a:p>
        </p:txBody>
      </p:sp>
      <p:pic>
        <p:nvPicPr>
          <p:cNvPr id="7" name="Picture 6" descr="Background pattern&#10;&#10;Description automatically generated">
            <a:extLst>
              <a:ext uri="{FF2B5EF4-FFF2-40B4-BE49-F238E27FC236}">
                <a16:creationId xmlns:a16="http://schemas.microsoft.com/office/drawing/2014/main" id="{988ABB6F-8C51-0482-8FFE-02E51BA2F4EC}"/>
              </a:ext>
            </a:extLst>
          </p:cNvPr>
          <p:cNvPicPr>
            <a:picLocks noChangeAspect="1"/>
          </p:cNvPicPr>
          <p:nvPr/>
        </p:nvPicPr>
        <p:blipFill>
          <a:blip r:embed="rId4"/>
          <a:stretch>
            <a:fillRect/>
          </a:stretch>
        </p:blipFill>
        <p:spPr>
          <a:xfrm>
            <a:off x="1335583" y="4800363"/>
            <a:ext cx="5964628" cy="799863"/>
          </a:xfrm>
          <a:prstGeom prst="rect">
            <a:avLst/>
          </a:prstGeom>
          <a:ln>
            <a:solidFill>
              <a:schemeClr val="tx1"/>
            </a:solidFill>
          </a:ln>
        </p:spPr>
      </p:pic>
      <p:pic>
        <p:nvPicPr>
          <p:cNvPr id="9" name="Picture 8" descr="Text&#10;&#10;Description automatically generated with medium confidence">
            <a:extLst>
              <a:ext uri="{FF2B5EF4-FFF2-40B4-BE49-F238E27FC236}">
                <a16:creationId xmlns:a16="http://schemas.microsoft.com/office/drawing/2014/main" id="{A4D65D4E-8C1F-B759-4940-6F76949671D2}"/>
              </a:ext>
            </a:extLst>
          </p:cNvPr>
          <p:cNvPicPr>
            <a:picLocks noChangeAspect="1"/>
          </p:cNvPicPr>
          <p:nvPr/>
        </p:nvPicPr>
        <p:blipFill rotWithShape="1">
          <a:blip r:embed="rId5"/>
          <a:srcRect b="13175"/>
          <a:stretch/>
        </p:blipFill>
        <p:spPr>
          <a:xfrm>
            <a:off x="1229193" y="5730227"/>
            <a:ext cx="6071018" cy="846894"/>
          </a:xfrm>
          <a:prstGeom prst="rect">
            <a:avLst/>
          </a:prstGeom>
          <a:ln>
            <a:solidFill>
              <a:schemeClr val="tx1"/>
            </a:solidFill>
          </a:ln>
        </p:spPr>
      </p:pic>
      <p:sp>
        <p:nvSpPr>
          <p:cNvPr id="10" name="Right Arrow 9">
            <a:extLst>
              <a:ext uri="{FF2B5EF4-FFF2-40B4-BE49-F238E27FC236}">
                <a16:creationId xmlns:a16="http://schemas.microsoft.com/office/drawing/2014/main" id="{4411DAE9-139E-32CD-E81E-6AC4E8648AA5}"/>
              </a:ext>
            </a:extLst>
          </p:cNvPr>
          <p:cNvSpPr/>
          <p:nvPr/>
        </p:nvSpPr>
        <p:spPr>
          <a:xfrm rot="10800000">
            <a:off x="6568190" y="5781652"/>
            <a:ext cx="526601" cy="28123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6" name="Picture 5" descr="Graphical user interface, text, application, email&#10;&#10;Description automatically generated">
            <a:extLst>
              <a:ext uri="{FF2B5EF4-FFF2-40B4-BE49-F238E27FC236}">
                <a16:creationId xmlns:a16="http://schemas.microsoft.com/office/drawing/2014/main" id="{98EB3516-EC81-C91C-92B9-D4DBCDCEFE9B}"/>
              </a:ext>
            </a:extLst>
          </p:cNvPr>
          <p:cNvPicPr>
            <a:picLocks noChangeAspect="1"/>
          </p:cNvPicPr>
          <p:nvPr/>
        </p:nvPicPr>
        <p:blipFill>
          <a:blip r:embed="rId6"/>
          <a:srcRect r="38385" b="17154"/>
          <a:stretch/>
        </p:blipFill>
        <p:spPr>
          <a:xfrm>
            <a:off x="7830560" y="1336787"/>
            <a:ext cx="3523240" cy="4263439"/>
          </a:xfrm>
          <a:prstGeom prst="rect">
            <a:avLst/>
          </a:prstGeom>
          <a:ln>
            <a:solidFill>
              <a:schemeClr val="tx1"/>
            </a:solidFill>
          </a:ln>
        </p:spPr>
      </p:pic>
    </p:spTree>
    <p:extLst>
      <p:ext uri="{BB962C8B-B14F-4D97-AF65-F5344CB8AC3E}">
        <p14:creationId xmlns:p14="http://schemas.microsoft.com/office/powerpoint/2010/main" val="312685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9"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9"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par>
                                <p:cTn id="22" presetID="9"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5"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normAutofit/>
          </a:bodyPr>
          <a:lstStyle/>
          <a:p>
            <a:r>
              <a:rPr lang="en-GB" b="0" i="0" dirty="0">
                <a:solidFill>
                  <a:srgbClr val="1F1F1F"/>
                </a:solidFill>
                <a:effectLst/>
                <a:latin typeface="Source Sans Pro" panose="020B0503030403020204" pitchFamily="34" charset="0"/>
              </a:rPr>
              <a:t>Updating an Existing Pull Request</a:t>
            </a:r>
          </a:p>
        </p:txBody>
      </p:sp>
      <p:sp>
        <p:nvSpPr>
          <p:cNvPr id="34" name="TextBox 33">
            <a:extLst>
              <a:ext uri="{FF2B5EF4-FFF2-40B4-BE49-F238E27FC236}">
                <a16:creationId xmlns:a16="http://schemas.microsoft.com/office/drawing/2014/main" id="{7BE8E83B-5194-1DAE-13D7-F5C599D606E5}"/>
              </a:ext>
            </a:extLst>
          </p:cNvPr>
          <p:cNvSpPr txBox="1"/>
          <p:nvPr/>
        </p:nvSpPr>
        <p:spPr>
          <a:xfrm>
            <a:off x="9094055" y="2110032"/>
            <a:ext cx="1357140" cy="369332"/>
          </a:xfrm>
          <a:prstGeom prst="rect">
            <a:avLst/>
          </a:prstGeom>
          <a:noFill/>
        </p:spPr>
        <p:txBody>
          <a:bodyPr wrap="square">
            <a:spAutoFit/>
          </a:bodyPr>
          <a:lstStyle/>
          <a:p>
            <a:endParaRPr lang="en-BE" dirty="0"/>
          </a:p>
        </p:txBody>
      </p:sp>
      <p:pic>
        <p:nvPicPr>
          <p:cNvPr id="8" name="Picture 7" descr="Graphical user interface, text, application, email&#10;&#10;Description automatically generated">
            <a:extLst>
              <a:ext uri="{FF2B5EF4-FFF2-40B4-BE49-F238E27FC236}">
                <a16:creationId xmlns:a16="http://schemas.microsoft.com/office/drawing/2014/main" id="{99656876-E731-1FBD-3565-CA2913260E4A}"/>
              </a:ext>
            </a:extLst>
          </p:cNvPr>
          <p:cNvPicPr>
            <a:picLocks noChangeAspect="1"/>
          </p:cNvPicPr>
          <p:nvPr/>
        </p:nvPicPr>
        <p:blipFill>
          <a:blip r:embed="rId3"/>
          <a:stretch>
            <a:fillRect/>
          </a:stretch>
        </p:blipFill>
        <p:spPr>
          <a:xfrm>
            <a:off x="838200" y="1421982"/>
            <a:ext cx="6143989" cy="2769122"/>
          </a:xfrm>
          <a:prstGeom prst="rect">
            <a:avLst/>
          </a:prstGeom>
          <a:ln>
            <a:solidFill>
              <a:schemeClr val="tx1"/>
            </a:solidFill>
          </a:ln>
        </p:spPr>
      </p:pic>
      <p:sp>
        <p:nvSpPr>
          <p:cNvPr id="11" name="Left Arrow 10">
            <a:extLst>
              <a:ext uri="{FF2B5EF4-FFF2-40B4-BE49-F238E27FC236}">
                <a16:creationId xmlns:a16="http://schemas.microsoft.com/office/drawing/2014/main" id="{DCFCBDA9-7990-3979-7666-9E9A12F3C6FA}"/>
              </a:ext>
            </a:extLst>
          </p:cNvPr>
          <p:cNvSpPr/>
          <p:nvPr/>
        </p:nvSpPr>
        <p:spPr>
          <a:xfrm>
            <a:off x="6429166" y="3852472"/>
            <a:ext cx="1106045" cy="338632"/>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3" name="Picture 12" descr="Text&#10;&#10;Description automatically generated">
            <a:extLst>
              <a:ext uri="{FF2B5EF4-FFF2-40B4-BE49-F238E27FC236}">
                <a16:creationId xmlns:a16="http://schemas.microsoft.com/office/drawing/2014/main" id="{63949BB8-4CA4-19DD-6B28-A8D0FCA4D1D5}"/>
              </a:ext>
            </a:extLst>
          </p:cNvPr>
          <p:cNvPicPr>
            <a:picLocks noChangeAspect="1"/>
          </p:cNvPicPr>
          <p:nvPr/>
        </p:nvPicPr>
        <p:blipFill>
          <a:blip r:embed="rId4"/>
          <a:stretch>
            <a:fillRect/>
          </a:stretch>
        </p:blipFill>
        <p:spPr>
          <a:xfrm>
            <a:off x="838200" y="4381180"/>
            <a:ext cx="6697011" cy="2159316"/>
          </a:xfrm>
          <a:prstGeom prst="rect">
            <a:avLst/>
          </a:prstGeom>
        </p:spPr>
      </p:pic>
      <p:sp>
        <p:nvSpPr>
          <p:cNvPr id="14" name="Left Arrow 13">
            <a:extLst>
              <a:ext uri="{FF2B5EF4-FFF2-40B4-BE49-F238E27FC236}">
                <a16:creationId xmlns:a16="http://schemas.microsoft.com/office/drawing/2014/main" id="{71354A8E-FE10-4B12-DD02-D02C3C8C0C77}"/>
              </a:ext>
            </a:extLst>
          </p:cNvPr>
          <p:cNvSpPr/>
          <p:nvPr/>
        </p:nvSpPr>
        <p:spPr>
          <a:xfrm>
            <a:off x="6429166" y="4814341"/>
            <a:ext cx="1106045" cy="338632"/>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2907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par>
                                <p:cTn id="12" presetID="9"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normAutofit/>
          </a:bodyPr>
          <a:lstStyle/>
          <a:p>
            <a:r>
              <a:rPr lang="en-GB" b="0" i="0" dirty="0">
                <a:solidFill>
                  <a:srgbClr val="1F1F1F"/>
                </a:solidFill>
                <a:effectLst/>
                <a:latin typeface="Source Sans Pro" panose="020B0503030403020204" pitchFamily="34" charset="0"/>
              </a:rPr>
              <a:t>Updating an Existing Pull Request</a:t>
            </a:r>
          </a:p>
        </p:txBody>
      </p:sp>
      <p:sp>
        <p:nvSpPr>
          <p:cNvPr id="34" name="TextBox 33">
            <a:extLst>
              <a:ext uri="{FF2B5EF4-FFF2-40B4-BE49-F238E27FC236}">
                <a16:creationId xmlns:a16="http://schemas.microsoft.com/office/drawing/2014/main" id="{7BE8E83B-5194-1DAE-13D7-F5C599D606E5}"/>
              </a:ext>
            </a:extLst>
          </p:cNvPr>
          <p:cNvSpPr txBox="1"/>
          <p:nvPr/>
        </p:nvSpPr>
        <p:spPr>
          <a:xfrm>
            <a:off x="9094055" y="2110032"/>
            <a:ext cx="1357140" cy="369332"/>
          </a:xfrm>
          <a:prstGeom prst="rect">
            <a:avLst/>
          </a:prstGeom>
          <a:noFill/>
        </p:spPr>
        <p:txBody>
          <a:bodyPr wrap="square">
            <a:spAutoFit/>
          </a:bodyPr>
          <a:lstStyle/>
          <a:p>
            <a:endParaRPr lang="en-BE" dirty="0"/>
          </a:p>
        </p:txBody>
      </p:sp>
      <p:pic>
        <p:nvPicPr>
          <p:cNvPr id="5" name="Picture 4" descr="Graphical user interface, text, application, email&#10;&#10;Description automatically generated">
            <a:extLst>
              <a:ext uri="{FF2B5EF4-FFF2-40B4-BE49-F238E27FC236}">
                <a16:creationId xmlns:a16="http://schemas.microsoft.com/office/drawing/2014/main" id="{698B806A-52BD-54AC-19A9-B649544E0BC1}"/>
              </a:ext>
            </a:extLst>
          </p:cNvPr>
          <p:cNvPicPr>
            <a:picLocks noChangeAspect="1"/>
          </p:cNvPicPr>
          <p:nvPr/>
        </p:nvPicPr>
        <p:blipFill rotWithShape="1">
          <a:blip r:embed="rId3"/>
          <a:srcRect b="10319"/>
          <a:stretch/>
        </p:blipFill>
        <p:spPr>
          <a:xfrm>
            <a:off x="571572" y="1424378"/>
            <a:ext cx="6278934" cy="3222573"/>
          </a:xfrm>
          <a:prstGeom prst="rect">
            <a:avLst/>
          </a:prstGeom>
          <a:ln>
            <a:solidFill>
              <a:schemeClr val="bg1">
                <a:lumMod val="65000"/>
              </a:schemeClr>
            </a:solidFill>
          </a:ln>
        </p:spPr>
      </p:pic>
      <p:sp>
        <p:nvSpPr>
          <p:cNvPr id="6" name="Left Arrow 5">
            <a:extLst>
              <a:ext uri="{FF2B5EF4-FFF2-40B4-BE49-F238E27FC236}">
                <a16:creationId xmlns:a16="http://schemas.microsoft.com/office/drawing/2014/main" id="{7F08FB06-F281-2D4E-823C-D72DD3FBE68D}"/>
              </a:ext>
            </a:extLst>
          </p:cNvPr>
          <p:cNvSpPr/>
          <p:nvPr/>
        </p:nvSpPr>
        <p:spPr>
          <a:xfrm rot="2980000" flipV="1">
            <a:off x="2388245" y="2417339"/>
            <a:ext cx="443562" cy="263184"/>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Left Arrow 17">
            <a:extLst>
              <a:ext uri="{FF2B5EF4-FFF2-40B4-BE49-F238E27FC236}">
                <a16:creationId xmlns:a16="http://schemas.microsoft.com/office/drawing/2014/main" id="{6E1815C4-B201-F299-EEB3-1C61A4650339}"/>
              </a:ext>
            </a:extLst>
          </p:cNvPr>
          <p:cNvSpPr/>
          <p:nvPr/>
        </p:nvSpPr>
        <p:spPr>
          <a:xfrm rot="2980000" flipV="1">
            <a:off x="4182844" y="2417339"/>
            <a:ext cx="443562" cy="263184"/>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0" name="Picture 19" descr="Graphical user interface, text, application, email&#10;&#10;Description automatically generated">
            <a:extLst>
              <a:ext uri="{FF2B5EF4-FFF2-40B4-BE49-F238E27FC236}">
                <a16:creationId xmlns:a16="http://schemas.microsoft.com/office/drawing/2014/main" id="{056CE8CA-4F8D-AF3E-7095-ADF62CD7A55C}"/>
              </a:ext>
            </a:extLst>
          </p:cNvPr>
          <p:cNvPicPr>
            <a:picLocks noChangeAspect="1"/>
          </p:cNvPicPr>
          <p:nvPr/>
        </p:nvPicPr>
        <p:blipFill>
          <a:blip r:embed="rId4"/>
          <a:stretch>
            <a:fillRect/>
          </a:stretch>
        </p:blipFill>
        <p:spPr>
          <a:xfrm>
            <a:off x="1289154" y="4699104"/>
            <a:ext cx="4348329" cy="1813681"/>
          </a:xfrm>
          <a:prstGeom prst="rect">
            <a:avLst/>
          </a:prstGeom>
          <a:ln>
            <a:solidFill>
              <a:schemeClr val="bg1">
                <a:lumMod val="65000"/>
              </a:schemeClr>
            </a:solidFill>
          </a:ln>
        </p:spPr>
      </p:pic>
      <p:sp>
        <p:nvSpPr>
          <p:cNvPr id="3" name="TextBox 2">
            <a:extLst>
              <a:ext uri="{FF2B5EF4-FFF2-40B4-BE49-F238E27FC236}">
                <a16:creationId xmlns:a16="http://schemas.microsoft.com/office/drawing/2014/main" id="{5647E5D0-4A8D-C357-3B8F-4745707CF5AE}"/>
              </a:ext>
            </a:extLst>
          </p:cNvPr>
          <p:cNvSpPr txBox="1"/>
          <p:nvPr/>
        </p:nvSpPr>
        <p:spPr>
          <a:xfrm>
            <a:off x="6096001" y="4959613"/>
            <a:ext cx="5446954" cy="1569660"/>
          </a:xfrm>
          <a:prstGeom prst="rect">
            <a:avLst/>
          </a:prstGeom>
          <a:noFill/>
          <a:ln w="28575">
            <a:solidFill>
              <a:srgbClr val="1D15C5"/>
            </a:solidFill>
          </a:ln>
        </p:spPr>
        <p:txBody>
          <a:bodyPr wrap="square">
            <a:spAutoFit/>
          </a:bodyPr>
          <a:lstStyle/>
          <a:p>
            <a:r>
              <a:rPr lang="en-GB" sz="3200" dirty="0"/>
              <a:t>Some projects may ask you to have only one commit in your pull requests</a:t>
            </a:r>
          </a:p>
        </p:txBody>
      </p:sp>
    </p:spTree>
    <p:extLst>
      <p:ext uri="{BB962C8B-B14F-4D97-AF65-F5344CB8AC3E}">
        <p14:creationId xmlns:p14="http://schemas.microsoft.com/office/powerpoint/2010/main" val="74726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9"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dissolv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par>
                          <p:cTn id="19" fill="hold">
                            <p:stCondLst>
                              <p:cond delay="0"/>
                            </p:stCondLst>
                            <p:childTnLst>
                              <p:par>
                                <p:cTn id="20" presetID="9"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8" grpId="0" animBg="1"/>
      <p:bldP spid="18" grpId="1"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normAutofit/>
          </a:bodyPr>
          <a:lstStyle/>
          <a:p>
            <a:r>
              <a:rPr lang="en-GB" b="0" i="0" dirty="0">
                <a:solidFill>
                  <a:srgbClr val="1F1F1F"/>
                </a:solidFill>
                <a:effectLst/>
                <a:latin typeface="Source Sans Pro" panose="020B0503030403020204" pitchFamily="34" charset="0"/>
              </a:rPr>
              <a:t>Squashing Changes</a:t>
            </a:r>
          </a:p>
        </p:txBody>
      </p:sp>
      <p:pic>
        <p:nvPicPr>
          <p:cNvPr id="11" name="Picture 10" descr="Text&#10;&#10;Description automatically generated">
            <a:extLst>
              <a:ext uri="{FF2B5EF4-FFF2-40B4-BE49-F238E27FC236}">
                <a16:creationId xmlns:a16="http://schemas.microsoft.com/office/drawing/2014/main" id="{CA8168E1-9172-187B-36C5-5A4161826CFF}"/>
              </a:ext>
            </a:extLst>
          </p:cNvPr>
          <p:cNvPicPr>
            <a:picLocks noChangeAspect="1"/>
          </p:cNvPicPr>
          <p:nvPr/>
        </p:nvPicPr>
        <p:blipFill>
          <a:blip r:embed="rId3"/>
          <a:stretch>
            <a:fillRect/>
          </a:stretch>
        </p:blipFill>
        <p:spPr>
          <a:xfrm>
            <a:off x="163340" y="1562707"/>
            <a:ext cx="4123002" cy="2673326"/>
          </a:xfrm>
          <a:prstGeom prst="rect">
            <a:avLst/>
          </a:prstGeom>
        </p:spPr>
      </p:pic>
      <p:pic>
        <p:nvPicPr>
          <p:cNvPr id="22" name="Picture 21">
            <a:extLst>
              <a:ext uri="{FF2B5EF4-FFF2-40B4-BE49-F238E27FC236}">
                <a16:creationId xmlns:a16="http://schemas.microsoft.com/office/drawing/2014/main" id="{20E171D9-99CE-67C5-921A-83306EC62A52}"/>
              </a:ext>
            </a:extLst>
          </p:cNvPr>
          <p:cNvPicPr>
            <a:picLocks noChangeAspect="1"/>
          </p:cNvPicPr>
          <p:nvPr/>
        </p:nvPicPr>
        <p:blipFill>
          <a:blip r:embed="rId4"/>
          <a:stretch>
            <a:fillRect/>
          </a:stretch>
        </p:blipFill>
        <p:spPr>
          <a:xfrm>
            <a:off x="163340" y="4428249"/>
            <a:ext cx="4123002" cy="427314"/>
          </a:xfrm>
          <a:prstGeom prst="rect">
            <a:avLst/>
          </a:prstGeom>
        </p:spPr>
      </p:pic>
      <p:pic>
        <p:nvPicPr>
          <p:cNvPr id="24" name="Picture 23" descr="Text&#10;&#10;Description automatically generated">
            <a:extLst>
              <a:ext uri="{FF2B5EF4-FFF2-40B4-BE49-F238E27FC236}">
                <a16:creationId xmlns:a16="http://schemas.microsoft.com/office/drawing/2014/main" id="{E4C34F88-6EED-E4E6-E9EE-C354F6EE7EE8}"/>
              </a:ext>
            </a:extLst>
          </p:cNvPr>
          <p:cNvPicPr>
            <a:picLocks noChangeAspect="1"/>
          </p:cNvPicPr>
          <p:nvPr/>
        </p:nvPicPr>
        <p:blipFill>
          <a:blip r:embed="rId5"/>
          <a:stretch>
            <a:fillRect/>
          </a:stretch>
        </p:blipFill>
        <p:spPr>
          <a:xfrm>
            <a:off x="163340" y="4957883"/>
            <a:ext cx="4123002" cy="1668217"/>
          </a:xfrm>
          <a:prstGeom prst="rect">
            <a:avLst/>
          </a:prstGeom>
        </p:spPr>
      </p:pic>
      <p:grpSp>
        <p:nvGrpSpPr>
          <p:cNvPr id="47" name="Group 46">
            <a:extLst>
              <a:ext uri="{FF2B5EF4-FFF2-40B4-BE49-F238E27FC236}">
                <a16:creationId xmlns:a16="http://schemas.microsoft.com/office/drawing/2014/main" id="{CD4431DA-7B9A-40D6-E21B-9BD210BADBAB}"/>
              </a:ext>
            </a:extLst>
          </p:cNvPr>
          <p:cNvGrpSpPr/>
          <p:nvPr/>
        </p:nvGrpSpPr>
        <p:grpSpPr>
          <a:xfrm>
            <a:off x="163341" y="5374162"/>
            <a:ext cx="2185082" cy="839629"/>
            <a:chOff x="163341" y="5374162"/>
            <a:chExt cx="2185082" cy="839629"/>
          </a:xfrm>
        </p:grpSpPr>
        <p:sp>
          <p:nvSpPr>
            <p:cNvPr id="25" name="Rounded Rectangle 24">
              <a:extLst>
                <a:ext uri="{FF2B5EF4-FFF2-40B4-BE49-F238E27FC236}">
                  <a16:creationId xmlns:a16="http://schemas.microsoft.com/office/drawing/2014/main" id="{7DF2429C-A194-38D5-EBFF-C0BAEDC45E18}"/>
                </a:ext>
              </a:extLst>
            </p:cNvPr>
            <p:cNvSpPr/>
            <p:nvPr/>
          </p:nvSpPr>
          <p:spPr>
            <a:xfrm>
              <a:off x="163341" y="5374162"/>
              <a:ext cx="2185082" cy="25647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Rounded Rectangle 25">
              <a:extLst>
                <a:ext uri="{FF2B5EF4-FFF2-40B4-BE49-F238E27FC236}">
                  <a16:creationId xmlns:a16="http://schemas.microsoft.com/office/drawing/2014/main" id="{6C5086B4-CA9B-2CBA-A3BA-7D196DA62BFA}"/>
                </a:ext>
              </a:extLst>
            </p:cNvPr>
            <p:cNvSpPr/>
            <p:nvPr/>
          </p:nvSpPr>
          <p:spPr>
            <a:xfrm>
              <a:off x="163341" y="5957313"/>
              <a:ext cx="2185082" cy="25647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grpSp>
        <p:nvGrpSpPr>
          <p:cNvPr id="39" name="Group 38">
            <a:extLst>
              <a:ext uri="{FF2B5EF4-FFF2-40B4-BE49-F238E27FC236}">
                <a16:creationId xmlns:a16="http://schemas.microsoft.com/office/drawing/2014/main" id="{29F1CCFD-7661-BD46-C10D-3E5E6B354C99}"/>
              </a:ext>
            </a:extLst>
          </p:cNvPr>
          <p:cNvGrpSpPr/>
          <p:nvPr/>
        </p:nvGrpSpPr>
        <p:grpSpPr>
          <a:xfrm>
            <a:off x="4286342" y="1460589"/>
            <a:ext cx="4884358" cy="4331403"/>
            <a:chOff x="4286342" y="1460589"/>
            <a:chExt cx="4884358" cy="4331403"/>
          </a:xfrm>
        </p:grpSpPr>
        <p:grpSp>
          <p:nvGrpSpPr>
            <p:cNvPr id="33" name="Group 32">
              <a:extLst>
                <a:ext uri="{FF2B5EF4-FFF2-40B4-BE49-F238E27FC236}">
                  <a16:creationId xmlns:a16="http://schemas.microsoft.com/office/drawing/2014/main" id="{73BB4E24-E8E6-CBDE-0538-083C0AA8E3E2}"/>
                </a:ext>
              </a:extLst>
            </p:cNvPr>
            <p:cNvGrpSpPr/>
            <p:nvPr/>
          </p:nvGrpSpPr>
          <p:grpSpPr>
            <a:xfrm>
              <a:off x="5047698" y="1460589"/>
              <a:ext cx="4123002" cy="1668217"/>
              <a:chOff x="5294299" y="1119134"/>
              <a:chExt cx="4123002" cy="1668217"/>
            </a:xfrm>
          </p:grpSpPr>
          <p:pic>
            <p:nvPicPr>
              <p:cNvPr id="29" name="Picture 28" descr="Text&#10;&#10;Description automatically generated">
                <a:extLst>
                  <a:ext uri="{FF2B5EF4-FFF2-40B4-BE49-F238E27FC236}">
                    <a16:creationId xmlns:a16="http://schemas.microsoft.com/office/drawing/2014/main" id="{B1489D1B-848A-3E07-BBD4-E817D19F70BE}"/>
                  </a:ext>
                </a:extLst>
              </p:cNvPr>
              <p:cNvPicPr>
                <a:picLocks noChangeAspect="1"/>
              </p:cNvPicPr>
              <p:nvPr/>
            </p:nvPicPr>
            <p:blipFill>
              <a:blip r:embed="rId5"/>
              <a:stretch>
                <a:fillRect/>
              </a:stretch>
            </p:blipFill>
            <p:spPr>
              <a:xfrm>
                <a:off x="5294299" y="1119134"/>
                <a:ext cx="4123002" cy="1668217"/>
              </a:xfrm>
              <a:prstGeom prst="rect">
                <a:avLst/>
              </a:prstGeom>
            </p:spPr>
          </p:pic>
          <p:sp>
            <p:nvSpPr>
              <p:cNvPr id="30" name="TextBox 29">
                <a:extLst>
                  <a:ext uri="{FF2B5EF4-FFF2-40B4-BE49-F238E27FC236}">
                    <a16:creationId xmlns:a16="http://schemas.microsoft.com/office/drawing/2014/main" id="{2344F1B2-3468-160E-EBBA-2AFBACA251E1}"/>
                  </a:ext>
                </a:extLst>
              </p:cNvPr>
              <p:cNvSpPr txBox="1"/>
              <p:nvPr/>
            </p:nvSpPr>
            <p:spPr>
              <a:xfrm>
                <a:off x="7302010" y="1538361"/>
                <a:ext cx="2061501" cy="246221"/>
              </a:xfrm>
              <a:prstGeom prst="rect">
                <a:avLst/>
              </a:prstGeom>
              <a:noFill/>
            </p:spPr>
            <p:txBody>
              <a:bodyPr wrap="square" rtlCol="0">
                <a:spAutoFit/>
              </a:bodyPr>
              <a:lstStyle/>
              <a:p>
                <a:r>
                  <a:rPr lang="en-GB" sz="1000" dirty="0">
                    <a:solidFill>
                      <a:schemeClr val="bg1">
                        <a:lumMod val="65000"/>
                      </a:schemeClr>
                    </a:solidFill>
                    <a:latin typeface="Times New Roman" panose="02020603050405020304" pitchFamily="18" charset="0"/>
                    <a:cs typeface="Times New Roman" panose="02020603050405020304" pitchFamily="18" charset="0"/>
                  </a:rPr>
                  <a:t>, i</a:t>
                </a:r>
                <a:r>
                  <a:rPr lang="en-BE" sz="1000" dirty="0">
                    <a:solidFill>
                      <a:schemeClr val="bg1">
                        <a:lumMod val="65000"/>
                      </a:schemeClr>
                    </a:solidFill>
                    <a:latin typeface="Times New Roman" panose="02020603050405020304" pitchFamily="18" charset="0"/>
                    <a:cs typeface="Times New Roman" panose="02020603050405020304" pitchFamily="18" charset="0"/>
                  </a:rPr>
                  <a:t>ncluding an example use case</a:t>
                </a:r>
              </a:p>
            </p:txBody>
          </p:sp>
          <p:sp>
            <p:nvSpPr>
              <p:cNvPr id="31" name="Rectangle 30">
                <a:extLst>
                  <a:ext uri="{FF2B5EF4-FFF2-40B4-BE49-F238E27FC236}">
                    <a16:creationId xmlns:a16="http://schemas.microsoft.com/office/drawing/2014/main" id="{95B20209-8DC0-1328-E595-BC504AD8EB76}"/>
                  </a:ext>
                </a:extLst>
              </p:cNvPr>
              <p:cNvSpPr/>
              <p:nvPr/>
            </p:nvSpPr>
            <p:spPr>
              <a:xfrm>
                <a:off x="5310341" y="1741550"/>
                <a:ext cx="2601806" cy="68434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a:p>
            </p:txBody>
          </p:sp>
        </p:grpSp>
        <p:cxnSp>
          <p:nvCxnSpPr>
            <p:cNvPr id="37" name="Straight Arrow Connector 36">
              <a:extLst>
                <a:ext uri="{FF2B5EF4-FFF2-40B4-BE49-F238E27FC236}">
                  <a16:creationId xmlns:a16="http://schemas.microsoft.com/office/drawing/2014/main" id="{53B43D6C-18A9-DB6B-3698-52CBB4D21EB5}"/>
                </a:ext>
              </a:extLst>
            </p:cNvPr>
            <p:cNvCxnSpPr>
              <a:cxnSpLocks/>
              <a:stCxn id="24" idx="3"/>
              <a:endCxn id="31" idx="1"/>
            </p:cNvCxnSpPr>
            <p:nvPr/>
          </p:nvCxnSpPr>
          <p:spPr>
            <a:xfrm flipV="1">
              <a:off x="4286342" y="2425178"/>
              <a:ext cx="777398" cy="336681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2719B419-DE7E-B640-5608-3BEBB9566983}"/>
              </a:ext>
            </a:extLst>
          </p:cNvPr>
          <p:cNvSpPr txBox="1"/>
          <p:nvPr/>
        </p:nvSpPr>
        <p:spPr>
          <a:xfrm>
            <a:off x="497305" y="1035187"/>
            <a:ext cx="3032973" cy="461665"/>
          </a:xfrm>
          <a:prstGeom prst="rect">
            <a:avLst/>
          </a:prstGeom>
          <a:noFill/>
          <a:ln w="28575">
            <a:solidFill>
              <a:srgbClr val="C00000"/>
            </a:solidFill>
          </a:ln>
        </p:spPr>
        <p:txBody>
          <a:bodyPr wrap="square" rtlCol="0">
            <a:spAutoFit/>
          </a:bodyPr>
          <a:lstStyle/>
          <a:p>
            <a:r>
              <a:rPr lang="en-BE" sz="2400" dirty="0"/>
              <a:t>% git rebase -i master</a:t>
            </a:r>
          </a:p>
        </p:txBody>
      </p:sp>
      <p:sp>
        <p:nvSpPr>
          <p:cNvPr id="43" name="Left Arrow 42">
            <a:extLst>
              <a:ext uri="{FF2B5EF4-FFF2-40B4-BE49-F238E27FC236}">
                <a16:creationId xmlns:a16="http://schemas.microsoft.com/office/drawing/2014/main" id="{FDBE79A5-BC06-E909-5988-90548CF008D3}"/>
              </a:ext>
            </a:extLst>
          </p:cNvPr>
          <p:cNvSpPr/>
          <p:nvPr/>
        </p:nvSpPr>
        <p:spPr>
          <a:xfrm>
            <a:off x="3785937" y="1562707"/>
            <a:ext cx="500405" cy="274077"/>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4" name="Left Arrow 43">
            <a:extLst>
              <a:ext uri="{FF2B5EF4-FFF2-40B4-BE49-F238E27FC236}">
                <a16:creationId xmlns:a16="http://schemas.microsoft.com/office/drawing/2014/main" id="{B0683141-253D-8BB2-54A5-A1AD46687618}"/>
              </a:ext>
            </a:extLst>
          </p:cNvPr>
          <p:cNvSpPr/>
          <p:nvPr/>
        </p:nvSpPr>
        <p:spPr>
          <a:xfrm rot="20116773">
            <a:off x="3849146" y="2386772"/>
            <a:ext cx="500405" cy="274077"/>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6" name="Rounded Rectangle 45">
            <a:extLst>
              <a:ext uri="{FF2B5EF4-FFF2-40B4-BE49-F238E27FC236}">
                <a16:creationId xmlns:a16="http://schemas.microsoft.com/office/drawing/2014/main" id="{C0E029DE-DA2B-D6EE-5151-36478D5F3C58}"/>
              </a:ext>
            </a:extLst>
          </p:cNvPr>
          <p:cNvSpPr/>
          <p:nvPr/>
        </p:nvSpPr>
        <p:spPr>
          <a:xfrm>
            <a:off x="163340" y="4653843"/>
            <a:ext cx="558555" cy="20172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50" name="Group 49">
            <a:extLst>
              <a:ext uri="{FF2B5EF4-FFF2-40B4-BE49-F238E27FC236}">
                <a16:creationId xmlns:a16="http://schemas.microsoft.com/office/drawing/2014/main" id="{EA54CD4D-5924-C9C4-077F-AFD8A6803D6B}"/>
              </a:ext>
            </a:extLst>
          </p:cNvPr>
          <p:cNvGrpSpPr/>
          <p:nvPr/>
        </p:nvGrpSpPr>
        <p:grpSpPr>
          <a:xfrm>
            <a:off x="4556391" y="3180950"/>
            <a:ext cx="6698538" cy="2864100"/>
            <a:chOff x="4556391" y="3170028"/>
            <a:chExt cx="6698538" cy="2864100"/>
          </a:xfrm>
        </p:grpSpPr>
        <p:pic>
          <p:nvPicPr>
            <p:cNvPr id="28" name="Picture 27" descr="Text&#10;&#10;Description automatically generated">
              <a:extLst>
                <a:ext uri="{FF2B5EF4-FFF2-40B4-BE49-F238E27FC236}">
                  <a16:creationId xmlns:a16="http://schemas.microsoft.com/office/drawing/2014/main" id="{DAFB4546-1FD4-F6CF-EA76-87F7BF1AAADC}"/>
                </a:ext>
              </a:extLst>
            </p:cNvPr>
            <p:cNvPicPr>
              <a:picLocks noChangeAspect="1"/>
            </p:cNvPicPr>
            <p:nvPr/>
          </p:nvPicPr>
          <p:blipFill>
            <a:blip r:embed="rId6"/>
            <a:stretch>
              <a:fillRect/>
            </a:stretch>
          </p:blipFill>
          <p:spPr>
            <a:xfrm>
              <a:off x="4556391" y="5069539"/>
              <a:ext cx="6698538" cy="964589"/>
            </a:xfrm>
            <a:prstGeom prst="rect">
              <a:avLst/>
            </a:prstGeom>
          </p:spPr>
        </p:pic>
        <p:pic>
          <p:nvPicPr>
            <p:cNvPr id="11268" name="Picture 4" descr="Save Icons – Download for Free in PNG and SVG">
              <a:extLst>
                <a:ext uri="{FF2B5EF4-FFF2-40B4-BE49-F238E27FC236}">
                  <a16:creationId xmlns:a16="http://schemas.microsoft.com/office/drawing/2014/main" id="{A407A5FA-8BA1-5297-1A41-1B55774DA0D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432" t="9809" r="12710" b="19354"/>
            <a:stretch/>
          </p:blipFill>
          <p:spPr bwMode="auto">
            <a:xfrm>
              <a:off x="6694638" y="3684223"/>
              <a:ext cx="614042" cy="625772"/>
            </a:xfrm>
            <a:prstGeom prst="rect">
              <a:avLst/>
            </a:prstGeom>
            <a:noFill/>
            <a:extLst>
              <a:ext uri="{909E8E84-426E-40DD-AFC4-6F175D3DCCD1}">
                <a14:hiddenFill xmlns:a14="http://schemas.microsoft.com/office/drawing/2010/main">
                  <a:solidFill>
                    <a:srgbClr val="FFFFFF"/>
                  </a:solidFill>
                </a14:hiddenFill>
              </a:ext>
            </a:extLst>
          </p:spPr>
        </p:pic>
        <p:sp>
          <p:nvSpPr>
            <p:cNvPr id="48" name="Down Arrow 47">
              <a:extLst>
                <a:ext uri="{FF2B5EF4-FFF2-40B4-BE49-F238E27FC236}">
                  <a16:creationId xmlns:a16="http://schemas.microsoft.com/office/drawing/2014/main" id="{1D4B291E-EAFE-813C-6FC0-3E3751D03794}"/>
                </a:ext>
              </a:extLst>
            </p:cNvPr>
            <p:cNvSpPr/>
            <p:nvPr/>
          </p:nvSpPr>
          <p:spPr>
            <a:xfrm>
              <a:off x="6817895" y="3170028"/>
              <a:ext cx="291304" cy="44535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9" name="Down Arrow 48">
              <a:extLst>
                <a:ext uri="{FF2B5EF4-FFF2-40B4-BE49-F238E27FC236}">
                  <a16:creationId xmlns:a16="http://schemas.microsoft.com/office/drawing/2014/main" id="{00CDE794-40F5-F442-A025-384226FC12F0}"/>
                </a:ext>
              </a:extLst>
            </p:cNvPr>
            <p:cNvSpPr/>
            <p:nvPr/>
          </p:nvSpPr>
          <p:spPr>
            <a:xfrm>
              <a:off x="6817895" y="4466288"/>
              <a:ext cx="291304" cy="44535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51" name="Rounded Rectangle 50">
            <a:extLst>
              <a:ext uri="{FF2B5EF4-FFF2-40B4-BE49-F238E27FC236}">
                <a16:creationId xmlns:a16="http://schemas.microsoft.com/office/drawing/2014/main" id="{7305C499-A6C6-D617-757E-B1AC07DE2D25}"/>
              </a:ext>
            </a:extLst>
          </p:cNvPr>
          <p:cNvSpPr/>
          <p:nvPr/>
        </p:nvSpPr>
        <p:spPr>
          <a:xfrm>
            <a:off x="4556391" y="5791991"/>
            <a:ext cx="3961967" cy="24213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13" name="Group 12">
            <a:extLst>
              <a:ext uri="{FF2B5EF4-FFF2-40B4-BE49-F238E27FC236}">
                <a16:creationId xmlns:a16="http://schemas.microsoft.com/office/drawing/2014/main" id="{DB8FBBC1-59C1-C872-DE4F-B6756E70B374}"/>
              </a:ext>
            </a:extLst>
          </p:cNvPr>
          <p:cNvGrpSpPr/>
          <p:nvPr/>
        </p:nvGrpSpPr>
        <p:grpSpPr>
          <a:xfrm>
            <a:off x="9749589" y="812950"/>
            <a:ext cx="2258365" cy="2981683"/>
            <a:chOff x="9749589" y="812950"/>
            <a:chExt cx="2258365" cy="2981683"/>
          </a:xfrm>
        </p:grpSpPr>
        <p:grpSp>
          <p:nvGrpSpPr>
            <p:cNvPr id="10" name="Group 9">
              <a:extLst>
                <a:ext uri="{FF2B5EF4-FFF2-40B4-BE49-F238E27FC236}">
                  <a16:creationId xmlns:a16="http://schemas.microsoft.com/office/drawing/2014/main" id="{E5DB5510-EFF5-D976-9F67-B15F6AEFCB72}"/>
                </a:ext>
              </a:extLst>
            </p:cNvPr>
            <p:cNvGrpSpPr/>
            <p:nvPr/>
          </p:nvGrpSpPr>
          <p:grpSpPr>
            <a:xfrm>
              <a:off x="9909306" y="812950"/>
              <a:ext cx="2098648" cy="2981683"/>
              <a:chOff x="9932056" y="812950"/>
              <a:chExt cx="2098648" cy="2981683"/>
            </a:xfrm>
          </p:grpSpPr>
          <p:pic>
            <p:nvPicPr>
              <p:cNvPr id="3" name="Picture 2">
                <a:extLst>
                  <a:ext uri="{FF2B5EF4-FFF2-40B4-BE49-F238E27FC236}">
                    <a16:creationId xmlns:a16="http://schemas.microsoft.com/office/drawing/2014/main" id="{D0D10D9E-8CB8-B170-0BF6-543AA419489F}"/>
                  </a:ext>
                </a:extLst>
              </p:cNvPr>
              <p:cNvPicPr>
                <a:picLocks noChangeAspect="1"/>
              </p:cNvPicPr>
              <p:nvPr/>
            </p:nvPicPr>
            <p:blipFill rotWithShape="1">
              <a:blip r:embed="rId8"/>
              <a:srcRect l="31008" t="11759" r="20133" b="15404"/>
              <a:stretch/>
            </p:blipFill>
            <p:spPr>
              <a:xfrm>
                <a:off x="10822998" y="3338849"/>
                <a:ext cx="1207706" cy="455784"/>
              </a:xfrm>
              <a:prstGeom prst="rect">
                <a:avLst/>
              </a:prstGeom>
            </p:spPr>
          </p:pic>
          <p:pic>
            <p:nvPicPr>
              <p:cNvPr id="9" name="Picture 8" descr="A picture containing timeline&#10;&#10;Description automatically generated">
                <a:extLst>
                  <a:ext uri="{FF2B5EF4-FFF2-40B4-BE49-F238E27FC236}">
                    <a16:creationId xmlns:a16="http://schemas.microsoft.com/office/drawing/2014/main" id="{70B3F924-D0F3-1FDB-396B-E843EDED8469}"/>
                  </a:ext>
                </a:extLst>
              </p:cNvPr>
              <p:cNvPicPr>
                <a:picLocks noChangeAspect="1"/>
              </p:cNvPicPr>
              <p:nvPr/>
            </p:nvPicPr>
            <p:blipFill>
              <a:blip r:embed="rId9"/>
              <a:stretch>
                <a:fillRect/>
              </a:stretch>
            </p:blipFill>
            <p:spPr>
              <a:xfrm>
                <a:off x="9932056" y="812950"/>
                <a:ext cx="1526881" cy="2416162"/>
              </a:xfrm>
              <a:prstGeom prst="rect">
                <a:avLst/>
              </a:prstGeom>
            </p:spPr>
          </p:pic>
        </p:grpSp>
        <p:pic>
          <p:nvPicPr>
            <p:cNvPr id="12" name="Picture 2" descr="Third Circuit Finds Two Months of Litigation Sufficient to Waive Right to  Arbitrate - ADR Toolbox">
              <a:extLst>
                <a:ext uri="{FF2B5EF4-FFF2-40B4-BE49-F238E27FC236}">
                  <a16:creationId xmlns:a16="http://schemas.microsoft.com/office/drawing/2014/main" id="{84991C76-4129-CD75-012E-EB7BEF79CA1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49589" y="3429000"/>
              <a:ext cx="937115" cy="3238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6174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dissolv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43"/>
                                        </p:tgtEl>
                                        <p:attrNameLst>
                                          <p:attrName>style.visibility</p:attrName>
                                        </p:attrNameLst>
                                      </p:cBhvr>
                                      <p:to>
                                        <p:strVal val="hidden"/>
                                      </p:to>
                                    </p:set>
                                  </p:childTnLst>
                                </p:cTn>
                              </p:par>
                              <p:par>
                                <p:cTn id="22" presetID="9"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dissolve">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4"/>
                                        </p:tgtEl>
                                        <p:attrNameLst>
                                          <p:attrName>style.visibility</p:attrName>
                                        </p:attrNameLst>
                                      </p:cBhvr>
                                      <p:to>
                                        <p:strVal val="hidden"/>
                                      </p:to>
                                    </p:set>
                                  </p:childTnLst>
                                </p:cTn>
                              </p:par>
                              <p:par>
                                <p:cTn id="29" presetID="9"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dissolve">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46"/>
                                        </p:tgtEl>
                                        <p:attrNameLst>
                                          <p:attrName>style.visibility</p:attrName>
                                        </p:attrNameLst>
                                      </p:cBhvr>
                                      <p:to>
                                        <p:strVal val="hidden"/>
                                      </p:to>
                                    </p:set>
                                  </p:childTnLst>
                                </p:cTn>
                              </p:par>
                              <p:par>
                                <p:cTn id="39" presetID="9"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dissolv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dissolve">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47"/>
                                        </p:tgtEl>
                                      </p:cBhvr>
                                    </p:animEffect>
                                    <p:set>
                                      <p:cBhvr>
                                        <p:cTn id="51" dur="1" fill="hold">
                                          <p:stCondLst>
                                            <p:cond delay="499"/>
                                          </p:stCondLst>
                                        </p:cTn>
                                        <p:tgtEl>
                                          <p:spTgt spid="47"/>
                                        </p:tgtEl>
                                        <p:attrNameLst>
                                          <p:attrName>style.visibility</p:attrName>
                                        </p:attrNameLst>
                                      </p:cBhvr>
                                      <p:to>
                                        <p:strVal val="hidden"/>
                                      </p:to>
                                    </p:set>
                                  </p:childTnLst>
                                </p:cTn>
                              </p:par>
                              <p:par>
                                <p:cTn id="52" presetID="9" presetClass="entr" presetSubtype="0"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dissolve">
                                      <p:cBhvr>
                                        <p:cTn id="54" dur="500"/>
                                        <p:tgtEl>
                                          <p:spTgt spid="39"/>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dissolve">
                                      <p:cBhvr>
                                        <p:cTn id="59" dur="500"/>
                                        <p:tgtEl>
                                          <p:spTgt spid="50"/>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dissolve">
                                      <p:cBhvr>
                                        <p:cTn id="64" dur="500"/>
                                        <p:tgtEl>
                                          <p:spTgt spid="51"/>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xit" presetSubtype="21" fill="hold" grpId="1" nodeType="clickEffect">
                                  <p:stCondLst>
                                    <p:cond delay="0"/>
                                  </p:stCondLst>
                                  <p:childTnLst>
                                    <p:animEffect transition="out" filter="barn(inVertical)">
                                      <p:cBhvr>
                                        <p:cTn id="68" dur="500"/>
                                        <p:tgtEl>
                                          <p:spTgt spid="51"/>
                                        </p:tgtEl>
                                      </p:cBhvr>
                                    </p:animEffect>
                                    <p:set>
                                      <p:cBhvr>
                                        <p:cTn id="69"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44" grpId="0" animBg="1"/>
      <p:bldP spid="44" grpId="1" animBg="1"/>
      <p:bldP spid="46" grpId="0" animBg="1"/>
      <p:bldP spid="46" grpId="1" animBg="1"/>
      <p:bldP spid="51" grpId="0" animBg="1"/>
      <p:bldP spid="5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normAutofit/>
          </a:bodyPr>
          <a:lstStyle/>
          <a:p>
            <a:r>
              <a:rPr lang="en-GB" b="0" i="0" dirty="0">
                <a:solidFill>
                  <a:srgbClr val="1F1F1F"/>
                </a:solidFill>
                <a:effectLst/>
                <a:latin typeface="Source Sans Pro" panose="020B0503030403020204" pitchFamily="34" charset="0"/>
              </a:rPr>
              <a:t>Squashing Changes</a:t>
            </a:r>
          </a:p>
        </p:txBody>
      </p:sp>
      <p:sp>
        <p:nvSpPr>
          <p:cNvPr id="34" name="TextBox 33">
            <a:extLst>
              <a:ext uri="{FF2B5EF4-FFF2-40B4-BE49-F238E27FC236}">
                <a16:creationId xmlns:a16="http://schemas.microsoft.com/office/drawing/2014/main" id="{7BE8E83B-5194-1DAE-13D7-F5C599D606E5}"/>
              </a:ext>
            </a:extLst>
          </p:cNvPr>
          <p:cNvSpPr txBox="1"/>
          <p:nvPr/>
        </p:nvSpPr>
        <p:spPr>
          <a:xfrm>
            <a:off x="9094055" y="2110032"/>
            <a:ext cx="1357140" cy="369332"/>
          </a:xfrm>
          <a:prstGeom prst="rect">
            <a:avLst/>
          </a:prstGeom>
          <a:noFill/>
        </p:spPr>
        <p:txBody>
          <a:bodyPr wrap="square">
            <a:spAutoFit/>
          </a:bodyPr>
          <a:lstStyle/>
          <a:p>
            <a:endParaRPr lang="en-BE" dirty="0"/>
          </a:p>
        </p:txBody>
      </p:sp>
      <p:pic>
        <p:nvPicPr>
          <p:cNvPr id="6" name="Picture 5" descr="Text&#10;&#10;Description automatically generated">
            <a:extLst>
              <a:ext uri="{FF2B5EF4-FFF2-40B4-BE49-F238E27FC236}">
                <a16:creationId xmlns:a16="http://schemas.microsoft.com/office/drawing/2014/main" id="{E85A6F84-7614-9D83-E8D1-1575FAABB8A9}"/>
              </a:ext>
            </a:extLst>
          </p:cNvPr>
          <p:cNvPicPr>
            <a:picLocks noChangeAspect="1"/>
          </p:cNvPicPr>
          <p:nvPr/>
        </p:nvPicPr>
        <p:blipFill>
          <a:blip r:embed="rId3"/>
          <a:stretch>
            <a:fillRect/>
          </a:stretch>
        </p:blipFill>
        <p:spPr>
          <a:xfrm>
            <a:off x="465221" y="1572609"/>
            <a:ext cx="5828966" cy="4879236"/>
          </a:xfrm>
          <a:prstGeom prst="rect">
            <a:avLst/>
          </a:prstGeom>
        </p:spPr>
      </p:pic>
      <p:sp>
        <p:nvSpPr>
          <p:cNvPr id="8" name="Left Arrow 7">
            <a:extLst>
              <a:ext uri="{FF2B5EF4-FFF2-40B4-BE49-F238E27FC236}">
                <a16:creationId xmlns:a16="http://schemas.microsoft.com/office/drawing/2014/main" id="{04876907-A44A-1CDA-F127-EBD8E3E8A452}"/>
              </a:ext>
            </a:extLst>
          </p:cNvPr>
          <p:cNvSpPr/>
          <p:nvPr/>
        </p:nvSpPr>
        <p:spPr>
          <a:xfrm>
            <a:off x="4700337" y="1435571"/>
            <a:ext cx="500405" cy="274077"/>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Left Arrow 8">
            <a:extLst>
              <a:ext uri="{FF2B5EF4-FFF2-40B4-BE49-F238E27FC236}">
                <a16:creationId xmlns:a16="http://schemas.microsoft.com/office/drawing/2014/main" id="{08C0CD15-DB40-8C59-BDF1-55F7ACB916C9}"/>
              </a:ext>
            </a:extLst>
          </p:cNvPr>
          <p:cNvSpPr/>
          <p:nvPr/>
        </p:nvSpPr>
        <p:spPr>
          <a:xfrm rot="19684907">
            <a:off x="4892010" y="2294645"/>
            <a:ext cx="500405" cy="274077"/>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2" name="Picture 11" descr="Text&#10;&#10;Description automatically generated">
            <a:extLst>
              <a:ext uri="{FF2B5EF4-FFF2-40B4-BE49-F238E27FC236}">
                <a16:creationId xmlns:a16="http://schemas.microsoft.com/office/drawing/2014/main" id="{0DC1B091-CDBA-FAE3-B2D7-ECBB9F84CF0F}"/>
              </a:ext>
            </a:extLst>
          </p:cNvPr>
          <p:cNvPicPr>
            <a:picLocks noChangeAspect="1"/>
          </p:cNvPicPr>
          <p:nvPr/>
        </p:nvPicPr>
        <p:blipFill>
          <a:blip r:embed="rId4"/>
          <a:stretch>
            <a:fillRect/>
          </a:stretch>
        </p:blipFill>
        <p:spPr>
          <a:xfrm>
            <a:off x="6468979" y="1572609"/>
            <a:ext cx="5257800" cy="1536700"/>
          </a:xfrm>
          <a:prstGeom prst="rect">
            <a:avLst/>
          </a:prstGeom>
        </p:spPr>
      </p:pic>
      <p:sp>
        <p:nvSpPr>
          <p:cNvPr id="13" name="Left Arrow 12">
            <a:extLst>
              <a:ext uri="{FF2B5EF4-FFF2-40B4-BE49-F238E27FC236}">
                <a16:creationId xmlns:a16="http://schemas.microsoft.com/office/drawing/2014/main" id="{092C6BD4-424E-83A4-4A36-B609A0ED2270}"/>
              </a:ext>
            </a:extLst>
          </p:cNvPr>
          <p:cNvSpPr/>
          <p:nvPr/>
        </p:nvSpPr>
        <p:spPr>
          <a:xfrm>
            <a:off x="10894218" y="1572609"/>
            <a:ext cx="500405" cy="274077"/>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ounded Rectangle 13">
            <a:extLst>
              <a:ext uri="{FF2B5EF4-FFF2-40B4-BE49-F238E27FC236}">
                <a16:creationId xmlns:a16="http://schemas.microsoft.com/office/drawing/2014/main" id="{4EEE5004-C8DF-0BC7-BE5D-BE843CB7CC4A}"/>
              </a:ext>
            </a:extLst>
          </p:cNvPr>
          <p:cNvSpPr/>
          <p:nvPr/>
        </p:nvSpPr>
        <p:spPr>
          <a:xfrm>
            <a:off x="6836856" y="2213920"/>
            <a:ext cx="686891" cy="249401"/>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ounded Rectangle 14">
            <a:extLst>
              <a:ext uri="{FF2B5EF4-FFF2-40B4-BE49-F238E27FC236}">
                <a16:creationId xmlns:a16="http://schemas.microsoft.com/office/drawing/2014/main" id="{3B04A2D6-05BC-23C7-E8E7-5198F3115A90}"/>
              </a:ext>
            </a:extLst>
          </p:cNvPr>
          <p:cNvSpPr/>
          <p:nvPr/>
        </p:nvSpPr>
        <p:spPr>
          <a:xfrm>
            <a:off x="7919400" y="1985331"/>
            <a:ext cx="1357140" cy="19774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ounded Rectangle 15">
            <a:extLst>
              <a:ext uri="{FF2B5EF4-FFF2-40B4-BE49-F238E27FC236}">
                <a16:creationId xmlns:a16="http://schemas.microsoft.com/office/drawing/2014/main" id="{CA52FB7C-7FBA-4651-7CC4-7B725879B76C}"/>
              </a:ext>
            </a:extLst>
          </p:cNvPr>
          <p:cNvSpPr/>
          <p:nvPr/>
        </p:nvSpPr>
        <p:spPr>
          <a:xfrm>
            <a:off x="7766216" y="2213920"/>
            <a:ext cx="1834984" cy="19774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8" name="Picture 17" descr="Graphical user interface, text, application&#10;&#10;Description automatically generated">
            <a:extLst>
              <a:ext uri="{FF2B5EF4-FFF2-40B4-BE49-F238E27FC236}">
                <a16:creationId xmlns:a16="http://schemas.microsoft.com/office/drawing/2014/main" id="{566AE192-13DC-2B1E-0823-1038791AB23D}"/>
              </a:ext>
            </a:extLst>
          </p:cNvPr>
          <p:cNvPicPr>
            <a:picLocks noChangeAspect="1"/>
          </p:cNvPicPr>
          <p:nvPr/>
        </p:nvPicPr>
        <p:blipFill>
          <a:blip r:embed="rId5"/>
          <a:stretch>
            <a:fillRect/>
          </a:stretch>
        </p:blipFill>
        <p:spPr>
          <a:xfrm>
            <a:off x="6449929" y="3999129"/>
            <a:ext cx="5210457" cy="1344937"/>
          </a:xfrm>
          <a:prstGeom prst="rect">
            <a:avLst/>
          </a:prstGeom>
        </p:spPr>
      </p:pic>
      <p:pic>
        <p:nvPicPr>
          <p:cNvPr id="20" name="Picture 19" descr="Text&#10;&#10;Description automatically generated">
            <a:extLst>
              <a:ext uri="{FF2B5EF4-FFF2-40B4-BE49-F238E27FC236}">
                <a16:creationId xmlns:a16="http://schemas.microsoft.com/office/drawing/2014/main" id="{C2790592-746C-B2CD-D4D7-64F1CAFFE296}"/>
              </a:ext>
            </a:extLst>
          </p:cNvPr>
          <p:cNvPicPr>
            <a:picLocks noChangeAspect="1"/>
          </p:cNvPicPr>
          <p:nvPr/>
        </p:nvPicPr>
        <p:blipFill>
          <a:blip r:embed="rId6"/>
          <a:stretch>
            <a:fillRect/>
          </a:stretch>
        </p:blipFill>
        <p:spPr>
          <a:xfrm>
            <a:off x="6450037" y="3180071"/>
            <a:ext cx="5276742" cy="732880"/>
          </a:xfrm>
          <a:prstGeom prst="rect">
            <a:avLst/>
          </a:prstGeom>
        </p:spPr>
      </p:pic>
      <p:sp>
        <p:nvSpPr>
          <p:cNvPr id="21" name="Left Arrow 20">
            <a:extLst>
              <a:ext uri="{FF2B5EF4-FFF2-40B4-BE49-F238E27FC236}">
                <a16:creationId xmlns:a16="http://schemas.microsoft.com/office/drawing/2014/main" id="{17A695C9-47BE-4512-48A1-7AA0232D8DC6}"/>
              </a:ext>
            </a:extLst>
          </p:cNvPr>
          <p:cNvSpPr/>
          <p:nvPr/>
        </p:nvSpPr>
        <p:spPr>
          <a:xfrm flipV="1">
            <a:off x="11727447" y="3350717"/>
            <a:ext cx="310363" cy="156566"/>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Left Arrow 22">
            <a:extLst>
              <a:ext uri="{FF2B5EF4-FFF2-40B4-BE49-F238E27FC236}">
                <a16:creationId xmlns:a16="http://schemas.microsoft.com/office/drawing/2014/main" id="{313A7911-860C-9010-F35F-46113D6E2C56}"/>
              </a:ext>
            </a:extLst>
          </p:cNvPr>
          <p:cNvSpPr/>
          <p:nvPr/>
        </p:nvSpPr>
        <p:spPr>
          <a:xfrm flipV="1">
            <a:off x="10490525" y="3583179"/>
            <a:ext cx="310363" cy="156566"/>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Left Arrow 26">
            <a:extLst>
              <a:ext uri="{FF2B5EF4-FFF2-40B4-BE49-F238E27FC236}">
                <a16:creationId xmlns:a16="http://schemas.microsoft.com/office/drawing/2014/main" id="{9FD32615-D894-4982-2F18-F94C1CC2A8BB}"/>
              </a:ext>
            </a:extLst>
          </p:cNvPr>
          <p:cNvSpPr/>
          <p:nvPr/>
        </p:nvSpPr>
        <p:spPr>
          <a:xfrm flipV="1">
            <a:off x="10451195" y="3155727"/>
            <a:ext cx="310363" cy="156566"/>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2" name="Left Arrow 31">
            <a:extLst>
              <a:ext uri="{FF2B5EF4-FFF2-40B4-BE49-F238E27FC236}">
                <a16:creationId xmlns:a16="http://schemas.microsoft.com/office/drawing/2014/main" id="{8634C4F5-8C53-C61C-FBFF-F67E4AA18761}"/>
              </a:ext>
            </a:extLst>
          </p:cNvPr>
          <p:cNvSpPr/>
          <p:nvPr/>
        </p:nvSpPr>
        <p:spPr>
          <a:xfrm flipV="1">
            <a:off x="10140832" y="4012227"/>
            <a:ext cx="310363" cy="156566"/>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0" name="Rounded Rectangle 39">
            <a:extLst>
              <a:ext uri="{FF2B5EF4-FFF2-40B4-BE49-F238E27FC236}">
                <a16:creationId xmlns:a16="http://schemas.microsoft.com/office/drawing/2014/main" id="{71A83A7F-B634-B703-40DB-910AAD95178A}"/>
              </a:ext>
            </a:extLst>
          </p:cNvPr>
          <p:cNvSpPr/>
          <p:nvPr/>
        </p:nvSpPr>
        <p:spPr>
          <a:xfrm>
            <a:off x="6449929" y="4350784"/>
            <a:ext cx="5043732" cy="30818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Rounded Rectangle 1">
            <a:extLst>
              <a:ext uri="{FF2B5EF4-FFF2-40B4-BE49-F238E27FC236}">
                <a16:creationId xmlns:a16="http://schemas.microsoft.com/office/drawing/2014/main" id="{35A5F586-0B63-4185-0B50-04200AA77624}"/>
              </a:ext>
            </a:extLst>
          </p:cNvPr>
          <p:cNvSpPr/>
          <p:nvPr/>
        </p:nvSpPr>
        <p:spPr>
          <a:xfrm>
            <a:off x="6449929" y="4664590"/>
            <a:ext cx="5043732" cy="71981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08514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par>
                                <p:cTn id="12" presetID="9"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9"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9"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4"/>
                                        </p:tgtEl>
                                        <p:attrNameLst>
                                          <p:attrName>style.visibility</p:attrName>
                                        </p:attrNameLst>
                                      </p:cBhvr>
                                      <p:to>
                                        <p:strVal val="hidden"/>
                                      </p:to>
                                    </p:set>
                                  </p:childTnLst>
                                </p:cTn>
                              </p:par>
                              <p:par>
                                <p:cTn id="36" presetID="9"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500"/>
                                        <p:tgtEl>
                                          <p:spTgt spid="15"/>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ssolv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15"/>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6"/>
                                        </p:tgtEl>
                                        <p:attrNameLst>
                                          <p:attrName>style.visibility</p:attrName>
                                        </p:attrNameLst>
                                      </p:cBhvr>
                                      <p:to>
                                        <p:strVal val="hidden"/>
                                      </p:to>
                                    </p:set>
                                  </p:childTnLst>
                                </p:cTn>
                              </p:par>
                              <p:par>
                                <p:cTn id="48" presetID="9"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dissolve">
                                      <p:cBhvr>
                                        <p:cTn id="50" dur="500"/>
                                        <p:tgtEl>
                                          <p:spTgt spid="20"/>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dissolve">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7"/>
                                        </p:tgtEl>
                                        <p:attrNameLst>
                                          <p:attrName>style.visibility</p:attrName>
                                        </p:attrNameLst>
                                      </p:cBhvr>
                                      <p:to>
                                        <p:strVal val="hidden"/>
                                      </p:to>
                                    </p:set>
                                  </p:childTnLst>
                                </p:cTn>
                              </p:par>
                              <p:par>
                                <p:cTn id="58" presetID="9"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dissolve">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1"/>
                                        </p:tgtEl>
                                        <p:attrNameLst>
                                          <p:attrName>style.visibility</p:attrName>
                                        </p:attrNameLst>
                                      </p:cBhvr>
                                      <p:to>
                                        <p:strVal val="hidden"/>
                                      </p:to>
                                    </p:set>
                                  </p:childTnLst>
                                </p:cTn>
                              </p:par>
                              <p:par>
                                <p:cTn id="65" presetID="9"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dissolv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23"/>
                                        </p:tgtEl>
                                        <p:attrNameLst>
                                          <p:attrName>style.visibility</p:attrName>
                                        </p:attrNameLst>
                                      </p:cBhvr>
                                      <p:to>
                                        <p:strVal val="hidden"/>
                                      </p:to>
                                    </p:set>
                                  </p:childTnLst>
                                </p:cTn>
                              </p:par>
                            </p:childTnLst>
                          </p:cTn>
                        </p:par>
                        <p:par>
                          <p:cTn id="72" fill="hold">
                            <p:stCondLst>
                              <p:cond delay="0"/>
                            </p:stCondLst>
                            <p:childTnLst>
                              <p:par>
                                <p:cTn id="73" presetID="9" presetClass="entr" presetSubtype="0" fill="hold"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dissolve">
                                      <p:cBhvr>
                                        <p:cTn id="75" dur="500"/>
                                        <p:tgtEl>
                                          <p:spTgt spid="18"/>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dissolve">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32"/>
                                        </p:tgtEl>
                                        <p:attrNameLst>
                                          <p:attrName>style.visibility</p:attrName>
                                        </p:attrNameLst>
                                      </p:cBhvr>
                                      <p:to>
                                        <p:strVal val="hidden"/>
                                      </p:to>
                                    </p:set>
                                  </p:childTnLst>
                                </p:cTn>
                              </p:par>
                              <p:par>
                                <p:cTn id="83" presetID="9" presetClass="entr" presetSubtype="0" fill="hold" grpId="0" nodeType="with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dissolve">
                                      <p:cBhvr>
                                        <p:cTn id="85" dur="500"/>
                                        <p:tgtEl>
                                          <p:spTgt spid="40"/>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40"/>
                                        </p:tgtEl>
                                        <p:attrNameLst>
                                          <p:attrName>style.visibility</p:attrName>
                                        </p:attrNameLst>
                                      </p:cBhvr>
                                      <p:to>
                                        <p:strVal val="hidden"/>
                                      </p:to>
                                    </p:set>
                                  </p:childTnLst>
                                </p:cTn>
                              </p:par>
                              <p:par>
                                <p:cTn id="90" presetID="9" presetClass="entr" presetSubtype="0" fill="hold" grpId="0" nodeType="withEffect">
                                  <p:stCondLst>
                                    <p:cond delay="0"/>
                                  </p:stCondLst>
                                  <p:childTnLst>
                                    <p:set>
                                      <p:cBhvr>
                                        <p:cTn id="91" dur="1" fill="hold">
                                          <p:stCondLst>
                                            <p:cond delay="0"/>
                                          </p:stCondLst>
                                        </p:cTn>
                                        <p:tgtEl>
                                          <p:spTgt spid="2"/>
                                        </p:tgtEl>
                                        <p:attrNameLst>
                                          <p:attrName>style.visibility</p:attrName>
                                        </p:attrNameLst>
                                      </p:cBhvr>
                                      <p:to>
                                        <p:strVal val="visible"/>
                                      </p:to>
                                    </p:set>
                                    <p:animEffect transition="in" filter="dissolve">
                                      <p:cBhvr>
                                        <p:cTn id="92" dur="500"/>
                                        <p:tgtEl>
                                          <p:spTgt spid="2"/>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3" grpId="0" animBg="1"/>
      <p:bldP spid="13" grpId="1" animBg="1"/>
      <p:bldP spid="14" grpId="0" animBg="1"/>
      <p:bldP spid="14" grpId="1" animBg="1"/>
      <p:bldP spid="15" grpId="0" animBg="1"/>
      <p:bldP spid="15" grpId="1" animBg="1"/>
      <p:bldP spid="16" grpId="0" animBg="1"/>
      <p:bldP spid="16" grpId="1" animBg="1"/>
      <p:bldP spid="21" grpId="0" animBg="1"/>
      <p:bldP spid="21" grpId="1" animBg="1"/>
      <p:bldP spid="23" grpId="0" animBg="1"/>
      <p:bldP spid="23" grpId="1" animBg="1"/>
      <p:bldP spid="27" grpId="0" animBg="1"/>
      <p:bldP spid="27" grpId="1" animBg="1"/>
      <p:bldP spid="32" grpId="0" animBg="1"/>
      <p:bldP spid="32" grpId="1" animBg="1"/>
      <p:bldP spid="40" grpId="0" animBg="1"/>
      <p:bldP spid="40" grpId="1" animBg="1"/>
      <p:bldP spid="2" grpId="0" animBg="1"/>
      <p:bldP spid="2"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normAutofit/>
          </a:bodyPr>
          <a:lstStyle/>
          <a:p>
            <a:r>
              <a:rPr lang="en-GB" b="0" i="0" dirty="0">
                <a:solidFill>
                  <a:srgbClr val="1F1F1F"/>
                </a:solidFill>
                <a:effectLst/>
                <a:latin typeface="Source Sans Pro" panose="020B0503030403020204" pitchFamily="34" charset="0"/>
              </a:rPr>
              <a:t>Squashing Changes</a:t>
            </a:r>
          </a:p>
        </p:txBody>
      </p:sp>
      <p:pic>
        <p:nvPicPr>
          <p:cNvPr id="36" name="Picture 35" descr="Text&#10;&#10;Description automatically generated">
            <a:extLst>
              <a:ext uri="{FF2B5EF4-FFF2-40B4-BE49-F238E27FC236}">
                <a16:creationId xmlns:a16="http://schemas.microsoft.com/office/drawing/2014/main" id="{9E2B1B24-E26B-792E-3CD7-8804A49DB766}"/>
              </a:ext>
            </a:extLst>
          </p:cNvPr>
          <p:cNvPicPr>
            <a:picLocks noChangeAspect="1"/>
          </p:cNvPicPr>
          <p:nvPr/>
        </p:nvPicPr>
        <p:blipFill>
          <a:blip r:embed="rId3"/>
          <a:stretch>
            <a:fillRect/>
          </a:stretch>
        </p:blipFill>
        <p:spPr>
          <a:xfrm>
            <a:off x="427909" y="1035187"/>
            <a:ext cx="5771330" cy="2082886"/>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3381C914-E4FE-6A10-154E-0CEDCCABDF7C}"/>
              </a:ext>
            </a:extLst>
          </p:cNvPr>
          <p:cNvPicPr>
            <a:picLocks noChangeAspect="1"/>
          </p:cNvPicPr>
          <p:nvPr/>
        </p:nvPicPr>
        <p:blipFill>
          <a:blip r:embed="rId4"/>
          <a:stretch>
            <a:fillRect/>
          </a:stretch>
        </p:blipFill>
        <p:spPr>
          <a:xfrm>
            <a:off x="572389" y="3201898"/>
            <a:ext cx="5191760" cy="3402367"/>
          </a:xfrm>
          <a:prstGeom prst="rect">
            <a:avLst/>
          </a:prstGeom>
        </p:spPr>
      </p:pic>
      <p:sp>
        <p:nvSpPr>
          <p:cNvPr id="7" name="Rounded Rectangle 6">
            <a:extLst>
              <a:ext uri="{FF2B5EF4-FFF2-40B4-BE49-F238E27FC236}">
                <a16:creationId xmlns:a16="http://schemas.microsoft.com/office/drawing/2014/main" id="{5E3CF137-8DDF-BFFC-8BC2-B078E95A4038}"/>
              </a:ext>
            </a:extLst>
          </p:cNvPr>
          <p:cNvSpPr/>
          <p:nvPr/>
        </p:nvSpPr>
        <p:spPr>
          <a:xfrm>
            <a:off x="3818160" y="3895231"/>
            <a:ext cx="1005132" cy="23721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Rounded Rectangle 9">
            <a:extLst>
              <a:ext uri="{FF2B5EF4-FFF2-40B4-BE49-F238E27FC236}">
                <a16:creationId xmlns:a16="http://schemas.microsoft.com/office/drawing/2014/main" id="{485A9CE7-A2D3-4F5F-D44F-05F038199100}"/>
              </a:ext>
            </a:extLst>
          </p:cNvPr>
          <p:cNvSpPr/>
          <p:nvPr/>
        </p:nvSpPr>
        <p:spPr>
          <a:xfrm>
            <a:off x="1047501" y="2472642"/>
            <a:ext cx="1910388" cy="239504"/>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Rounded Rectangle 10">
            <a:extLst>
              <a:ext uri="{FF2B5EF4-FFF2-40B4-BE49-F238E27FC236}">
                <a16:creationId xmlns:a16="http://schemas.microsoft.com/office/drawing/2014/main" id="{01D62478-DB89-2B48-3B66-1B6F79A97328}"/>
              </a:ext>
            </a:extLst>
          </p:cNvPr>
          <p:cNvSpPr/>
          <p:nvPr/>
        </p:nvSpPr>
        <p:spPr>
          <a:xfrm>
            <a:off x="838200" y="5166174"/>
            <a:ext cx="3600450" cy="1438091"/>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TextBox 16">
            <a:extLst>
              <a:ext uri="{FF2B5EF4-FFF2-40B4-BE49-F238E27FC236}">
                <a16:creationId xmlns:a16="http://schemas.microsoft.com/office/drawing/2014/main" id="{A449B3C1-B2E4-493D-B695-5043DF78BF2B}"/>
              </a:ext>
            </a:extLst>
          </p:cNvPr>
          <p:cNvSpPr txBox="1"/>
          <p:nvPr/>
        </p:nvSpPr>
        <p:spPr>
          <a:xfrm>
            <a:off x="6199239" y="3429000"/>
            <a:ext cx="5302199" cy="646331"/>
          </a:xfrm>
          <a:prstGeom prst="rect">
            <a:avLst/>
          </a:prstGeom>
          <a:noFill/>
          <a:ln w="38100">
            <a:solidFill>
              <a:srgbClr val="C00000"/>
            </a:solidFill>
          </a:ln>
        </p:spPr>
        <p:txBody>
          <a:bodyPr wrap="square" rtlCol="0">
            <a:spAutoFit/>
          </a:bodyPr>
          <a:lstStyle/>
          <a:p>
            <a:r>
              <a:rPr lang="en-GB" b="0" i="0" u="sng" dirty="0">
                <a:solidFill>
                  <a:srgbClr val="0056D2"/>
                </a:solidFill>
                <a:effectLst/>
                <a:latin typeface="Source Sans Pro" panose="020B0503030403020204" pitchFamily="34" charset="0"/>
                <a:hlinkClick r:id="rId5"/>
              </a:rPr>
              <a:t>https://help.github.com/en/articles/about-pull-request-merges</a:t>
            </a:r>
            <a:endParaRPr lang="en-GB" b="0" i="0" dirty="0">
              <a:solidFill>
                <a:srgbClr val="1F1F1F"/>
              </a:solidFill>
              <a:effectLst/>
              <a:latin typeface="Source Sans Pro" panose="020B0503030403020204" pitchFamily="34" charset="0"/>
            </a:endParaRPr>
          </a:p>
        </p:txBody>
      </p:sp>
    </p:spTree>
    <p:extLst>
      <p:ext uri="{BB962C8B-B14F-4D97-AF65-F5344CB8AC3E}">
        <p14:creationId xmlns:p14="http://schemas.microsoft.com/office/powerpoint/2010/main" val="423167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par>
                                <p:cTn id="12" presetID="9"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par>
                                <p:cTn id="24" presetID="9"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9"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P spid="11" grpId="0" animBg="1"/>
      <p:bldP spid="11" grpId="1"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lstStyle/>
          <a:p>
            <a:pPr algn="l"/>
            <a:r>
              <a:rPr lang="en-GB" b="0" i="0" dirty="0">
                <a:solidFill>
                  <a:srgbClr val="1F1F1F"/>
                </a:solidFill>
                <a:effectLst/>
                <a:latin typeface="Source Sans Pro" panose="020B0503030403020204" pitchFamily="34" charset="0"/>
              </a:rPr>
              <a:t>Best Practices for Collaboration</a:t>
            </a:r>
          </a:p>
        </p:txBody>
      </p:sp>
      <p:sp>
        <p:nvSpPr>
          <p:cNvPr id="34" name="TextBox 33">
            <a:extLst>
              <a:ext uri="{FF2B5EF4-FFF2-40B4-BE49-F238E27FC236}">
                <a16:creationId xmlns:a16="http://schemas.microsoft.com/office/drawing/2014/main" id="{7BE8E83B-5194-1DAE-13D7-F5C599D606E5}"/>
              </a:ext>
            </a:extLst>
          </p:cNvPr>
          <p:cNvSpPr txBox="1"/>
          <p:nvPr/>
        </p:nvSpPr>
        <p:spPr>
          <a:xfrm>
            <a:off x="9094055" y="2110032"/>
            <a:ext cx="1357140" cy="369332"/>
          </a:xfrm>
          <a:prstGeom prst="rect">
            <a:avLst/>
          </a:prstGeom>
          <a:noFill/>
        </p:spPr>
        <p:txBody>
          <a:bodyPr wrap="square">
            <a:spAutoFit/>
          </a:bodyPr>
          <a:lstStyle/>
          <a:p>
            <a:endParaRPr lang="en-BE" dirty="0"/>
          </a:p>
        </p:txBody>
      </p:sp>
      <p:sp>
        <p:nvSpPr>
          <p:cNvPr id="11" name="TextBox 10">
            <a:extLst>
              <a:ext uri="{FF2B5EF4-FFF2-40B4-BE49-F238E27FC236}">
                <a16:creationId xmlns:a16="http://schemas.microsoft.com/office/drawing/2014/main" id="{ABF928C8-BC6E-EF66-9D88-AEE47D790836}"/>
              </a:ext>
            </a:extLst>
          </p:cNvPr>
          <p:cNvSpPr txBox="1"/>
          <p:nvPr/>
        </p:nvSpPr>
        <p:spPr>
          <a:xfrm>
            <a:off x="838200" y="1833033"/>
            <a:ext cx="9385092" cy="2923877"/>
          </a:xfrm>
          <a:prstGeom prst="rect">
            <a:avLst/>
          </a:prstGeom>
          <a:noFill/>
          <a:ln w="38100">
            <a:solidFill>
              <a:srgbClr val="166623"/>
            </a:solidFill>
          </a:ln>
        </p:spPr>
        <p:txBody>
          <a:bodyPr wrap="square">
            <a:spAutoFit/>
          </a:bodyPr>
          <a:lstStyle/>
          <a:p>
            <a:pPr marL="285750" indent="-285750">
              <a:buFont typeface="Arial" panose="020B0604020202020204" pitchFamily="34" charset="0"/>
              <a:buChar char="•"/>
            </a:pPr>
            <a:r>
              <a:rPr lang="en-GB" sz="2400" b="0" i="0" dirty="0">
                <a:solidFill>
                  <a:srgbClr val="1F1F1F"/>
                </a:solidFill>
                <a:effectLst/>
                <a:latin typeface="Source Sans Pro" panose="020B0503030403020204" pitchFamily="34" charset="0"/>
              </a:rPr>
              <a:t>It's a good idea to always synchronize your branches before starting any work on your own.</a:t>
            </a:r>
          </a:p>
          <a:p>
            <a:pPr marL="285750" indent="-285750">
              <a:buFont typeface="Arial" panose="020B0604020202020204" pitchFamily="34" charset="0"/>
              <a:buChar char="•"/>
            </a:pPr>
            <a:r>
              <a:rPr lang="en-GB" sz="2400" dirty="0">
                <a:solidFill>
                  <a:srgbClr val="1F1F1F"/>
                </a:solidFill>
                <a:latin typeface="Source Sans Pro" panose="020B0503030403020204" pitchFamily="34" charset="0"/>
              </a:rPr>
              <a:t>A</a:t>
            </a:r>
            <a:r>
              <a:rPr lang="en-GB" sz="2400" b="0" i="0" dirty="0">
                <a:solidFill>
                  <a:srgbClr val="1F1F1F"/>
                </a:solidFill>
                <a:effectLst/>
                <a:latin typeface="Source Sans Pro" panose="020B0503030403020204" pitchFamily="34" charset="0"/>
              </a:rPr>
              <a:t>void having very large changes that modify a lot of different things.</a:t>
            </a:r>
          </a:p>
          <a:p>
            <a:pPr marL="285750" indent="-285750">
              <a:buFont typeface="Arial" panose="020B0604020202020204" pitchFamily="34" charset="0"/>
              <a:buChar char="•"/>
            </a:pPr>
            <a:r>
              <a:rPr lang="en-GB" sz="2400" dirty="0">
                <a:solidFill>
                  <a:srgbClr val="333333"/>
                </a:solidFill>
                <a:latin typeface="OpenSans"/>
              </a:rPr>
              <a:t>W</a:t>
            </a:r>
            <a:r>
              <a:rPr lang="en-GB" sz="2400" b="0" i="0" dirty="0">
                <a:solidFill>
                  <a:srgbClr val="333333"/>
                </a:solidFill>
                <a:effectLst/>
                <a:latin typeface="OpenSans"/>
              </a:rPr>
              <a:t>hen working on a big change, it makes sense to have a separate feature branch.</a:t>
            </a:r>
          </a:p>
          <a:p>
            <a:pPr marL="742950" lvl="1" indent="-285750">
              <a:buFont typeface="Arial" panose="020B0604020202020204" pitchFamily="34" charset="0"/>
              <a:buChar char="•"/>
            </a:pPr>
            <a:r>
              <a:rPr lang="en-GB" sz="2000" b="0" i="0" dirty="0">
                <a:solidFill>
                  <a:srgbClr val="333333"/>
                </a:solidFill>
                <a:effectLst/>
                <a:latin typeface="OpenSans"/>
              </a:rPr>
              <a:t>To make the final merge of the feature branch easier, it makes sense to regularly merge changes made on the master branch back onto the feature branch.</a:t>
            </a:r>
            <a:endParaRPr lang="en-GB" sz="2000" dirty="0">
              <a:solidFill>
                <a:srgbClr val="333333"/>
              </a:solidFill>
              <a:latin typeface="OpenSans"/>
            </a:endParaRPr>
          </a:p>
          <a:p>
            <a:pPr marL="285750" indent="-285750">
              <a:buFont typeface="Arial" panose="020B0604020202020204" pitchFamily="34" charset="0"/>
              <a:buChar char="•"/>
            </a:pPr>
            <a:r>
              <a:rPr lang="en-GB" sz="2400" b="0" i="0" dirty="0">
                <a:solidFill>
                  <a:srgbClr val="333333"/>
                </a:solidFill>
                <a:effectLst/>
                <a:latin typeface="OpenSans"/>
              </a:rPr>
              <a:t>Avoid rebasing on public repository</a:t>
            </a:r>
          </a:p>
        </p:txBody>
      </p:sp>
      <p:sp>
        <p:nvSpPr>
          <p:cNvPr id="13" name="TextBox 12">
            <a:extLst>
              <a:ext uri="{FF2B5EF4-FFF2-40B4-BE49-F238E27FC236}">
                <a16:creationId xmlns:a16="http://schemas.microsoft.com/office/drawing/2014/main" id="{A987BBAE-D19D-9F31-B82F-78C20A73A11D}"/>
              </a:ext>
            </a:extLst>
          </p:cNvPr>
          <p:cNvSpPr txBox="1"/>
          <p:nvPr/>
        </p:nvSpPr>
        <p:spPr>
          <a:xfrm>
            <a:off x="389744" y="5370090"/>
            <a:ext cx="10702977" cy="923330"/>
          </a:xfrm>
          <a:prstGeom prst="rect">
            <a:avLst/>
          </a:prstGeom>
          <a:noFill/>
        </p:spPr>
        <p:txBody>
          <a:bodyPr wrap="square">
            <a:spAutoFit/>
          </a:bodyPr>
          <a:lstStyle/>
          <a:p>
            <a:pPr marL="285750" indent="-285750" algn="l">
              <a:buFont typeface="Arial" panose="020B0604020202020204" pitchFamily="34" charset="0"/>
              <a:buChar char="•"/>
            </a:pPr>
            <a:r>
              <a:rPr lang="en-GB" b="0" i="0" u="sng" dirty="0">
                <a:solidFill>
                  <a:srgbClr val="0056D2"/>
                </a:solidFill>
                <a:effectLst/>
                <a:latin typeface="Source Sans Pro" panose="020B0503030403020204" pitchFamily="34" charset="0"/>
                <a:hlinkClick r:id="rId3"/>
              </a:rPr>
              <a:t>https://help.github.com/en/github/collaborating-with-issues-and-pull-requests/about-merge-conflicts</a:t>
            </a:r>
            <a:endParaRPr lang="en-GB" b="0" i="0" dirty="0">
              <a:solidFill>
                <a:srgbClr val="1F1F1F"/>
              </a:solidFill>
              <a:effectLst/>
              <a:latin typeface="Source Sans Pro" panose="020B0503030403020204" pitchFamily="34" charset="0"/>
            </a:endParaRPr>
          </a:p>
          <a:p>
            <a:pPr marL="285750" indent="-285750" algn="l">
              <a:buFont typeface="Arial" panose="020B0604020202020204" pitchFamily="34" charset="0"/>
              <a:buChar char="•"/>
            </a:pPr>
            <a:r>
              <a:rPr lang="en-GB" b="0" i="0" u="sng" dirty="0">
                <a:solidFill>
                  <a:srgbClr val="0056D2"/>
                </a:solidFill>
                <a:effectLst/>
                <a:latin typeface="Source Sans Pro" panose="020B0503030403020204" pitchFamily="34" charset="0"/>
                <a:hlinkClick r:id="rId4"/>
              </a:rPr>
              <a:t>https://help.github.com/en/github/collaborating-with-issues-and-pull-requests/resolving-a-merge-conflict-using-the-command-line</a:t>
            </a:r>
            <a:endParaRPr lang="en-GB" b="0" i="0" u="sng" dirty="0">
              <a:solidFill>
                <a:srgbClr val="0056D2"/>
              </a:solidFill>
              <a:effectLst/>
              <a:latin typeface="Source Sans Pro" panose="020B0503030403020204" pitchFamily="34" charset="0"/>
            </a:endParaRPr>
          </a:p>
        </p:txBody>
      </p:sp>
    </p:spTree>
    <p:extLst>
      <p:ext uri="{BB962C8B-B14F-4D97-AF65-F5344CB8AC3E}">
        <p14:creationId xmlns:p14="http://schemas.microsoft.com/office/powerpoint/2010/main" val="1748445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ADD4E-AE58-7C4C-F053-30CB618F5A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3C1BD4-93B3-745D-7F86-BB1928C13DEA}"/>
              </a:ext>
            </a:extLst>
          </p:cNvPr>
          <p:cNvSpPr>
            <a:spLocks noGrp="1"/>
          </p:cNvSpPr>
          <p:nvPr>
            <p:ph type="title"/>
          </p:nvPr>
        </p:nvSpPr>
        <p:spPr>
          <a:xfrm>
            <a:off x="727363" y="0"/>
            <a:ext cx="10515600" cy="983673"/>
          </a:xfrm>
        </p:spPr>
        <p:txBody>
          <a:bodyPr/>
          <a:lstStyle/>
          <a:p>
            <a:r>
              <a:rPr lang="en-BE" dirty="0"/>
              <a:t>Anouncements</a:t>
            </a:r>
          </a:p>
        </p:txBody>
      </p:sp>
      <p:sp>
        <p:nvSpPr>
          <p:cNvPr id="3" name="Content Placeholder 2">
            <a:extLst>
              <a:ext uri="{FF2B5EF4-FFF2-40B4-BE49-F238E27FC236}">
                <a16:creationId xmlns:a16="http://schemas.microsoft.com/office/drawing/2014/main" id="{C0C4054E-86DE-8D0D-31D7-E11D4BEFB0C9}"/>
              </a:ext>
            </a:extLst>
          </p:cNvPr>
          <p:cNvSpPr>
            <a:spLocks noGrp="1"/>
          </p:cNvSpPr>
          <p:nvPr>
            <p:ph idx="1"/>
          </p:nvPr>
        </p:nvSpPr>
        <p:spPr>
          <a:xfrm>
            <a:off x="727363" y="865688"/>
            <a:ext cx="10515599" cy="5623605"/>
          </a:xfrm>
        </p:spPr>
        <p:txBody>
          <a:bodyPr>
            <a:normAutofit/>
          </a:bodyPr>
          <a:lstStyle/>
          <a:p>
            <a:endParaRPr lang="en-BE" sz="2400" dirty="0"/>
          </a:p>
          <a:p>
            <a:endParaRPr lang="en-BE" sz="2400" dirty="0"/>
          </a:p>
          <a:p>
            <a:endParaRPr lang="en-BE" sz="2400" dirty="0"/>
          </a:p>
          <a:p>
            <a:endParaRPr lang="en-BE" sz="2400" dirty="0"/>
          </a:p>
          <a:p>
            <a:endParaRPr lang="en-BE" sz="2400" dirty="0"/>
          </a:p>
          <a:p>
            <a:endParaRPr lang="en-BE" sz="2400" dirty="0"/>
          </a:p>
          <a:p>
            <a:pPr marL="0" indent="0">
              <a:buNone/>
            </a:pPr>
            <a:endParaRPr lang="en-BE" sz="2400" dirty="0"/>
          </a:p>
        </p:txBody>
      </p:sp>
      <p:pic>
        <p:nvPicPr>
          <p:cNvPr id="10" name="Picture 9" descr="A screenshot of a computer&#10;&#10;AI-generated content may be incorrect.">
            <a:extLst>
              <a:ext uri="{FF2B5EF4-FFF2-40B4-BE49-F238E27FC236}">
                <a16:creationId xmlns:a16="http://schemas.microsoft.com/office/drawing/2014/main" id="{DEAE19CE-C33F-5624-58E4-2F2F7FD017F5}"/>
              </a:ext>
            </a:extLst>
          </p:cNvPr>
          <p:cNvPicPr>
            <a:picLocks noChangeAspect="1"/>
          </p:cNvPicPr>
          <p:nvPr/>
        </p:nvPicPr>
        <p:blipFill>
          <a:blip r:embed="rId3"/>
          <a:stretch>
            <a:fillRect/>
          </a:stretch>
        </p:blipFill>
        <p:spPr>
          <a:xfrm>
            <a:off x="373402" y="1849361"/>
            <a:ext cx="10535196" cy="3120452"/>
          </a:xfrm>
          <a:prstGeom prst="rect">
            <a:avLst/>
          </a:prstGeom>
        </p:spPr>
      </p:pic>
    </p:spTree>
    <p:extLst>
      <p:ext uri="{BB962C8B-B14F-4D97-AF65-F5344CB8AC3E}">
        <p14:creationId xmlns:p14="http://schemas.microsoft.com/office/powerpoint/2010/main" val="13467027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normAutofit/>
          </a:bodyPr>
          <a:lstStyle/>
          <a:p>
            <a:pPr algn="l"/>
            <a:r>
              <a:rPr lang="en-GB" b="0" i="0" dirty="0">
                <a:solidFill>
                  <a:srgbClr val="1F1F1F"/>
                </a:solidFill>
                <a:effectLst/>
                <a:latin typeface="Source Sans Pro" panose="020B0503030403020204" pitchFamily="34" charset="0"/>
              </a:rPr>
              <a:t>Code Reviews</a:t>
            </a:r>
            <a:endParaRPr lang="en-GB" b="0" i="0" dirty="0">
              <a:solidFill>
                <a:srgbClr val="1F1F1F"/>
              </a:solidFill>
              <a:effectLst/>
              <a:latin typeface="OpenSans"/>
            </a:endParaRPr>
          </a:p>
        </p:txBody>
      </p:sp>
      <p:sp>
        <p:nvSpPr>
          <p:cNvPr id="14" name="TextBox 13">
            <a:extLst>
              <a:ext uri="{FF2B5EF4-FFF2-40B4-BE49-F238E27FC236}">
                <a16:creationId xmlns:a16="http://schemas.microsoft.com/office/drawing/2014/main" id="{7FD9351F-F33A-4684-3877-C7CBE7168D46}"/>
              </a:ext>
            </a:extLst>
          </p:cNvPr>
          <p:cNvSpPr txBox="1"/>
          <p:nvPr/>
        </p:nvSpPr>
        <p:spPr>
          <a:xfrm>
            <a:off x="8193506" y="4677337"/>
            <a:ext cx="3160294" cy="1815882"/>
          </a:xfrm>
          <a:prstGeom prst="rect">
            <a:avLst/>
          </a:prstGeom>
          <a:noFill/>
          <a:ln w="38100">
            <a:solidFill>
              <a:srgbClr val="166623"/>
            </a:solidFill>
          </a:ln>
        </p:spPr>
        <p:txBody>
          <a:bodyPr wrap="square" rtlCol="0">
            <a:spAutoFit/>
          </a:bodyPr>
          <a:lstStyle/>
          <a:p>
            <a:pPr marL="285750" indent="-285750">
              <a:buFont typeface="Arial" panose="020B0604020202020204" pitchFamily="34" charset="0"/>
              <a:buChar char="•"/>
            </a:pPr>
            <a:r>
              <a:rPr lang="en-BE" sz="2800" dirty="0"/>
              <a:t>Documentation</a:t>
            </a:r>
          </a:p>
          <a:p>
            <a:pPr marL="285750" indent="-285750">
              <a:buFont typeface="Arial" panose="020B0604020202020204" pitchFamily="34" charset="0"/>
              <a:buChar char="•"/>
            </a:pPr>
            <a:r>
              <a:rPr lang="en-BE" sz="2800" dirty="0"/>
              <a:t>Configurations</a:t>
            </a:r>
          </a:p>
          <a:p>
            <a:pPr marL="285750" indent="-285750">
              <a:buFont typeface="Arial" panose="020B0604020202020204" pitchFamily="34" charset="0"/>
              <a:buChar char="•"/>
            </a:pPr>
            <a:r>
              <a:rPr lang="en-BE" sz="2800" dirty="0"/>
              <a:t>Code</a:t>
            </a:r>
          </a:p>
          <a:p>
            <a:pPr marL="285750" indent="-285750">
              <a:buFont typeface="Arial" panose="020B0604020202020204" pitchFamily="34" charset="0"/>
              <a:buChar char="•"/>
            </a:pPr>
            <a:r>
              <a:rPr lang="en-BE" sz="2800" dirty="0"/>
              <a:t>Design Diagrams</a:t>
            </a:r>
          </a:p>
        </p:txBody>
      </p:sp>
      <p:sp>
        <p:nvSpPr>
          <p:cNvPr id="3" name="TextBox 2">
            <a:extLst>
              <a:ext uri="{FF2B5EF4-FFF2-40B4-BE49-F238E27FC236}">
                <a16:creationId xmlns:a16="http://schemas.microsoft.com/office/drawing/2014/main" id="{CEAA58F6-C4D2-C243-95B1-7AE91C79EE4A}"/>
              </a:ext>
            </a:extLst>
          </p:cNvPr>
          <p:cNvSpPr txBox="1"/>
          <p:nvPr/>
        </p:nvSpPr>
        <p:spPr>
          <a:xfrm>
            <a:off x="1030147" y="1780674"/>
            <a:ext cx="9641711" cy="2246769"/>
          </a:xfrm>
          <a:prstGeom prst="rect">
            <a:avLst/>
          </a:prstGeom>
          <a:noFill/>
          <a:ln w="38100">
            <a:solidFill>
              <a:srgbClr val="166623"/>
            </a:solidFill>
          </a:ln>
        </p:spPr>
        <p:txBody>
          <a:bodyPr wrap="square">
            <a:spAutoFit/>
          </a:bodyPr>
          <a:lstStyle/>
          <a:p>
            <a:pPr algn="just"/>
            <a:r>
              <a:rPr lang="en-GB" sz="2000" b="1" i="0" dirty="0">
                <a:solidFill>
                  <a:srgbClr val="202122"/>
                </a:solidFill>
                <a:effectLst/>
                <a:latin typeface="Arial" panose="020B0604020202020204" pitchFamily="34" charset="0"/>
              </a:rPr>
              <a:t>Code review </a:t>
            </a:r>
            <a:r>
              <a:rPr lang="en-GB" sz="2000" i="0" dirty="0">
                <a:solidFill>
                  <a:srgbClr val="202122"/>
                </a:solidFill>
                <a:effectLst/>
                <a:latin typeface="Arial" panose="020B0604020202020204" pitchFamily="34" charset="0"/>
              </a:rPr>
              <a:t>(sometimes referred to as peer review) is a software quality assurance activity in which </a:t>
            </a:r>
            <a:r>
              <a:rPr lang="en-GB" sz="2000" b="1" i="0" dirty="0">
                <a:solidFill>
                  <a:srgbClr val="202122"/>
                </a:solidFill>
                <a:effectLst/>
                <a:latin typeface="Arial" panose="020B0604020202020204" pitchFamily="34" charset="0"/>
              </a:rPr>
              <a:t>one</a:t>
            </a:r>
            <a:r>
              <a:rPr lang="en-GB" sz="2000" i="0" dirty="0">
                <a:solidFill>
                  <a:srgbClr val="202122"/>
                </a:solidFill>
                <a:effectLst/>
                <a:latin typeface="Arial" panose="020B0604020202020204" pitchFamily="34" charset="0"/>
              </a:rPr>
              <a:t> or </a:t>
            </a:r>
            <a:r>
              <a:rPr lang="en-GB" sz="2000" b="1" i="0" dirty="0">
                <a:solidFill>
                  <a:srgbClr val="202122"/>
                </a:solidFill>
                <a:effectLst/>
                <a:latin typeface="Arial" panose="020B0604020202020204" pitchFamily="34" charset="0"/>
              </a:rPr>
              <a:t>several people </a:t>
            </a:r>
            <a:r>
              <a:rPr lang="en-GB" sz="2000" i="0" dirty="0">
                <a:solidFill>
                  <a:srgbClr val="202122"/>
                </a:solidFill>
                <a:effectLst/>
                <a:latin typeface="Arial" panose="020B0604020202020204" pitchFamily="34" charset="0"/>
              </a:rPr>
              <a:t>check a program mainly by viewing and reading parts of its source code, and they do so after implementation or as an interruption of implementation. </a:t>
            </a:r>
          </a:p>
          <a:p>
            <a:pPr marL="342900" indent="-342900" algn="just">
              <a:buFont typeface="Arial" panose="020B0604020202020204" pitchFamily="34" charset="0"/>
              <a:buChar char="•"/>
            </a:pPr>
            <a:r>
              <a:rPr lang="en-GB" sz="2000" i="0" dirty="0">
                <a:solidFill>
                  <a:srgbClr val="202122"/>
                </a:solidFill>
                <a:effectLst/>
                <a:latin typeface="Arial" panose="020B0604020202020204" pitchFamily="34" charset="0"/>
              </a:rPr>
              <a:t>At least one of the persons must not be the code's author. </a:t>
            </a:r>
          </a:p>
          <a:p>
            <a:pPr marL="342900" indent="-342900" algn="just">
              <a:buFont typeface="Arial" panose="020B0604020202020204" pitchFamily="34" charset="0"/>
              <a:buChar char="•"/>
            </a:pPr>
            <a:r>
              <a:rPr lang="en-GB" sz="2000" i="0" dirty="0">
                <a:solidFill>
                  <a:srgbClr val="202122"/>
                </a:solidFill>
                <a:effectLst/>
                <a:latin typeface="Arial" panose="020B0604020202020204" pitchFamily="34" charset="0"/>
              </a:rPr>
              <a:t>The persons performing the checking, excluding the </a:t>
            </a:r>
            <a:r>
              <a:rPr lang="en-GB" sz="2000" b="1" i="0" dirty="0">
                <a:solidFill>
                  <a:srgbClr val="202122"/>
                </a:solidFill>
                <a:effectLst/>
                <a:latin typeface="Arial" panose="020B0604020202020204" pitchFamily="34" charset="0"/>
              </a:rPr>
              <a:t>author</a:t>
            </a:r>
            <a:r>
              <a:rPr lang="en-GB" sz="2000" i="0" dirty="0">
                <a:solidFill>
                  <a:srgbClr val="202122"/>
                </a:solidFill>
                <a:effectLst/>
                <a:latin typeface="Arial" panose="020B0604020202020204" pitchFamily="34" charset="0"/>
              </a:rPr>
              <a:t>, are called "</a:t>
            </a:r>
            <a:r>
              <a:rPr lang="en-GB" sz="2000" b="1" i="0" dirty="0">
                <a:solidFill>
                  <a:srgbClr val="202122"/>
                </a:solidFill>
                <a:effectLst/>
                <a:latin typeface="Arial" panose="020B0604020202020204" pitchFamily="34" charset="0"/>
              </a:rPr>
              <a:t>reviewers</a:t>
            </a:r>
            <a:r>
              <a:rPr lang="en-GB" sz="2000" i="0" dirty="0">
                <a:solidFill>
                  <a:srgbClr val="202122"/>
                </a:solidFill>
                <a:effectLst/>
                <a:latin typeface="Arial" panose="020B0604020202020204" pitchFamily="34" charset="0"/>
              </a:rPr>
              <a:t>".</a:t>
            </a:r>
            <a:endParaRPr lang="en-BE" sz="2000" dirty="0"/>
          </a:p>
        </p:txBody>
      </p:sp>
    </p:spTree>
    <p:extLst>
      <p:ext uri="{BB962C8B-B14F-4D97-AF65-F5344CB8AC3E}">
        <p14:creationId xmlns:p14="http://schemas.microsoft.com/office/powerpoint/2010/main" val="413023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79459"/>
            <a:ext cx="10515600" cy="708301"/>
          </a:xfrm>
        </p:spPr>
        <p:txBody>
          <a:bodyPr>
            <a:normAutofit/>
          </a:bodyPr>
          <a:lstStyle/>
          <a:p>
            <a:r>
              <a:rPr lang="en-BE" sz="3600" dirty="0"/>
              <a:t>Why do we need to perform code reviews?</a:t>
            </a:r>
          </a:p>
        </p:txBody>
      </p:sp>
      <p:pic>
        <p:nvPicPr>
          <p:cNvPr id="7" name="Picture 6" descr="Diagram, text&#10;&#10;Description automatically generated">
            <a:extLst>
              <a:ext uri="{FF2B5EF4-FFF2-40B4-BE49-F238E27FC236}">
                <a16:creationId xmlns:a16="http://schemas.microsoft.com/office/drawing/2014/main" id="{0BEB0CAD-776F-E431-FFAA-EB2E8EF8598C}"/>
              </a:ext>
            </a:extLst>
          </p:cNvPr>
          <p:cNvPicPr>
            <a:picLocks noChangeAspect="1"/>
          </p:cNvPicPr>
          <p:nvPr/>
        </p:nvPicPr>
        <p:blipFill rotWithShape="1">
          <a:blip r:embed="rId3"/>
          <a:srcRect r="49604" b="64261"/>
          <a:stretch/>
        </p:blipFill>
        <p:spPr>
          <a:xfrm>
            <a:off x="1418816" y="893108"/>
            <a:ext cx="3044868" cy="1843866"/>
          </a:xfrm>
          <a:prstGeom prst="rect">
            <a:avLst/>
          </a:prstGeom>
        </p:spPr>
      </p:pic>
      <p:pic>
        <p:nvPicPr>
          <p:cNvPr id="9" name="Picture 8" descr="Diagram, text&#10;&#10;Description automatically generated">
            <a:extLst>
              <a:ext uri="{FF2B5EF4-FFF2-40B4-BE49-F238E27FC236}">
                <a16:creationId xmlns:a16="http://schemas.microsoft.com/office/drawing/2014/main" id="{08FE035C-0654-8182-2D78-DEBFB5DF267C}"/>
              </a:ext>
            </a:extLst>
          </p:cNvPr>
          <p:cNvPicPr>
            <a:picLocks noChangeAspect="1"/>
          </p:cNvPicPr>
          <p:nvPr/>
        </p:nvPicPr>
        <p:blipFill rotWithShape="1">
          <a:blip r:embed="rId3"/>
          <a:srcRect l="49604" b="64261"/>
          <a:stretch/>
        </p:blipFill>
        <p:spPr>
          <a:xfrm>
            <a:off x="4279534" y="893109"/>
            <a:ext cx="3044868" cy="1843866"/>
          </a:xfrm>
          <a:prstGeom prst="rect">
            <a:avLst/>
          </a:prstGeom>
        </p:spPr>
      </p:pic>
      <p:pic>
        <p:nvPicPr>
          <p:cNvPr id="10" name="Picture 9" descr="Diagram, text&#10;&#10;Description automatically generated">
            <a:extLst>
              <a:ext uri="{FF2B5EF4-FFF2-40B4-BE49-F238E27FC236}">
                <a16:creationId xmlns:a16="http://schemas.microsoft.com/office/drawing/2014/main" id="{BE06870F-60D8-4335-D8A7-5DDA4722457F}"/>
              </a:ext>
            </a:extLst>
          </p:cNvPr>
          <p:cNvPicPr>
            <a:picLocks noChangeAspect="1"/>
          </p:cNvPicPr>
          <p:nvPr/>
        </p:nvPicPr>
        <p:blipFill rotWithShape="1">
          <a:blip r:embed="rId3"/>
          <a:srcRect t="35739" r="53155" b="28522"/>
          <a:stretch/>
        </p:blipFill>
        <p:spPr>
          <a:xfrm>
            <a:off x="1442816" y="2741160"/>
            <a:ext cx="2830293" cy="1843866"/>
          </a:xfrm>
          <a:prstGeom prst="rect">
            <a:avLst/>
          </a:prstGeom>
        </p:spPr>
      </p:pic>
      <p:pic>
        <p:nvPicPr>
          <p:cNvPr id="11" name="Picture 10" descr="Diagram, text&#10;&#10;Description automatically generated">
            <a:extLst>
              <a:ext uri="{FF2B5EF4-FFF2-40B4-BE49-F238E27FC236}">
                <a16:creationId xmlns:a16="http://schemas.microsoft.com/office/drawing/2014/main" id="{D63497D8-6482-29AB-D614-8E4B10DF2C02}"/>
              </a:ext>
            </a:extLst>
          </p:cNvPr>
          <p:cNvPicPr>
            <a:picLocks noChangeAspect="1"/>
          </p:cNvPicPr>
          <p:nvPr/>
        </p:nvPicPr>
        <p:blipFill rotWithShape="1">
          <a:blip r:embed="rId3"/>
          <a:srcRect l="49604" t="35739" b="28522"/>
          <a:stretch/>
        </p:blipFill>
        <p:spPr>
          <a:xfrm>
            <a:off x="4301603" y="2741160"/>
            <a:ext cx="3044868" cy="1843866"/>
          </a:xfrm>
          <a:prstGeom prst="rect">
            <a:avLst/>
          </a:prstGeom>
        </p:spPr>
      </p:pic>
      <p:pic>
        <p:nvPicPr>
          <p:cNvPr id="12" name="Picture 11" descr="Diagram, text&#10;&#10;Description automatically generated">
            <a:extLst>
              <a:ext uri="{FF2B5EF4-FFF2-40B4-BE49-F238E27FC236}">
                <a16:creationId xmlns:a16="http://schemas.microsoft.com/office/drawing/2014/main" id="{2A312478-8B82-4D13-C515-EFF2649FEAFD}"/>
              </a:ext>
            </a:extLst>
          </p:cNvPr>
          <p:cNvPicPr>
            <a:picLocks noChangeAspect="1"/>
          </p:cNvPicPr>
          <p:nvPr/>
        </p:nvPicPr>
        <p:blipFill rotWithShape="1">
          <a:blip r:embed="rId3"/>
          <a:srcRect t="71478"/>
          <a:stretch/>
        </p:blipFill>
        <p:spPr>
          <a:xfrm>
            <a:off x="1408243" y="4589213"/>
            <a:ext cx="5909653" cy="1439347"/>
          </a:xfrm>
          <a:prstGeom prst="rect">
            <a:avLst/>
          </a:prstGeom>
        </p:spPr>
      </p:pic>
      <p:sp>
        <p:nvSpPr>
          <p:cNvPr id="2" name="TextBox 1">
            <a:extLst>
              <a:ext uri="{FF2B5EF4-FFF2-40B4-BE49-F238E27FC236}">
                <a16:creationId xmlns:a16="http://schemas.microsoft.com/office/drawing/2014/main" id="{24CDB1B2-E5CC-88BD-1385-E9D8C411AFF6}"/>
              </a:ext>
            </a:extLst>
          </p:cNvPr>
          <p:cNvSpPr txBox="1"/>
          <p:nvPr/>
        </p:nvSpPr>
        <p:spPr>
          <a:xfrm>
            <a:off x="7756395" y="4546425"/>
            <a:ext cx="4035488" cy="2031325"/>
          </a:xfrm>
          <a:prstGeom prst="rect">
            <a:avLst/>
          </a:prstGeom>
          <a:noFill/>
          <a:ln w="38100">
            <a:solidFill>
              <a:srgbClr val="166623"/>
            </a:solidFill>
          </a:ln>
        </p:spPr>
        <p:txBody>
          <a:bodyPr wrap="square" rtlCol="0">
            <a:spAutoFit/>
          </a:bodyPr>
          <a:lstStyle/>
          <a:p>
            <a:r>
              <a:rPr lang="en-BE" b="1" dirty="0"/>
              <a:t>Requirements</a:t>
            </a:r>
          </a:p>
          <a:p>
            <a:pPr marL="285750" indent="-285750">
              <a:buFont typeface="Arial" panose="020B0604020202020204" pitchFamily="34" charset="0"/>
              <a:buChar char="•"/>
            </a:pPr>
            <a:r>
              <a:rPr lang="en-GB" dirty="0"/>
              <a:t>Programming language Style Guide</a:t>
            </a:r>
          </a:p>
          <a:p>
            <a:pPr marL="285750" indent="-285750">
              <a:buFont typeface="Arial" panose="020B0604020202020204" pitchFamily="34" charset="0"/>
              <a:buChar char="•"/>
            </a:pPr>
            <a:r>
              <a:rPr lang="en-GB" dirty="0"/>
              <a:t>The code has passed all tests</a:t>
            </a:r>
          </a:p>
          <a:p>
            <a:pPr marL="285750" indent="-285750">
              <a:buFont typeface="Arial" panose="020B0604020202020204" pitchFamily="34" charset="0"/>
              <a:buChar char="•"/>
            </a:pPr>
            <a:r>
              <a:rPr lang="en-GB" dirty="0"/>
              <a:t>Test Coverage (&gt;90)</a:t>
            </a:r>
          </a:p>
          <a:p>
            <a:pPr marL="285750" indent="-285750">
              <a:buFont typeface="Arial" panose="020B0604020202020204" pitchFamily="34" charset="0"/>
              <a:buChar char="•"/>
            </a:pPr>
            <a:r>
              <a:rPr lang="en-GB" dirty="0"/>
              <a:t>Code is well Documented</a:t>
            </a:r>
          </a:p>
          <a:p>
            <a:pPr marL="285750" indent="-285750">
              <a:buFont typeface="Arial" panose="020B0604020202020204" pitchFamily="34" charset="0"/>
              <a:buChar char="•"/>
            </a:pPr>
            <a:r>
              <a:rPr lang="en-GB" dirty="0"/>
              <a:t>Passed CI</a:t>
            </a:r>
          </a:p>
          <a:p>
            <a:pPr marL="285750" indent="-285750">
              <a:buFont typeface="Arial" panose="020B0604020202020204" pitchFamily="34" charset="0"/>
              <a:buChar char="•"/>
            </a:pPr>
            <a:r>
              <a:rPr lang="en-BE" dirty="0"/>
              <a:t>Design Diagrams</a:t>
            </a:r>
          </a:p>
        </p:txBody>
      </p:sp>
      <p:grpSp>
        <p:nvGrpSpPr>
          <p:cNvPr id="18" name="Group 17">
            <a:extLst>
              <a:ext uri="{FF2B5EF4-FFF2-40B4-BE49-F238E27FC236}">
                <a16:creationId xmlns:a16="http://schemas.microsoft.com/office/drawing/2014/main" id="{1EA52319-5409-E3BE-F77C-408CA297E932}"/>
              </a:ext>
            </a:extLst>
          </p:cNvPr>
          <p:cNvGrpSpPr/>
          <p:nvPr/>
        </p:nvGrpSpPr>
        <p:grpSpPr>
          <a:xfrm>
            <a:off x="7950155" y="1235241"/>
            <a:ext cx="2015255" cy="870420"/>
            <a:chOff x="7950155" y="1235241"/>
            <a:chExt cx="2015255" cy="870420"/>
          </a:xfrm>
        </p:grpSpPr>
        <p:sp>
          <p:nvSpPr>
            <p:cNvPr id="3" name="TextBox 2">
              <a:extLst>
                <a:ext uri="{FF2B5EF4-FFF2-40B4-BE49-F238E27FC236}">
                  <a16:creationId xmlns:a16="http://schemas.microsoft.com/office/drawing/2014/main" id="{2149743D-AE59-27F6-37D5-9B4268390F07}"/>
                </a:ext>
              </a:extLst>
            </p:cNvPr>
            <p:cNvSpPr txBox="1"/>
            <p:nvPr/>
          </p:nvSpPr>
          <p:spPr>
            <a:xfrm>
              <a:off x="7950155" y="1235241"/>
              <a:ext cx="1643296" cy="369332"/>
            </a:xfrm>
            <a:prstGeom prst="rect">
              <a:avLst/>
            </a:prstGeom>
            <a:noFill/>
            <a:ln w="28575">
              <a:solidFill>
                <a:srgbClr val="1D15C5"/>
              </a:solidFill>
            </a:ln>
          </p:spPr>
          <p:txBody>
            <a:bodyPr wrap="square" rtlCol="0">
              <a:spAutoFit/>
            </a:bodyPr>
            <a:lstStyle/>
            <a:p>
              <a:r>
                <a:rPr lang="en-BE" dirty="0"/>
                <a:t>Unclear names</a:t>
              </a:r>
            </a:p>
          </p:txBody>
        </p:sp>
        <p:cxnSp>
          <p:nvCxnSpPr>
            <p:cNvPr id="13" name="Straight Connector 12">
              <a:extLst>
                <a:ext uri="{FF2B5EF4-FFF2-40B4-BE49-F238E27FC236}">
                  <a16:creationId xmlns:a16="http://schemas.microsoft.com/office/drawing/2014/main" id="{C489EE8C-8400-3C9A-D8C0-E119122B2D69}"/>
                </a:ext>
              </a:extLst>
            </p:cNvPr>
            <p:cNvCxnSpPr>
              <a:endCxn id="3" idx="2"/>
            </p:cNvCxnSpPr>
            <p:nvPr/>
          </p:nvCxnSpPr>
          <p:spPr>
            <a:xfrm flipH="1" flipV="1">
              <a:off x="8771803" y="1604573"/>
              <a:ext cx="1193607" cy="501088"/>
            </a:xfrm>
            <a:prstGeom prst="line">
              <a:avLst/>
            </a:prstGeom>
            <a:ln w="28575">
              <a:solidFill>
                <a:srgbClr val="1D15C5"/>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1E5D5146-EFFF-7F4D-D9C6-70F114E40A63}"/>
              </a:ext>
            </a:extLst>
          </p:cNvPr>
          <p:cNvGrpSpPr/>
          <p:nvPr/>
        </p:nvGrpSpPr>
        <p:grpSpPr>
          <a:xfrm>
            <a:off x="7543060" y="3075835"/>
            <a:ext cx="2254279" cy="1147419"/>
            <a:chOff x="7543060" y="3075835"/>
            <a:chExt cx="2254279" cy="1147419"/>
          </a:xfrm>
        </p:grpSpPr>
        <p:sp>
          <p:nvSpPr>
            <p:cNvPr id="6" name="TextBox 5">
              <a:extLst>
                <a:ext uri="{FF2B5EF4-FFF2-40B4-BE49-F238E27FC236}">
                  <a16:creationId xmlns:a16="http://schemas.microsoft.com/office/drawing/2014/main" id="{97BF1455-5965-3897-E900-903F90E2AC5E}"/>
                </a:ext>
              </a:extLst>
            </p:cNvPr>
            <p:cNvSpPr txBox="1"/>
            <p:nvPr/>
          </p:nvSpPr>
          <p:spPr>
            <a:xfrm>
              <a:off x="7543060" y="3576923"/>
              <a:ext cx="2254279" cy="646331"/>
            </a:xfrm>
            <a:prstGeom prst="rect">
              <a:avLst/>
            </a:prstGeom>
            <a:noFill/>
            <a:ln w="28575">
              <a:solidFill>
                <a:srgbClr val="1D15C5"/>
              </a:solidFill>
            </a:ln>
          </p:spPr>
          <p:txBody>
            <a:bodyPr wrap="square" rtlCol="0">
              <a:spAutoFit/>
            </a:bodyPr>
            <a:lstStyle/>
            <a:p>
              <a:r>
                <a:rPr lang="en-US" dirty="0"/>
                <a:t>Forgetting to handle a specific condition</a:t>
              </a:r>
              <a:endParaRPr lang="en-BE" dirty="0"/>
            </a:p>
          </p:txBody>
        </p:sp>
        <p:cxnSp>
          <p:nvCxnSpPr>
            <p:cNvPr id="14" name="Straight Connector 13">
              <a:extLst>
                <a:ext uri="{FF2B5EF4-FFF2-40B4-BE49-F238E27FC236}">
                  <a16:creationId xmlns:a16="http://schemas.microsoft.com/office/drawing/2014/main" id="{84FC2B88-D91C-0A94-6A7F-ECBB750D35F8}"/>
                </a:ext>
              </a:extLst>
            </p:cNvPr>
            <p:cNvCxnSpPr>
              <a:cxnSpLocks/>
              <a:endCxn id="6" idx="0"/>
            </p:cNvCxnSpPr>
            <p:nvPr/>
          </p:nvCxnSpPr>
          <p:spPr>
            <a:xfrm flipH="1">
              <a:off x="8670200" y="3075835"/>
              <a:ext cx="964640" cy="501088"/>
            </a:xfrm>
            <a:prstGeom prst="line">
              <a:avLst/>
            </a:prstGeom>
            <a:ln w="28575">
              <a:solidFill>
                <a:srgbClr val="1D15C5"/>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26B3BC62-CA33-C5B1-A7FE-8C1F9F0AC3AF}"/>
              </a:ext>
            </a:extLst>
          </p:cNvPr>
          <p:cNvGrpSpPr/>
          <p:nvPr/>
        </p:nvGrpSpPr>
        <p:grpSpPr>
          <a:xfrm>
            <a:off x="10153858" y="893108"/>
            <a:ext cx="1854745" cy="1291499"/>
            <a:chOff x="10153858" y="893108"/>
            <a:chExt cx="1854745" cy="1291499"/>
          </a:xfrm>
        </p:grpSpPr>
        <p:sp>
          <p:nvSpPr>
            <p:cNvPr id="5" name="TextBox 4">
              <a:extLst>
                <a:ext uri="{FF2B5EF4-FFF2-40B4-BE49-F238E27FC236}">
                  <a16:creationId xmlns:a16="http://schemas.microsoft.com/office/drawing/2014/main" id="{55E3484E-ED50-4D3B-D12E-5C401AAF1EC5}"/>
                </a:ext>
              </a:extLst>
            </p:cNvPr>
            <p:cNvSpPr txBox="1"/>
            <p:nvPr/>
          </p:nvSpPr>
          <p:spPr>
            <a:xfrm>
              <a:off x="10153858" y="893108"/>
              <a:ext cx="1854745" cy="646331"/>
            </a:xfrm>
            <a:prstGeom prst="rect">
              <a:avLst/>
            </a:prstGeom>
            <a:noFill/>
            <a:ln w="28575">
              <a:solidFill>
                <a:srgbClr val="1D15C5"/>
              </a:solidFill>
            </a:ln>
          </p:spPr>
          <p:txBody>
            <a:bodyPr wrap="square" rtlCol="0">
              <a:spAutoFit/>
            </a:bodyPr>
            <a:lstStyle/>
            <a:p>
              <a:r>
                <a:rPr lang="en-GB" dirty="0"/>
                <a:t>F</a:t>
              </a:r>
              <a:r>
                <a:rPr lang="en-BE" dirty="0"/>
                <a:t>orgetting to add tests</a:t>
              </a:r>
            </a:p>
          </p:txBody>
        </p:sp>
        <p:cxnSp>
          <p:nvCxnSpPr>
            <p:cNvPr id="16" name="Straight Connector 15">
              <a:extLst>
                <a:ext uri="{FF2B5EF4-FFF2-40B4-BE49-F238E27FC236}">
                  <a16:creationId xmlns:a16="http://schemas.microsoft.com/office/drawing/2014/main" id="{65DD166D-EF29-BC9F-D616-590CEF8C16C4}"/>
                </a:ext>
              </a:extLst>
            </p:cNvPr>
            <p:cNvCxnSpPr>
              <a:cxnSpLocks/>
            </p:cNvCxnSpPr>
            <p:nvPr/>
          </p:nvCxnSpPr>
          <p:spPr>
            <a:xfrm flipH="1">
              <a:off x="10810873" y="1536275"/>
              <a:ext cx="405772" cy="648332"/>
            </a:xfrm>
            <a:prstGeom prst="line">
              <a:avLst/>
            </a:prstGeom>
            <a:ln w="28575">
              <a:solidFill>
                <a:srgbClr val="1D15C5"/>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20AC7400-F301-1ACB-1F4A-D37B11857F81}"/>
              </a:ext>
            </a:extLst>
          </p:cNvPr>
          <p:cNvGrpSpPr/>
          <p:nvPr/>
        </p:nvGrpSpPr>
        <p:grpSpPr>
          <a:xfrm>
            <a:off x="9606764" y="1976387"/>
            <a:ext cx="1598729" cy="1549536"/>
            <a:chOff x="9606764" y="1976387"/>
            <a:chExt cx="1598729" cy="1549536"/>
          </a:xfrm>
        </p:grpSpPr>
        <p:pic>
          <p:nvPicPr>
            <p:cNvPr id="1026" name="Picture 2" descr="Browser Basic Miscellany Flat icon">
              <a:extLst>
                <a:ext uri="{FF2B5EF4-FFF2-40B4-BE49-F238E27FC236}">
                  <a16:creationId xmlns:a16="http://schemas.microsoft.com/office/drawing/2014/main" id="{77D67201-83C9-7BCC-5F65-EE97965BDD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32" t="21235" r="3973" b="2103"/>
            <a:stretch/>
          </p:blipFill>
          <p:spPr bwMode="auto">
            <a:xfrm>
              <a:off x="9606764" y="1976387"/>
              <a:ext cx="1474466" cy="122872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FA14ECE-EBA3-54AF-819F-686A25430C3A}"/>
                </a:ext>
              </a:extLst>
            </p:cNvPr>
            <p:cNvSpPr txBox="1"/>
            <p:nvPr/>
          </p:nvSpPr>
          <p:spPr>
            <a:xfrm>
              <a:off x="9759103" y="3154109"/>
              <a:ext cx="1446390" cy="371814"/>
            </a:xfrm>
            <a:prstGeom prst="rect">
              <a:avLst/>
            </a:prstGeom>
            <a:noFill/>
          </p:spPr>
          <p:txBody>
            <a:bodyPr wrap="square" rtlCol="0">
              <a:spAutoFit/>
            </a:bodyPr>
            <a:lstStyle/>
            <a:p>
              <a:r>
                <a:rPr lang="en-BE" dirty="0"/>
                <a:t>Code issues</a:t>
              </a:r>
            </a:p>
          </p:txBody>
        </p:sp>
      </p:grpSp>
      <p:sp>
        <p:nvSpPr>
          <p:cNvPr id="15" name="TextBox 14">
            <a:extLst>
              <a:ext uri="{FF2B5EF4-FFF2-40B4-BE49-F238E27FC236}">
                <a16:creationId xmlns:a16="http://schemas.microsoft.com/office/drawing/2014/main" id="{90595C95-C62B-7194-AD4C-C23A70EB0B2D}"/>
              </a:ext>
            </a:extLst>
          </p:cNvPr>
          <p:cNvSpPr txBox="1"/>
          <p:nvPr/>
        </p:nvSpPr>
        <p:spPr>
          <a:xfrm>
            <a:off x="1053483" y="6043595"/>
            <a:ext cx="6439251" cy="646331"/>
          </a:xfrm>
          <a:prstGeom prst="rect">
            <a:avLst/>
          </a:prstGeom>
          <a:noFill/>
          <a:ln w="28575">
            <a:solidFill>
              <a:srgbClr val="1D15C5"/>
            </a:solidFill>
          </a:ln>
        </p:spPr>
        <p:txBody>
          <a:bodyPr wrap="square">
            <a:spAutoFit/>
          </a:bodyPr>
          <a:lstStyle/>
          <a:p>
            <a:r>
              <a:rPr lang="en-GB" b="0" i="0" dirty="0">
                <a:solidFill>
                  <a:srgbClr val="333333"/>
                </a:solidFill>
                <a:effectLst/>
                <a:latin typeface="OpenSans"/>
              </a:rPr>
              <a:t>One thing to always remember, code reviews are not about us being good or bad coders, they're about making our code better. </a:t>
            </a:r>
            <a:endParaRPr lang="en-US" dirty="0"/>
          </a:p>
        </p:txBody>
      </p:sp>
    </p:spTree>
    <p:extLst>
      <p:ext uri="{BB962C8B-B14F-4D97-AF65-F5344CB8AC3E}">
        <p14:creationId xmlns:p14="http://schemas.microsoft.com/office/powerpoint/2010/main" val="271630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dissolv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dissolv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dissolv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dissolv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dissolv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dissolve">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normAutofit/>
          </a:bodyPr>
          <a:lstStyle/>
          <a:p>
            <a:r>
              <a:rPr lang="en-BE" sz="3600" dirty="0"/>
              <a:t>Why do we need to perform code reviews?</a:t>
            </a:r>
          </a:p>
        </p:txBody>
      </p:sp>
      <p:pic>
        <p:nvPicPr>
          <p:cNvPr id="3076" name="Picture 4" descr="Code review - Free computer icons">
            <a:extLst>
              <a:ext uri="{FF2B5EF4-FFF2-40B4-BE49-F238E27FC236}">
                <a16:creationId xmlns:a16="http://schemas.microsoft.com/office/drawing/2014/main" id="{597D7FA6-178F-E161-491D-EB1ACD8A2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7960" y="3570983"/>
            <a:ext cx="1247149" cy="124714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282747F7-7596-FDD1-BF64-1502A3D3B436}"/>
              </a:ext>
            </a:extLst>
          </p:cNvPr>
          <p:cNvGrpSpPr/>
          <p:nvPr/>
        </p:nvGrpSpPr>
        <p:grpSpPr>
          <a:xfrm>
            <a:off x="2058002" y="3825164"/>
            <a:ext cx="1807710" cy="1750963"/>
            <a:chOff x="1040422" y="4780151"/>
            <a:chExt cx="1807710" cy="1750963"/>
          </a:xfrm>
        </p:grpSpPr>
        <p:pic>
          <p:nvPicPr>
            <p:cNvPr id="15" name="Picture 6" descr="Female software developer icon Stock Vector | Adobe Stock">
              <a:extLst>
                <a:ext uri="{FF2B5EF4-FFF2-40B4-BE49-F238E27FC236}">
                  <a16:creationId xmlns:a16="http://schemas.microsoft.com/office/drawing/2014/main" id="{F754851D-6A7A-D6C9-BB44-582FD564FF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70" r="7985"/>
            <a:stretch/>
          </p:blipFill>
          <p:spPr bwMode="auto">
            <a:xfrm>
              <a:off x="1243349" y="4780151"/>
              <a:ext cx="1343284" cy="151537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0C5F71E-5648-E9C0-980B-F06803DC3EF2}"/>
                </a:ext>
              </a:extLst>
            </p:cNvPr>
            <p:cNvSpPr txBox="1"/>
            <p:nvPr/>
          </p:nvSpPr>
          <p:spPr>
            <a:xfrm>
              <a:off x="1040422" y="6161782"/>
              <a:ext cx="1807710" cy="369332"/>
            </a:xfrm>
            <a:prstGeom prst="rect">
              <a:avLst/>
            </a:prstGeom>
            <a:noFill/>
          </p:spPr>
          <p:txBody>
            <a:bodyPr wrap="square" rtlCol="0">
              <a:spAutoFit/>
            </a:bodyPr>
            <a:lstStyle/>
            <a:p>
              <a:endParaRPr lang="en-BE" dirty="0"/>
            </a:p>
          </p:txBody>
        </p:sp>
      </p:grpSp>
      <p:grpSp>
        <p:nvGrpSpPr>
          <p:cNvPr id="23" name="Group 22">
            <a:extLst>
              <a:ext uri="{FF2B5EF4-FFF2-40B4-BE49-F238E27FC236}">
                <a16:creationId xmlns:a16="http://schemas.microsoft.com/office/drawing/2014/main" id="{ACDE12F8-945D-262E-B386-33B0F1D96C4C}"/>
              </a:ext>
            </a:extLst>
          </p:cNvPr>
          <p:cNvGrpSpPr/>
          <p:nvPr/>
        </p:nvGrpSpPr>
        <p:grpSpPr>
          <a:xfrm>
            <a:off x="5162663" y="5239379"/>
            <a:ext cx="1807710" cy="1794958"/>
            <a:chOff x="4649729" y="4780151"/>
            <a:chExt cx="1807710" cy="1794958"/>
          </a:xfrm>
        </p:grpSpPr>
        <p:pic>
          <p:nvPicPr>
            <p:cNvPr id="24" name="Picture 8" descr="Developer Icon Vector Art, Icons, and Graphics for Free Download">
              <a:extLst>
                <a:ext uri="{FF2B5EF4-FFF2-40B4-BE49-F238E27FC236}">
                  <a16:creationId xmlns:a16="http://schemas.microsoft.com/office/drawing/2014/main" id="{F4BB2D32-4222-B8F0-976F-85F4AE3A79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071" t="11092" r="10005" b="11809"/>
            <a:stretch/>
          </p:blipFill>
          <p:spPr bwMode="auto">
            <a:xfrm>
              <a:off x="4758303" y="4780151"/>
              <a:ext cx="1590562" cy="151537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7F34B4D-2463-3BA0-0102-C849CF9152F4}"/>
                </a:ext>
              </a:extLst>
            </p:cNvPr>
            <p:cNvSpPr txBox="1"/>
            <p:nvPr/>
          </p:nvSpPr>
          <p:spPr>
            <a:xfrm>
              <a:off x="4649729" y="6205777"/>
              <a:ext cx="1807710" cy="369332"/>
            </a:xfrm>
            <a:prstGeom prst="rect">
              <a:avLst/>
            </a:prstGeom>
            <a:noFill/>
          </p:spPr>
          <p:txBody>
            <a:bodyPr wrap="square" rtlCol="0">
              <a:spAutoFit/>
            </a:bodyPr>
            <a:lstStyle/>
            <a:p>
              <a:endParaRPr lang="en-BE" dirty="0"/>
            </a:p>
          </p:txBody>
        </p:sp>
      </p:grpSp>
      <p:grpSp>
        <p:nvGrpSpPr>
          <p:cNvPr id="26" name="Group 25">
            <a:extLst>
              <a:ext uri="{FF2B5EF4-FFF2-40B4-BE49-F238E27FC236}">
                <a16:creationId xmlns:a16="http://schemas.microsoft.com/office/drawing/2014/main" id="{E899FB12-2437-28A4-D4A1-C9FFF2AE8994}"/>
              </a:ext>
            </a:extLst>
          </p:cNvPr>
          <p:cNvGrpSpPr/>
          <p:nvPr/>
        </p:nvGrpSpPr>
        <p:grpSpPr>
          <a:xfrm>
            <a:off x="8146980" y="3397133"/>
            <a:ext cx="2093610" cy="2103647"/>
            <a:chOff x="8855041" y="4427467"/>
            <a:chExt cx="2093610" cy="2103647"/>
          </a:xfrm>
        </p:grpSpPr>
        <p:pic>
          <p:nvPicPr>
            <p:cNvPr id="27" name="Picture 4" descr="Developer Icon Vector Art, Icons, and Graphics for Free Download">
              <a:extLst>
                <a:ext uri="{FF2B5EF4-FFF2-40B4-BE49-F238E27FC236}">
                  <a16:creationId xmlns:a16="http://schemas.microsoft.com/office/drawing/2014/main" id="{F5DA1067-E9BE-4700-372E-3EF668EFF2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5041" y="4427467"/>
              <a:ext cx="2093610" cy="209361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E9822144-31DF-711E-1B62-F074CF53A2A7}"/>
                </a:ext>
              </a:extLst>
            </p:cNvPr>
            <p:cNvSpPr txBox="1"/>
            <p:nvPr/>
          </p:nvSpPr>
          <p:spPr>
            <a:xfrm>
              <a:off x="8997991" y="6161782"/>
              <a:ext cx="1807710" cy="369332"/>
            </a:xfrm>
            <a:prstGeom prst="rect">
              <a:avLst/>
            </a:prstGeom>
            <a:noFill/>
          </p:spPr>
          <p:txBody>
            <a:bodyPr wrap="square" rtlCol="0">
              <a:spAutoFit/>
            </a:bodyPr>
            <a:lstStyle/>
            <a:p>
              <a:endParaRPr lang="en-BE" dirty="0"/>
            </a:p>
          </p:txBody>
        </p:sp>
      </p:grpSp>
      <p:pic>
        <p:nvPicPr>
          <p:cNvPr id="3080" name="Picture 8" descr="Facility management - Free real estate icons">
            <a:extLst>
              <a:ext uri="{FF2B5EF4-FFF2-40B4-BE49-F238E27FC236}">
                <a16:creationId xmlns:a16="http://schemas.microsoft.com/office/drawing/2014/main" id="{605459C3-E7CB-D7E2-C21C-1372CFEB7E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7424" y="1197722"/>
            <a:ext cx="1580230" cy="158023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1D6DD40-7085-0560-35BE-2891BC9CAFBE}"/>
              </a:ext>
            </a:extLst>
          </p:cNvPr>
          <p:cNvSpPr txBox="1"/>
          <p:nvPr/>
        </p:nvSpPr>
        <p:spPr>
          <a:xfrm>
            <a:off x="1997683" y="3881178"/>
            <a:ext cx="749508" cy="376465"/>
          </a:xfrm>
          <a:prstGeom prst="rect">
            <a:avLst/>
          </a:prstGeom>
          <a:noFill/>
        </p:spPr>
        <p:txBody>
          <a:bodyPr wrap="square" rtlCol="0">
            <a:spAutoFit/>
          </a:bodyPr>
          <a:lstStyle/>
          <a:p>
            <a:r>
              <a:rPr lang="en-BE" dirty="0"/>
              <a:t>Alice</a:t>
            </a:r>
          </a:p>
        </p:txBody>
      </p:sp>
      <p:sp>
        <p:nvSpPr>
          <p:cNvPr id="30" name="TextBox 29">
            <a:extLst>
              <a:ext uri="{FF2B5EF4-FFF2-40B4-BE49-F238E27FC236}">
                <a16:creationId xmlns:a16="http://schemas.microsoft.com/office/drawing/2014/main" id="{0D000436-7DEF-D72F-050C-8E9291B38B02}"/>
              </a:ext>
            </a:extLst>
          </p:cNvPr>
          <p:cNvSpPr txBox="1"/>
          <p:nvPr/>
        </p:nvSpPr>
        <p:spPr>
          <a:xfrm>
            <a:off x="6388858" y="5342595"/>
            <a:ext cx="749508" cy="376465"/>
          </a:xfrm>
          <a:prstGeom prst="rect">
            <a:avLst/>
          </a:prstGeom>
          <a:noFill/>
        </p:spPr>
        <p:txBody>
          <a:bodyPr wrap="square" rtlCol="0">
            <a:spAutoFit/>
          </a:bodyPr>
          <a:lstStyle/>
          <a:p>
            <a:r>
              <a:rPr lang="en-BE" dirty="0"/>
              <a:t>Bob</a:t>
            </a:r>
          </a:p>
        </p:txBody>
      </p:sp>
      <p:sp>
        <p:nvSpPr>
          <p:cNvPr id="31" name="TextBox 30">
            <a:extLst>
              <a:ext uri="{FF2B5EF4-FFF2-40B4-BE49-F238E27FC236}">
                <a16:creationId xmlns:a16="http://schemas.microsoft.com/office/drawing/2014/main" id="{9E29A6A0-682D-6243-1117-091B4797CAA8}"/>
              </a:ext>
            </a:extLst>
          </p:cNvPr>
          <p:cNvSpPr txBox="1"/>
          <p:nvPr/>
        </p:nvSpPr>
        <p:spPr>
          <a:xfrm>
            <a:off x="9556317" y="3940695"/>
            <a:ext cx="749508" cy="376465"/>
          </a:xfrm>
          <a:prstGeom prst="rect">
            <a:avLst/>
          </a:prstGeom>
          <a:noFill/>
        </p:spPr>
        <p:txBody>
          <a:bodyPr wrap="square" rtlCol="0">
            <a:spAutoFit/>
          </a:bodyPr>
          <a:lstStyle/>
          <a:p>
            <a:r>
              <a:rPr lang="en-BE" dirty="0"/>
              <a:t>Sam</a:t>
            </a:r>
          </a:p>
        </p:txBody>
      </p:sp>
      <p:sp>
        <p:nvSpPr>
          <p:cNvPr id="32" name="TextBox 31">
            <a:extLst>
              <a:ext uri="{FF2B5EF4-FFF2-40B4-BE49-F238E27FC236}">
                <a16:creationId xmlns:a16="http://schemas.microsoft.com/office/drawing/2014/main" id="{E471C8EE-A17D-0211-F7BA-3B6E6C24CFD7}"/>
              </a:ext>
            </a:extLst>
          </p:cNvPr>
          <p:cNvSpPr txBox="1"/>
          <p:nvPr/>
        </p:nvSpPr>
        <p:spPr>
          <a:xfrm>
            <a:off x="6620927" y="2173967"/>
            <a:ext cx="1555315" cy="369332"/>
          </a:xfrm>
          <a:prstGeom prst="rect">
            <a:avLst/>
          </a:prstGeom>
          <a:noFill/>
        </p:spPr>
        <p:txBody>
          <a:bodyPr wrap="square" rtlCol="0">
            <a:spAutoFit/>
          </a:bodyPr>
          <a:lstStyle/>
          <a:p>
            <a:r>
              <a:rPr lang="en-BE" dirty="0"/>
              <a:t>Company</a:t>
            </a:r>
          </a:p>
        </p:txBody>
      </p:sp>
      <p:sp>
        <p:nvSpPr>
          <p:cNvPr id="33" name="Down Arrow 32">
            <a:extLst>
              <a:ext uri="{FF2B5EF4-FFF2-40B4-BE49-F238E27FC236}">
                <a16:creationId xmlns:a16="http://schemas.microsoft.com/office/drawing/2014/main" id="{B180ADA0-AF65-DF6F-72DE-9D8E5FF46268}"/>
              </a:ext>
            </a:extLst>
          </p:cNvPr>
          <p:cNvSpPr/>
          <p:nvPr/>
        </p:nvSpPr>
        <p:spPr>
          <a:xfrm>
            <a:off x="5904854" y="2940487"/>
            <a:ext cx="495501" cy="394603"/>
          </a:xfrm>
          <a:prstGeom prst="downArrow">
            <a:avLst/>
          </a:prstGeom>
          <a:solidFill>
            <a:schemeClr val="tx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4" name="Down Arrow 33">
            <a:extLst>
              <a:ext uri="{FF2B5EF4-FFF2-40B4-BE49-F238E27FC236}">
                <a16:creationId xmlns:a16="http://schemas.microsoft.com/office/drawing/2014/main" id="{D8F40ECB-A471-EF4F-799E-86163915B7A8}"/>
              </a:ext>
            </a:extLst>
          </p:cNvPr>
          <p:cNvSpPr/>
          <p:nvPr/>
        </p:nvSpPr>
        <p:spPr>
          <a:xfrm rot="5400000">
            <a:off x="4235318" y="3204573"/>
            <a:ext cx="495501" cy="1848711"/>
          </a:xfrm>
          <a:prstGeom prst="downArrow">
            <a:avLst/>
          </a:prstGeom>
          <a:solidFill>
            <a:schemeClr val="tx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5" name="Down Arrow 34">
            <a:extLst>
              <a:ext uri="{FF2B5EF4-FFF2-40B4-BE49-F238E27FC236}">
                <a16:creationId xmlns:a16="http://schemas.microsoft.com/office/drawing/2014/main" id="{A63DEABC-07FF-733D-6A9E-C89BA6CEB463}"/>
              </a:ext>
            </a:extLst>
          </p:cNvPr>
          <p:cNvSpPr/>
          <p:nvPr/>
        </p:nvSpPr>
        <p:spPr>
          <a:xfrm>
            <a:off x="5858440" y="4781527"/>
            <a:ext cx="495501" cy="394603"/>
          </a:xfrm>
          <a:prstGeom prst="downArrow">
            <a:avLst/>
          </a:prstGeom>
          <a:solidFill>
            <a:schemeClr val="tx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6" name="TextBox 35">
            <a:extLst>
              <a:ext uri="{FF2B5EF4-FFF2-40B4-BE49-F238E27FC236}">
                <a16:creationId xmlns:a16="http://schemas.microsoft.com/office/drawing/2014/main" id="{6BB54785-3F1C-E80E-1073-F8D01D6B1635}"/>
              </a:ext>
            </a:extLst>
          </p:cNvPr>
          <p:cNvSpPr txBox="1"/>
          <p:nvPr/>
        </p:nvSpPr>
        <p:spPr>
          <a:xfrm>
            <a:off x="6528082" y="3470399"/>
            <a:ext cx="1670783" cy="369332"/>
          </a:xfrm>
          <a:prstGeom prst="rect">
            <a:avLst/>
          </a:prstGeom>
          <a:noFill/>
        </p:spPr>
        <p:txBody>
          <a:bodyPr wrap="square" rtlCol="0">
            <a:spAutoFit/>
          </a:bodyPr>
          <a:lstStyle/>
          <a:p>
            <a:r>
              <a:rPr lang="en-BE" dirty="0"/>
              <a:t>Code reviews</a:t>
            </a:r>
          </a:p>
        </p:txBody>
      </p:sp>
      <p:sp>
        <p:nvSpPr>
          <p:cNvPr id="37" name="Down Arrow 36">
            <a:extLst>
              <a:ext uri="{FF2B5EF4-FFF2-40B4-BE49-F238E27FC236}">
                <a16:creationId xmlns:a16="http://schemas.microsoft.com/office/drawing/2014/main" id="{5AF6AB28-C829-1200-06E7-7FBCDA4D0EAF}"/>
              </a:ext>
            </a:extLst>
          </p:cNvPr>
          <p:cNvSpPr/>
          <p:nvPr/>
        </p:nvSpPr>
        <p:spPr>
          <a:xfrm rot="16200000">
            <a:off x="7738003" y="3324970"/>
            <a:ext cx="495501" cy="1694775"/>
          </a:xfrm>
          <a:prstGeom prst="downArrow">
            <a:avLst/>
          </a:prstGeom>
          <a:solidFill>
            <a:schemeClr val="tx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39" name="Group 38">
            <a:extLst>
              <a:ext uri="{FF2B5EF4-FFF2-40B4-BE49-F238E27FC236}">
                <a16:creationId xmlns:a16="http://schemas.microsoft.com/office/drawing/2014/main" id="{96B2D179-A7F6-9BAE-04DE-F7995E2BAC1A}"/>
              </a:ext>
            </a:extLst>
          </p:cNvPr>
          <p:cNvGrpSpPr/>
          <p:nvPr/>
        </p:nvGrpSpPr>
        <p:grpSpPr>
          <a:xfrm>
            <a:off x="10096389" y="2236868"/>
            <a:ext cx="2020849" cy="1192132"/>
            <a:chOff x="10096389" y="2236868"/>
            <a:chExt cx="2020849" cy="1192132"/>
          </a:xfrm>
        </p:grpSpPr>
        <p:pic>
          <p:nvPicPr>
            <p:cNvPr id="3084" name="Picture 12" descr="Quality assurance - Free shipping and delivery icons">
              <a:extLst>
                <a:ext uri="{FF2B5EF4-FFF2-40B4-BE49-F238E27FC236}">
                  <a16:creationId xmlns:a16="http://schemas.microsoft.com/office/drawing/2014/main" id="{775D44F4-19B0-39B2-7235-A2EB5F4F2C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25106" y="2236868"/>
              <a:ext cx="1192132" cy="1192132"/>
            </a:xfrm>
            <a:prstGeom prst="rect">
              <a:avLst/>
            </a:prstGeom>
            <a:noFill/>
            <a:extLst>
              <a:ext uri="{909E8E84-426E-40DD-AFC4-6F175D3DCCD1}">
                <a14:hiddenFill xmlns:a14="http://schemas.microsoft.com/office/drawing/2010/main">
                  <a:solidFill>
                    <a:srgbClr val="FFFFFF"/>
                  </a:solidFill>
                </a14:hiddenFill>
              </a:ext>
            </a:extLst>
          </p:spPr>
        </p:pic>
        <p:sp>
          <p:nvSpPr>
            <p:cNvPr id="38" name="Right Arrow 37">
              <a:extLst>
                <a:ext uri="{FF2B5EF4-FFF2-40B4-BE49-F238E27FC236}">
                  <a16:creationId xmlns:a16="http://schemas.microsoft.com/office/drawing/2014/main" id="{10C99CE0-F034-F248-A665-7F3E41D69534}"/>
                </a:ext>
              </a:extLst>
            </p:cNvPr>
            <p:cNvSpPr/>
            <p:nvPr/>
          </p:nvSpPr>
          <p:spPr>
            <a:xfrm>
              <a:off x="10096389" y="2708872"/>
              <a:ext cx="805912" cy="330154"/>
            </a:xfrm>
            <a:prstGeom prst="rightArrow">
              <a:avLst/>
            </a:prstGeom>
            <a:solidFill>
              <a:schemeClr val="tx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grpSp>
      <p:pic>
        <p:nvPicPr>
          <p:cNvPr id="3086" name="Picture 14" descr="No Trust Images – Browse 3,938 Stock Photos, Vectors, and Video | Adobe  Stock">
            <a:extLst>
              <a:ext uri="{FF2B5EF4-FFF2-40B4-BE49-F238E27FC236}">
                <a16:creationId xmlns:a16="http://schemas.microsoft.com/office/drawing/2014/main" id="{05E9B9A8-3A45-946F-C8E0-D3CC43B9783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158" t="19030" r="18173" b="24391"/>
          <a:stretch/>
        </p:blipFill>
        <p:spPr bwMode="auto">
          <a:xfrm>
            <a:off x="8756541" y="2295096"/>
            <a:ext cx="1188692" cy="1039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87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86"/>
                                        </p:tgtEl>
                                        <p:attrNameLst>
                                          <p:attrName>style.visibility</p:attrName>
                                        </p:attrNameLst>
                                      </p:cBhvr>
                                      <p:to>
                                        <p:strVal val="visible"/>
                                      </p:to>
                                    </p:set>
                                    <p:animEffect transition="in" filter="dissolve">
                                      <p:cBhvr>
                                        <p:cTn id="7" dur="500"/>
                                        <p:tgtEl>
                                          <p:spTgt spid="308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dissolve">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390322" y="207610"/>
            <a:ext cx="10515600" cy="708301"/>
          </a:xfrm>
        </p:spPr>
        <p:txBody>
          <a:bodyPr>
            <a:normAutofit/>
          </a:bodyPr>
          <a:lstStyle/>
          <a:p>
            <a:pPr algn="l"/>
            <a:r>
              <a:rPr lang="en-GB" sz="3600" dirty="0">
                <a:solidFill>
                  <a:srgbClr val="1F1F1F"/>
                </a:solidFill>
                <a:latin typeface="Source Sans Pro" panose="020B0503030403020204" pitchFamily="34" charset="0"/>
              </a:rPr>
              <a:t>A simple </a:t>
            </a:r>
            <a:r>
              <a:rPr lang="en-GB" sz="3600" b="0" i="0" dirty="0">
                <a:solidFill>
                  <a:srgbClr val="1F1F1F"/>
                </a:solidFill>
                <a:effectLst/>
                <a:latin typeface="Source Sans Pro" panose="020B0503030403020204" pitchFamily="34" charset="0"/>
              </a:rPr>
              <a:t>Code Review Workflow</a:t>
            </a:r>
            <a:endParaRPr lang="en-GB" sz="3600" b="0" i="0" dirty="0">
              <a:solidFill>
                <a:srgbClr val="1F1F1F"/>
              </a:solidFill>
              <a:effectLst/>
              <a:latin typeface="OpenSans"/>
            </a:endParaRPr>
          </a:p>
        </p:txBody>
      </p:sp>
      <p:grpSp>
        <p:nvGrpSpPr>
          <p:cNvPr id="18456" name="Group 18455">
            <a:extLst>
              <a:ext uri="{FF2B5EF4-FFF2-40B4-BE49-F238E27FC236}">
                <a16:creationId xmlns:a16="http://schemas.microsoft.com/office/drawing/2014/main" id="{859627AC-C9C9-B132-4B7C-C50DC372759D}"/>
              </a:ext>
            </a:extLst>
          </p:cNvPr>
          <p:cNvGrpSpPr/>
          <p:nvPr/>
        </p:nvGrpSpPr>
        <p:grpSpPr>
          <a:xfrm>
            <a:off x="1456687" y="4201343"/>
            <a:ext cx="2882334" cy="1103350"/>
            <a:chOff x="1456687" y="4201343"/>
            <a:chExt cx="2882334" cy="1103350"/>
          </a:xfrm>
        </p:grpSpPr>
        <p:pic>
          <p:nvPicPr>
            <p:cNvPr id="18440" name="Picture 8" descr="Git branch icon in orange (double pack) Sticker - Codesticker">
              <a:extLst>
                <a:ext uri="{FF2B5EF4-FFF2-40B4-BE49-F238E27FC236}">
                  <a16:creationId xmlns:a16="http://schemas.microsoft.com/office/drawing/2014/main" id="{B66FAF2C-D4D6-8552-1876-F25B6AA719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28" t="11875" r="45764" b="45355"/>
            <a:stretch/>
          </p:blipFill>
          <p:spPr bwMode="auto">
            <a:xfrm>
              <a:off x="2638353" y="4201343"/>
              <a:ext cx="1004959" cy="1006410"/>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67F0E599-C744-C700-3C06-B29C59ADDD8E}"/>
                </a:ext>
              </a:extLst>
            </p:cNvPr>
            <p:cNvGrpSpPr/>
            <p:nvPr/>
          </p:nvGrpSpPr>
          <p:grpSpPr>
            <a:xfrm>
              <a:off x="1456687" y="4426523"/>
              <a:ext cx="1181028" cy="584775"/>
              <a:chOff x="1457325" y="4203483"/>
              <a:chExt cx="1181028" cy="584775"/>
            </a:xfrm>
          </p:grpSpPr>
          <p:cxnSp>
            <p:nvCxnSpPr>
              <p:cNvPr id="8" name="Straight Arrow Connector 7">
                <a:extLst>
                  <a:ext uri="{FF2B5EF4-FFF2-40B4-BE49-F238E27FC236}">
                    <a16:creationId xmlns:a16="http://schemas.microsoft.com/office/drawing/2014/main" id="{990BD3A5-4055-B072-63FB-2D0D5A6C3D50}"/>
                  </a:ext>
                </a:extLst>
              </p:cNvPr>
              <p:cNvCxnSpPr>
                <a:cxnSpLocks/>
              </p:cNvCxnSpPr>
              <p:nvPr/>
            </p:nvCxnSpPr>
            <p:spPr>
              <a:xfrm>
                <a:off x="1457325" y="4519862"/>
                <a:ext cx="11810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84F1808-DED2-101E-9B2F-82FD4509B4FF}"/>
                  </a:ext>
                </a:extLst>
              </p:cNvPr>
              <p:cNvSpPr txBox="1"/>
              <p:nvPr/>
            </p:nvSpPr>
            <p:spPr>
              <a:xfrm>
                <a:off x="1565734" y="4203483"/>
                <a:ext cx="942975" cy="584775"/>
              </a:xfrm>
              <a:prstGeom prst="rect">
                <a:avLst/>
              </a:prstGeom>
              <a:noFill/>
            </p:spPr>
            <p:txBody>
              <a:bodyPr wrap="square" rtlCol="0">
                <a:spAutoFit/>
              </a:bodyPr>
              <a:lstStyle/>
              <a:p>
                <a:r>
                  <a:rPr lang="en-BE" sz="1600" dirty="0"/>
                  <a:t>Push changes </a:t>
                </a:r>
              </a:p>
            </p:txBody>
          </p:sp>
        </p:grpSp>
        <p:sp>
          <p:nvSpPr>
            <p:cNvPr id="11" name="TextBox 10">
              <a:extLst>
                <a:ext uri="{FF2B5EF4-FFF2-40B4-BE49-F238E27FC236}">
                  <a16:creationId xmlns:a16="http://schemas.microsoft.com/office/drawing/2014/main" id="{C5FB1DCF-AB2D-486B-3AEB-79226DF6019B}"/>
                </a:ext>
              </a:extLst>
            </p:cNvPr>
            <p:cNvSpPr txBox="1"/>
            <p:nvPr/>
          </p:nvSpPr>
          <p:spPr>
            <a:xfrm>
              <a:off x="2388321" y="4996916"/>
              <a:ext cx="1950700" cy="307777"/>
            </a:xfrm>
            <a:prstGeom prst="rect">
              <a:avLst/>
            </a:prstGeom>
            <a:noFill/>
          </p:spPr>
          <p:txBody>
            <a:bodyPr wrap="square" rtlCol="0">
              <a:spAutoFit/>
            </a:bodyPr>
            <a:lstStyle/>
            <a:p>
              <a:r>
                <a:rPr lang="en-GB" sz="1400" dirty="0"/>
                <a:t>Fork R</a:t>
              </a:r>
              <a:r>
                <a:rPr lang="en-BE" sz="1400" dirty="0"/>
                <a:t>emote branch</a:t>
              </a:r>
            </a:p>
          </p:txBody>
        </p:sp>
      </p:grpSp>
      <p:grpSp>
        <p:nvGrpSpPr>
          <p:cNvPr id="18441" name="Group 18440">
            <a:extLst>
              <a:ext uri="{FF2B5EF4-FFF2-40B4-BE49-F238E27FC236}">
                <a16:creationId xmlns:a16="http://schemas.microsoft.com/office/drawing/2014/main" id="{C9E51A57-36DC-129A-04E6-F5B32E8AE0B3}"/>
              </a:ext>
            </a:extLst>
          </p:cNvPr>
          <p:cNvGrpSpPr/>
          <p:nvPr/>
        </p:nvGrpSpPr>
        <p:grpSpPr>
          <a:xfrm>
            <a:off x="3140832" y="5335470"/>
            <a:ext cx="2504208" cy="986656"/>
            <a:chOff x="3140832" y="5335470"/>
            <a:chExt cx="2504208" cy="986656"/>
          </a:xfrm>
        </p:grpSpPr>
        <p:cxnSp>
          <p:nvCxnSpPr>
            <p:cNvPr id="13" name="Straight Connector 12">
              <a:extLst>
                <a:ext uri="{FF2B5EF4-FFF2-40B4-BE49-F238E27FC236}">
                  <a16:creationId xmlns:a16="http://schemas.microsoft.com/office/drawing/2014/main" id="{C89345BE-C772-1136-4D31-90B05FC4B6D7}"/>
                </a:ext>
              </a:extLst>
            </p:cNvPr>
            <p:cNvCxnSpPr>
              <a:cxnSpLocks/>
            </p:cNvCxnSpPr>
            <p:nvPr/>
          </p:nvCxnSpPr>
          <p:spPr>
            <a:xfrm>
              <a:off x="3140832" y="5379518"/>
              <a:ext cx="0" cy="4690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F9FCA0-3989-DE52-457B-3064F9C802A2}"/>
                </a:ext>
              </a:extLst>
            </p:cNvPr>
            <p:cNvCxnSpPr/>
            <p:nvPr/>
          </p:nvCxnSpPr>
          <p:spPr>
            <a:xfrm>
              <a:off x="3140832" y="5848601"/>
              <a:ext cx="1588257" cy="0"/>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365E91E-C794-7680-EBB1-B55B44D19923}"/>
                </a:ext>
              </a:extLst>
            </p:cNvPr>
            <p:cNvSpPr txBox="1"/>
            <p:nvPr/>
          </p:nvSpPr>
          <p:spPr>
            <a:xfrm>
              <a:off x="3505091" y="5525435"/>
              <a:ext cx="942975" cy="307777"/>
            </a:xfrm>
            <a:prstGeom prst="rect">
              <a:avLst/>
            </a:prstGeom>
            <a:noFill/>
          </p:spPr>
          <p:txBody>
            <a:bodyPr wrap="square" rtlCol="0">
              <a:spAutoFit/>
            </a:bodyPr>
            <a:lstStyle/>
            <a:p>
              <a:r>
                <a:rPr lang="en-BE" sz="1400" dirty="0"/>
                <a:t>Create PR </a:t>
              </a:r>
            </a:p>
          </p:txBody>
        </p:sp>
        <p:grpSp>
          <p:nvGrpSpPr>
            <p:cNvPr id="28" name="Group 27">
              <a:extLst>
                <a:ext uri="{FF2B5EF4-FFF2-40B4-BE49-F238E27FC236}">
                  <a16:creationId xmlns:a16="http://schemas.microsoft.com/office/drawing/2014/main" id="{0F7AA663-1D93-303B-CD20-E64B0A6D7A2A}"/>
                </a:ext>
              </a:extLst>
            </p:cNvPr>
            <p:cNvGrpSpPr/>
            <p:nvPr/>
          </p:nvGrpSpPr>
          <p:grpSpPr>
            <a:xfrm>
              <a:off x="4463868" y="5335470"/>
              <a:ext cx="1181172" cy="986656"/>
              <a:chOff x="4463868" y="4244607"/>
              <a:chExt cx="1181172" cy="986656"/>
            </a:xfrm>
          </p:grpSpPr>
          <p:pic>
            <p:nvPicPr>
              <p:cNvPr id="18442" name="Picture 10" descr="Git Pull Request Icon - Free outline mix">
                <a:extLst>
                  <a:ext uri="{FF2B5EF4-FFF2-40B4-BE49-F238E27FC236}">
                    <a16:creationId xmlns:a16="http://schemas.microsoft.com/office/drawing/2014/main" id="{C9B290C9-9BD2-28E2-4991-DABE1573F1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9089" y="4244607"/>
                <a:ext cx="715963" cy="71596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98B7ED4-3068-F8EC-4F6D-FE38784334F1}"/>
                  </a:ext>
                </a:extLst>
              </p:cNvPr>
              <p:cNvSpPr txBox="1"/>
              <p:nvPr/>
            </p:nvSpPr>
            <p:spPr>
              <a:xfrm>
                <a:off x="4463868" y="4892709"/>
                <a:ext cx="1181172" cy="338554"/>
              </a:xfrm>
              <a:prstGeom prst="rect">
                <a:avLst/>
              </a:prstGeom>
              <a:noFill/>
            </p:spPr>
            <p:txBody>
              <a:bodyPr wrap="square" rtlCol="0">
                <a:spAutoFit/>
              </a:bodyPr>
              <a:lstStyle/>
              <a:p>
                <a:r>
                  <a:rPr lang="en-US" sz="1600" dirty="0"/>
                  <a:t>Pull request</a:t>
                </a:r>
                <a:endParaRPr lang="en-BE" sz="1600" dirty="0"/>
              </a:p>
            </p:txBody>
          </p:sp>
        </p:grpSp>
      </p:grpSp>
      <p:grpSp>
        <p:nvGrpSpPr>
          <p:cNvPr id="18451" name="Group 18450">
            <a:extLst>
              <a:ext uri="{FF2B5EF4-FFF2-40B4-BE49-F238E27FC236}">
                <a16:creationId xmlns:a16="http://schemas.microsoft.com/office/drawing/2014/main" id="{7F370A32-A186-3316-1757-AC4B66303B55}"/>
              </a:ext>
            </a:extLst>
          </p:cNvPr>
          <p:cNvGrpSpPr/>
          <p:nvPr/>
        </p:nvGrpSpPr>
        <p:grpSpPr>
          <a:xfrm>
            <a:off x="5332056" y="3765264"/>
            <a:ext cx="1494156" cy="1657932"/>
            <a:chOff x="5332056" y="3765264"/>
            <a:chExt cx="1494156" cy="1657932"/>
          </a:xfrm>
        </p:grpSpPr>
        <p:cxnSp>
          <p:nvCxnSpPr>
            <p:cNvPr id="20" name="Straight Connector 19">
              <a:extLst>
                <a:ext uri="{FF2B5EF4-FFF2-40B4-BE49-F238E27FC236}">
                  <a16:creationId xmlns:a16="http://schemas.microsoft.com/office/drawing/2014/main" id="{7F7DBC32-D56E-3FA8-D182-383BF13F185E}"/>
                </a:ext>
              </a:extLst>
            </p:cNvPr>
            <p:cNvCxnSpPr>
              <a:cxnSpLocks/>
            </p:cNvCxnSpPr>
            <p:nvPr/>
          </p:nvCxnSpPr>
          <p:spPr>
            <a:xfrm flipH="1">
              <a:off x="5332056" y="4838421"/>
              <a:ext cx="595221" cy="584775"/>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73F1DDDF-3624-92D6-8F33-A13E9EB88F38}"/>
                </a:ext>
              </a:extLst>
            </p:cNvPr>
            <p:cNvGrpSpPr/>
            <p:nvPr/>
          </p:nvGrpSpPr>
          <p:grpSpPr>
            <a:xfrm>
              <a:off x="5645040" y="3765264"/>
              <a:ext cx="1181172" cy="1064040"/>
              <a:chOff x="5858834" y="4246669"/>
              <a:chExt cx="1181172" cy="1064040"/>
            </a:xfrm>
          </p:grpSpPr>
          <p:pic>
            <p:nvPicPr>
              <p:cNvPr id="18448" name="Picture 16" descr="GitHub Logo and symbol, meaning, history, PNG, brand">
                <a:extLst>
                  <a:ext uri="{FF2B5EF4-FFF2-40B4-BE49-F238E27FC236}">
                    <a16:creationId xmlns:a16="http://schemas.microsoft.com/office/drawing/2014/main" id="{971B16E0-B162-B315-0DCA-3F2628696F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241" r="23151"/>
              <a:stretch/>
            </p:blipFill>
            <p:spPr bwMode="auto">
              <a:xfrm>
                <a:off x="6047741" y="4246669"/>
                <a:ext cx="637218" cy="59064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15C1636-3793-79D8-C551-AC1A63C9B438}"/>
                  </a:ext>
                </a:extLst>
              </p:cNvPr>
              <p:cNvSpPr txBox="1"/>
              <p:nvPr/>
            </p:nvSpPr>
            <p:spPr>
              <a:xfrm>
                <a:off x="5858834" y="4725934"/>
                <a:ext cx="1181172" cy="584775"/>
              </a:xfrm>
              <a:prstGeom prst="rect">
                <a:avLst/>
              </a:prstGeom>
              <a:noFill/>
            </p:spPr>
            <p:txBody>
              <a:bodyPr wrap="square" rtlCol="0">
                <a:spAutoFit/>
              </a:bodyPr>
              <a:lstStyle/>
              <a:p>
                <a:r>
                  <a:rPr lang="en-US" sz="1600" dirty="0"/>
                  <a:t>Main repo Maintainers</a:t>
                </a:r>
                <a:endParaRPr lang="en-BE" sz="1600" dirty="0"/>
              </a:p>
            </p:txBody>
          </p:sp>
        </p:grpSp>
      </p:grpSp>
      <p:grpSp>
        <p:nvGrpSpPr>
          <p:cNvPr id="18453" name="Group 18452">
            <a:extLst>
              <a:ext uri="{FF2B5EF4-FFF2-40B4-BE49-F238E27FC236}">
                <a16:creationId xmlns:a16="http://schemas.microsoft.com/office/drawing/2014/main" id="{C62A7934-E923-C40A-8471-BAA930DFDA13}"/>
              </a:ext>
            </a:extLst>
          </p:cNvPr>
          <p:cNvGrpSpPr/>
          <p:nvPr/>
        </p:nvGrpSpPr>
        <p:grpSpPr>
          <a:xfrm>
            <a:off x="6336469" y="4850644"/>
            <a:ext cx="2786632" cy="1864488"/>
            <a:chOff x="6336469" y="4850644"/>
            <a:chExt cx="2786632" cy="1864488"/>
          </a:xfrm>
        </p:grpSpPr>
        <p:pic>
          <p:nvPicPr>
            <p:cNvPr id="2" name="Picture 2" descr="Code-review Icons - Free SVG &amp; PNG Code-review Images - Noun Project">
              <a:extLst>
                <a:ext uri="{FF2B5EF4-FFF2-40B4-BE49-F238E27FC236}">
                  <a16:creationId xmlns:a16="http://schemas.microsoft.com/office/drawing/2014/main" id="{0E1C525A-D194-19BF-AAB3-FE61350AE8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0039" y="5379518"/>
              <a:ext cx="1101645" cy="1101645"/>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1F98A006-E382-8A8A-AF30-0566281DF1A0}"/>
                </a:ext>
              </a:extLst>
            </p:cNvPr>
            <p:cNvCxnSpPr>
              <a:cxnSpLocks/>
            </p:cNvCxnSpPr>
            <p:nvPr/>
          </p:nvCxnSpPr>
          <p:spPr>
            <a:xfrm>
              <a:off x="6949606" y="5709856"/>
              <a:ext cx="1008532" cy="0"/>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423E168-17B3-A34F-E7E6-CE0F545ECBB4}"/>
                </a:ext>
              </a:extLst>
            </p:cNvPr>
            <p:cNvSpPr txBox="1"/>
            <p:nvPr/>
          </p:nvSpPr>
          <p:spPr>
            <a:xfrm>
              <a:off x="6949606" y="5379518"/>
              <a:ext cx="1107037" cy="646331"/>
            </a:xfrm>
            <a:prstGeom prst="rect">
              <a:avLst/>
            </a:prstGeom>
            <a:noFill/>
          </p:spPr>
          <p:txBody>
            <a:bodyPr wrap="square" rtlCol="0">
              <a:spAutoFit/>
            </a:bodyPr>
            <a:lstStyle/>
            <a:p>
              <a:r>
                <a:rPr lang="en-BE" dirty="0"/>
                <a:t>Assign reviewers </a:t>
              </a:r>
            </a:p>
          </p:txBody>
        </p:sp>
        <p:cxnSp>
          <p:nvCxnSpPr>
            <p:cNvPr id="41" name="Straight Connector 40">
              <a:extLst>
                <a:ext uri="{FF2B5EF4-FFF2-40B4-BE49-F238E27FC236}">
                  <a16:creationId xmlns:a16="http://schemas.microsoft.com/office/drawing/2014/main" id="{EAB5B1BB-CB39-FED5-749B-F1DF79E04556}"/>
                </a:ext>
              </a:extLst>
            </p:cNvPr>
            <p:cNvCxnSpPr>
              <a:cxnSpLocks/>
            </p:cNvCxnSpPr>
            <p:nvPr/>
          </p:nvCxnSpPr>
          <p:spPr>
            <a:xfrm>
              <a:off x="6336469" y="4850644"/>
              <a:ext cx="617256" cy="8663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9554B2A-1B18-E169-A4CE-604B196F4297}"/>
                </a:ext>
              </a:extLst>
            </p:cNvPr>
            <p:cNvSpPr txBox="1"/>
            <p:nvPr/>
          </p:nvSpPr>
          <p:spPr>
            <a:xfrm>
              <a:off x="8180126" y="6407355"/>
              <a:ext cx="942975" cy="307777"/>
            </a:xfrm>
            <a:prstGeom prst="rect">
              <a:avLst/>
            </a:prstGeom>
            <a:noFill/>
          </p:spPr>
          <p:txBody>
            <a:bodyPr wrap="square" rtlCol="0">
              <a:spAutoFit/>
            </a:bodyPr>
            <a:lstStyle/>
            <a:p>
              <a:r>
                <a:rPr lang="en-BE" sz="1400" dirty="0"/>
                <a:t>Reviewers</a:t>
              </a:r>
            </a:p>
          </p:txBody>
        </p:sp>
      </p:grpSp>
      <p:grpSp>
        <p:nvGrpSpPr>
          <p:cNvPr id="18455" name="Group 18454">
            <a:extLst>
              <a:ext uri="{FF2B5EF4-FFF2-40B4-BE49-F238E27FC236}">
                <a16:creationId xmlns:a16="http://schemas.microsoft.com/office/drawing/2014/main" id="{26E0F256-168A-C074-AF6A-5349BB059329}"/>
              </a:ext>
            </a:extLst>
          </p:cNvPr>
          <p:cNvGrpSpPr/>
          <p:nvPr/>
        </p:nvGrpSpPr>
        <p:grpSpPr>
          <a:xfrm>
            <a:off x="5624602" y="2328661"/>
            <a:ext cx="2658580" cy="1509809"/>
            <a:chOff x="5624602" y="2328661"/>
            <a:chExt cx="2658580" cy="1509809"/>
          </a:xfrm>
        </p:grpSpPr>
        <p:sp>
          <p:nvSpPr>
            <p:cNvPr id="48" name="Diamond 47">
              <a:extLst>
                <a:ext uri="{FF2B5EF4-FFF2-40B4-BE49-F238E27FC236}">
                  <a16:creationId xmlns:a16="http://schemas.microsoft.com/office/drawing/2014/main" id="{17291C38-A3B8-2ECE-3153-3A49A857797E}"/>
                </a:ext>
              </a:extLst>
            </p:cNvPr>
            <p:cNvSpPr/>
            <p:nvPr/>
          </p:nvSpPr>
          <p:spPr>
            <a:xfrm>
              <a:off x="5624602" y="2328661"/>
              <a:ext cx="1251284" cy="1071733"/>
            </a:xfrm>
            <a:prstGeom prst="diamond">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400" dirty="0"/>
            </a:p>
          </p:txBody>
        </p:sp>
        <p:sp>
          <p:nvSpPr>
            <p:cNvPr id="49" name="TextBox 48">
              <a:extLst>
                <a:ext uri="{FF2B5EF4-FFF2-40B4-BE49-F238E27FC236}">
                  <a16:creationId xmlns:a16="http://schemas.microsoft.com/office/drawing/2014/main" id="{1C4BE72D-20A8-8CA9-B5D9-F2B79963D915}"/>
                </a:ext>
              </a:extLst>
            </p:cNvPr>
            <p:cNvSpPr txBox="1"/>
            <p:nvPr/>
          </p:nvSpPr>
          <p:spPr>
            <a:xfrm>
              <a:off x="5765492" y="2711713"/>
              <a:ext cx="1152300" cy="338554"/>
            </a:xfrm>
            <a:prstGeom prst="rect">
              <a:avLst/>
            </a:prstGeom>
            <a:noFill/>
          </p:spPr>
          <p:txBody>
            <a:bodyPr wrap="square" rtlCol="0">
              <a:spAutoFit/>
            </a:bodyPr>
            <a:lstStyle/>
            <a:p>
              <a:r>
                <a:rPr lang="en-BE" sz="1600" dirty="0"/>
                <a:t>Evaluate</a:t>
              </a:r>
            </a:p>
          </p:txBody>
        </p:sp>
        <p:cxnSp>
          <p:nvCxnSpPr>
            <p:cNvPr id="51" name="Straight Arrow Connector 50">
              <a:extLst>
                <a:ext uri="{FF2B5EF4-FFF2-40B4-BE49-F238E27FC236}">
                  <a16:creationId xmlns:a16="http://schemas.microsoft.com/office/drawing/2014/main" id="{EC7059A3-AE01-6C50-622B-1A154D86AD6A}"/>
                </a:ext>
              </a:extLst>
            </p:cNvPr>
            <p:cNvCxnSpPr>
              <a:cxnSpLocks/>
            </p:cNvCxnSpPr>
            <p:nvPr/>
          </p:nvCxnSpPr>
          <p:spPr>
            <a:xfrm>
              <a:off x="6882622" y="2863405"/>
              <a:ext cx="1400560" cy="9750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9DEA5A3-1913-9B12-DDD1-BC80DC7FC3C1}"/>
                </a:ext>
              </a:extLst>
            </p:cNvPr>
            <p:cNvCxnSpPr>
              <a:cxnSpLocks/>
            </p:cNvCxnSpPr>
            <p:nvPr/>
          </p:nvCxnSpPr>
          <p:spPr>
            <a:xfrm flipV="1">
              <a:off x="6243845" y="3416436"/>
              <a:ext cx="6399" cy="3130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439" name="Group 18438">
            <a:extLst>
              <a:ext uri="{FF2B5EF4-FFF2-40B4-BE49-F238E27FC236}">
                <a16:creationId xmlns:a16="http://schemas.microsoft.com/office/drawing/2014/main" id="{2A9F2266-76C2-B616-F5B2-99C0D4147C6C}"/>
              </a:ext>
            </a:extLst>
          </p:cNvPr>
          <p:cNvGrpSpPr/>
          <p:nvPr/>
        </p:nvGrpSpPr>
        <p:grpSpPr>
          <a:xfrm>
            <a:off x="3505091" y="1010716"/>
            <a:ext cx="4364742" cy="1317945"/>
            <a:chOff x="3505091" y="1010716"/>
            <a:chExt cx="4364742" cy="1317945"/>
          </a:xfrm>
        </p:grpSpPr>
        <p:cxnSp>
          <p:nvCxnSpPr>
            <p:cNvPr id="55" name="Straight Connector 54">
              <a:extLst>
                <a:ext uri="{FF2B5EF4-FFF2-40B4-BE49-F238E27FC236}">
                  <a16:creationId xmlns:a16="http://schemas.microsoft.com/office/drawing/2014/main" id="{C4BE9DB8-EAFD-BB1F-7772-BDEF97F4B086}"/>
                </a:ext>
              </a:extLst>
            </p:cNvPr>
            <p:cNvCxnSpPr>
              <a:cxnSpLocks/>
            </p:cNvCxnSpPr>
            <p:nvPr/>
          </p:nvCxnSpPr>
          <p:spPr>
            <a:xfrm>
              <a:off x="6243845" y="1302451"/>
              <a:ext cx="0" cy="10262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98D29BC-D1EE-CA02-E069-E202A45C7376}"/>
                </a:ext>
              </a:extLst>
            </p:cNvPr>
            <p:cNvCxnSpPr>
              <a:cxnSpLocks/>
            </p:cNvCxnSpPr>
            <p:nvPr/>
          </p:nvCxnSpPr>
          <p:spPr>
            <a:xfrm flipH="1">
              <a:off x="3505091" y="1318493"/>
              <a:ext cx="2738754" cy="0"/>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B7CC05F-A28B-BD55-E617-5B1516953D25}"/>
                </a:ext>
              </a:extLst>
            </p:cNvPr>
            <p:cNvSpPr txBox="1"/>
            <p:nvPr/>
          </p:nvSpPr>
          <p:spPr>
            <a:xfrm>
              <a:off x="4339021" y="1010716"/>
              <a:ext cx="1223996" cy="307777"/>
            </a:xfrm>
            <a:prstGeom prst="rect">
              <a:avLst/>
            </a:prstGeom>
            <a:noFill/>
          </p:spPr>
          <p:txBody>
            <a:bodyPr wrap="square" rtlCol="0">
              <a:spAutoFit/>
            </a:bodyPr>
            <a:lstStyle/>
            <a:p>
              <a:r>
                <a:rPr lang="en-BE" sz="1400" dirty="0"/>
                <a:t>Merge PR</a:t>
              </a:r>
            </a:p>
          </p:txBody>
        </p:sp>
        <p:sp>
          <p:nvSpPr>
            <p:cNvPr id="58" name="TextBox 57">
              <a:extLst>
                <a:ext uri="{FF2B5EF4-FFF2-40B4-BE49-F238E27FC236}">
                  <a16:creationId xmlns:a16="http://schemas.microsoft.com/office/drawing/2014/main" id="{074C4694-9041-C881-38E3-7E306062A51C}"/>
                </a:ext>
              </a:extLst>
            </p:cNvPr>
            <p:cNvSpPr txBox="1"/>
            <p:nvPr/>
          </p:nvSpPr>
          <p:spPr>
            <a:xfrm>
              <a:off x="5024763" y="1840593"/>
              <a:ext cx="2845070" cy="338554"/>
            </a:xfrm>
            <a:prstGeom prst="rect">
              <a:avLst/>
            </a:prstGeom>
            <a:solidFill>
              <a:schemeClr val="bg1"/>
            </a:solidFill>
          </p:spPr>
          <p:txBody>
            <a:bodyPr wrap="square" rtlCol="0">
              <a:spAutoFit/>
            </a:bodyPr>
            <a:lstStyle/>
            <a:p>
              <a:r>
                <a:rPr lang="en-BE" sz="1600" dirty="0"/>
                <a:t>PR Address all requirements</a:t>
              </a:r>
            </a:p>
          </p:txBody>
        </p:sp>
      </p:grpSp>
      <p:grpSp>
        <p:nvGrpSpPr>
          <p:cNvPr id="18438" name="Group 18437">
            <a:extLst>
              <a:ext uri="{FF2B5EF4-FFF2-40B4-BE49-F238E27FC236}">
                <a16:creationId xmlns:a16="http://schemas.microsoft.com/office/drawing/2014/main" id="{EDA16892-D1A2-8853-ABD2-983C30EC0C30}"/>
              </a:ext>
            </a:extLst>
          </p:cNvPr>
          <p:cNvGrpSpPr/>
          <p:nvPr/>
        </p:nvGrpSpPr>
        <p:grpSpPr>
          <a:xfrm>
            <a:off x="933450" y="2681577"/>
            <a:ext cx="4691152" cy="1061519"/>
            <a:chOff x="933450" y="2681577"/>
            <a:chExt cx="4691152" cy="1061519"/>
          </a:xfrm>
        </p:grpSpPr>
        <p:cxnSp>
          <p:nvCxnSpPr>
            <p:cNvPr id="61" name="Straight Connector 60">
              <a:extLst>
                <a:ext uri="{FF2B5EF4-FFF2-40B4-BE49-F238E27FC236}">
                  <a16:creationId xmlns:a16="http://schemas.microsoft.com/office/drawing/2014/main" id="{829FAF6D-5269-4A68-E031-E933D25158D8}"/>
                </a:ext>
              </a:extLst>
            </p:cNvPr>
            <p:cNvCxnSpPr>
              <a:cxnSpLocks/>
            </p:cNvCxnSpPr>
            <p:nvPr/>
          </p:nvCxnSpPr>
          <p:spPr>
            <a:xfrm>
              <a:off x="934703" y="2848485"/>
              <a:ext cx="0" cy="894611"/>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435" name="Straight Connector 18434">
              <a:extLst>
                <a:ext uri="{FF2B5EF4-FFF2-40B4-BE49-F238E27FC236}">
                  <a16:creationId xmlns:a16="http://schemas.microsoft.com/office/drawing/2014/main" id="{1B6B1F10-EE76-1EC2-C3EF-1662564C2DF7}"/>
                </a:ext>
              </a:extLst>
            </p:cNvPr>
            <p:cNvCxnSpPr>
              <a:cxnSpLocks/>
              <a:stCxn id="48" idx="1"/>
            </p:cNvCxnSpPr>
            <p:nvPr/>
          </p:nvCxnSpPr>
          <p:spPr>
            <a:xfrm flipH="1" flipV="1">
              <a:off x="933450" y="2864527"/>
              <a:ext cx="469115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443" name="TextBox 18442">
              <a:extLst>
                <a:ext uri="{FF2B5EF4-FFF2-40B4-BE49-F238E27FC236}">
                  <a16:creationId xmlns:a16="http://schemas.microsoft.com/office/drawing/2014/main" id="{5F46792B-535F-E296-6565-594F3DE63D34}"/>
                </a:ext>
              </a:extLst>
            </p:cNvPr>
            <p:cNvSpPr txBox="1"/>
            <p:nvPr/>
          </p:nvSpPr>
          <p:spPr>
            <a:xfrm>
              <a:off x="2396676" y="2681577"/>
              <a:ext cx="2738754" cy="338554"/>
            </a:xfrm>
            <a:prstGeom prst="rect">
              <a:avLst/>
            </a:prstGeom>
            <a:solidFill>
              <a:schemeClr val="bg1"/>
            </a:solidFill>
          </p:spPr>
          <p:txBody>
            <a:bodyPr wrap="square" rtlCol="0">
              <a:spAutoFit/>
            </a:bodyPr>
            <a:lstStyle/>
            <a:p>
              <a:r>
                <a:rPr lang="en-BE" sz="1600" dirty="0"/>
                <a:t>PR misses some requirements</a:t>
              </a:r>
            </a:p>
          </p:txBody>
        </p:sp>
      </p:grpSp>
      <p:grpSp>
        <p:nvGrpSpPr>
          <p:cNvPr id="7" name="Group 6">
            <a:extLst>
              <a:ext uri="{FF2B5EF4-FFF2-40B4-BE49-F238E27FC236}">
                <a16:creationId xmlns:a16="http://schemas.microsoft.com/office/drawing/2014/main" id="{FF944808-D1F2-5397-7878-D4324EDC843E}"/>
              </a:ext>
            </a:extLst>
          </p:cNvPr>
          <p:cNvGrpSpPr/>
          <p:nvPr/>
        </p:nvGrpSpPr>
        <p:grpSpPr>
          <a:xfrm>
            <a:off x="2369270" y="997830"/>
            <a:ext cx="1357780" cy="1414429"/>
            <a:chOff x="7915019" y="820551"/>
            <a:chExt cx="1357780" cy="1414429"/>
          </a:xfrm>
        </p:grpSpPr>
        <p:pic>
          <p:nvPicPr>
            <p:cNvPr id="18452" name="Picture 20" descr="data-repository-icon-23 - ICARUS">
              <a:extLst>
                <a:ext uri="{FF2B5EF4-FFF2-40B4-BE49-F238E27FC236}">
                  <a16:creationId xmlns:a16="http://schemas.microsoft.com/office/drawing/2014/main" id="{089A99BF-5FF4-790A-A02C-58D2BD5159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5019" y="820551"/>
              <a:ext cx="1177816" cy="1177816"/>
            </a:xfrm>
            <a:prstGeom prst="rect">
              <a:avLst/>
            </a:prstGeom>
            <a:noFill/>
            <a:extLst>
              <a:ext uri="{909E8E84-426E-40DD-AFC4-6F175D3DCCD1}">
                <a14:hiddenFill xmlns:a14="http://schemas.microsoft.com/office/drawing/2010/main">
                  <a:solidFill>
                    <a:srgbClr val="FFFFFF"/>
                  </a:solidFill>
                </a14:hiddenFill>
              </a:ext>
            </a:extLst>
          </p:spPr>
        </p:pic>
        <p:sp>
          <p:nvSpPr>
            <p:cNvPr id="18446" name="TextBox 18445">
              <a:extLst>
                <a:ext uri="{FF2B5EF4-FFF2-40B4-BE49-F238E27FC236}">
                  <a16:creationId xmlns:a16="http://schemas.microsoft.com/office/drawing/2014/main" id="{745CE751-023F-1825-634F-360AFDC81CB8}"/>
                </a:ext>
              </a:extLst>
            </p:cNvPr>
            <p:cNvSpPr txBox="1"/>
            <p:nvPr/>
          </p:nvSpPr>
          <p:spPr>
            <a:xfrm>
              <a:off x="7954382" y="1865648"/>
              <a:ext cx="1318417" cy="369332"/>
            </a:xfrm>
            <a:prstGeom prst="rect">
              <a:avLst/>
            </a:prstGeom>
            <a:noFill/>
          </p:spPr>
          <p:txBody>
            <a:bodyPr wrap="square" rtlCol="0">
              <a:spAutoFit/>
            </a:bodyPr>
            <a:lstStyle/>
            <a:p>
              <a:r>
                <a:rPr lang="en-BE" dirty="0"/>
                <a:t>Main repo</a:t>
              </a:r>
            </a:p>
          </p:txBody>
        </p:sp>
      </p:grpSp>
      <p:sp>
        <p:nvSpPr>
          <p:cNvPr id="18447" name="TextBox 18446">
            <a:extLst>
              <a:ext uri="{FF2B5EF4-FFF2-40B4-BE49-F238E27FC236}">
                <a16:creationId xmlns:a16="http://schemas.microsoft.com/office/drawing/2014/main" id="{FEE7F2A0-31E3-D341-2D4B-8784C8757DE5}"/>
              </a:ext>
            </a:extLst>
          </p:cNvPr>
          <p:cNvSpPr txBox="1"/>
          <p:nvPr/>
        </p:nvSpPr>
        <p:spPr>
          <a:xfrm>
            <a:off x="7816776" y="705010"/>
            <a:ext cx="3913646" cy="2031325"/>
          </a:xfrm>
          <a:prstGeom prst="rect">
            <a:avLst/>
          </a:prstGeom>
          <a:noFill/>
          <a:ln w="38100">
            <a:solidFill>
              <a:srgbClr val="166623"/>
            </a:solidFill>
          </a:ln>
        </p:spPr>
        <p:txBody>
          <a:bodyPr wrap="square" rtlCol="0">
            <a:spAutoFit/>
          </a:bodyPr>
          <a:lstStyle/>
          <a:p>
            <a:r>
              <a:rPr lang="en-BE" b="1" dirty="0"/>
              <a:t>Requirements</a:t>
            </a:r>
          </a:p>
          <a:p>
            <a:pPr marL="285750" indent="-285750">
              <a:buFont typeface="Arial" panose="020B0604020202020204" pitchFamily="34" charset="0"/>
              <a:buChar char="•"/>
            </a:pPr>
            <a:r>
              <a:rPr lang="en-GB" dirty="0"/>
              <a:t>Programming language Style Guide</a:t>
            </a:r>
          </a:p>
          <a:p>
            <a:pPr marL="285750" indent="-285750">
              <a:buFont typeface="Arial" panose="020B0604020202020204" pitchFamily="34" charset="0"/>
              <a:buChar char="•"/>
            </a:pPr>
            <a:r>
              <a:rPr lang="en-GB" dirty="0"/>
              <a:t>The code has passed all tests</a:t>
            </a:r>
          </a:p>
          <a:p>
            <a:pPr marL="285750" indent="-285750">
              <a:buFont typeface="Arial" panose="020B0604020202020204" pitchFamily="34" charset="0"/>
              <a:buChar char="•"/>
            </a:pPr>
            <a:r>
              <a:rPr lang="en-GB" dirty="0"/>
              <a:t>Test Coverage (&gt;85)</a:t>
            </a:r>
          </a:p>
          <a:p>
            <a:pPr marL="285750" indent="-285750">
              <a:buFont typeface="Arial" panose="020B0604020202020204" pitchFamily="34" charset="0"/>
              <a:buChar char="•"/>
            </a:pPr>
            <a:r>
              <a:rPr lang="en-GB" dirty="0"/>
              <a:t>Code is well Documented</a:t>
            </a:r>
          </a:p>
          <a:p>
            <a:pPr marL="285750" indent="-285750">
              <a:buFont typeface="Arial" panose="020B0604020202020204" pitchFamily="34" charset="0"/>
              <a:buChar char="•"/>
            </a:pPr>
            <a:r>
              <a:rPr lang="en-GB" dirty="0"/>
              <a:t>Passed CI</a:t>
            </a:r>
          </a:p>
          <a:p>
            <a:pPr marL="285750" indent="-285750">
              <a:buFont typeface="Arial" panose="020B0604020202020204" pitchFamily="34" charset="0"/>
              <a:buChar char="•"/>
            </a:pPr>
            <a:r>
              <a:rPr lang="en-BE" dirty="0"/>
              <a:t>Design Diagrams</a:t>
            </a:r>
          </a:p>
        </p:txBody>
      </p:sp>
      <p:grpSp>
        <p:nvGrpSpPr>
          <p:cNvPr id="18454" name="Group 18453">
            <a:extLst>
              <a:ext uri="{FF2B5EF4-FFF2-40B4-BE49-F238E27FC236}">
                <a16:creationId xmlns:a16="http://schemas.microsoft.com/office/drawing/2014/main" id="{17B4A0E4-6921-5DEE-FCA7-DC6415EA516E}"/>
              </a:ext>
            </a:extLst>
          </p:cNvPr>
          <p:cNvGrpSpPr/>
          <p:nvPr/>
        </p:nvGrpSpPr>
        <p:grpSpPr>
          <a:xfrm>
            <a:off x="8308755" y="3013494"/>
            <a:ext cx="2352747" cy="2366024"/>
            <a:chOff x="8308755" y="3013494"/>
            <a:chExt cx="2352747" cy="2366024"/>
          </a:xfrm>
        </p:grpSpPr>
        <p:cxnSp>
          <p:nvCxnSpPr>
            <p:cNvPr id="34" name="Straight Arrow Connector 33">
              <a:extLst>
                <a:ext uri="{FF2B5EF4-FFF2-40B4-BE49-F238E27FC236}">
                  <a16:creationId xmlns:a16="http://schemas.microsoft.com/office/drawing/2014/main" id="{1BE8A927-DA1F-5698-3983-E572AD85A273}"/>
                </a:ext>
              </a:extLst>
            </p:cNvPr>
            <p:cNvCxnSpPr>
              <a:cxnSpLocks/>
              <a:stCxn id="2" idx="0"/>
            </p:cNvCxnSpPr>
            <p:nvPr/>
          </p:nvCxnSpPr>
          <p:spPr>
            <a:xfrm flipV="1">
              <a:off x="8570862" y="4802144"/>
              <a:ext cx="401682" cy="5773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04B07A86-5A07-540C-4734-0C7037C7B404}"/>
                </a:ext>
              </a:extLst>
            </p:cNvPr>
            <p:cNvGrpSpPr/>
            <p:nvPr/>
          </p:nvGrpSpPr>
          <p:grpSpPr>
            <a:xfrm>
              <a:off x="8308755" y="3013494"/>
              <a:ext cx="2352747" cy="1685122"/>
              <a:chOff x="8308755" y="3013494"/>
              <a:chExt cx="2352747" cy="1685122"/>
            </a:xfrm>
          </p:grpSpPr>
          <p:grpSp>
            <p:nvGrpSpPr>
              <p:cNvPr id="43" name="Group 42">
                <a:extLst>
                  <a:ext uri="{FF2B5EF4-FFF2-40B4-BE49-F238E27FC236}">
                    <a16:creationId xmlns:a16="http://schemas.microsoft.com/office/drawing/2014/main" id="{C352E3BA-AE94-8A53-2165-0D624C2C2D4E}"/>
                  </a:ext>
                </a:extLst>
              </p:cNvPr>
              <p:cNvGrpSpPr/>
              <p:nvPr/>
            </p:nvGrpSpPr>
            <p:grpSpPr>
              <a:xfrm>
                <a:off x="8308755" y="3013494"/>
                <a:ext cx="2352747" cy="1685122"/>
                <a:chOff x="7348465" y="2060469"/>
                <a:chExt cx="2352747" cy="1685122"/>
              </a:xfrm>
            </p:grpSpPr>
            <p:sp>
              <p:nvSpPr>
                <p:cNvPr id="27" name="Rounded Rectangle 26">
                  <a:extLst>
                    <a:ext uri="{FF2B5EF4-FFF2-40B4-BE49-F238E27FC236}">
                      <a16:creationId xmlns:a16="http://schemas.microsoft.com/office/drawing/2014/main" id="{01F7DA90-B3DE-4FC2-8CEB-2799B89BCE54}"/>
                    </a:ext>
                  </a:extLst>
                </p:cNvPr>
                <p:cNvSpPr/>
                <p:nvPr/>
              </p:nvSpPr>
              <p:spPr>
                <a:xfrm>
                  <a:off x="7358062" y="2060469"/>
                  <a:ext cx="2343150" cy="1685122"/>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8450" name="Picture 18" descr="Comment - Free interface icons">
                  <a:extLst>
                    <a:ext uri="{FF2B5EF4-FFF2-40B4-BE49-F238E27FC236}">
                      <a16:creationId xmlns:a16="http://schemas.microsoft.com/office/drawing/2014/main" id="{54B3EA69-942C-DF7E-2A6F-6CD6AA4FA3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9417" y="2345599"/>
                  <a:ext cx="550863" cy="55086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5F17E26D-0094-B92E-912D-83A7EAE53925}"/>
                    </a:ext>
                  </a:extLst>
                </p:cNvPr>
                <p:cNvGrpSpPr/>
                <p:nvPr/>
              </p:nvGrpSpPr>
              <p:grpSpPr>
                <a:xfrm>
                  <a:off x="7348465" y="2408338"/>
                  <a:ext cx="1181172" cy="986656"/>
                  <a:chOff x="4463868" y="4244607"/>
                  <a:chExt cx="1181172" cy="986656"/>
                </a:xfrm>
              </p:grpSpPr>
              <p:pic>
                <p:nvPicPr>
                  <p:cNvPr id="30" name="Picture 10" descr="Git Pull Request Icon - Free outline mix">
                    <a:extLst>
                      <a:ext uri="{FF2B5EF4-FFF2-40B4-BE49-F238E27FC236}">
                        <a16:creationId xmlns:a16="http://schemas.microsoft.com/office/drawing/2014/main" id="{E57DFB9D-D6B8-14C8-3563-0B89E34619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9089" y="4244607"/>
                    <a:ext cx="715963" cy="71596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0D15312D-42E0-DA63-7DD4-E1BE1329E9D9}"/>
                      </a:ext>
                    </a:extLst>
                  </p:cNvPr>
                  <p:cNvSpPr txBox="1"/>
                  <p:nvPr/>
                </p:nvSpPr>
                <p:spPr>
                  <a:xfrm>
                    <a:off x="4463868" y="4892709"/>
                    <a:ext cx="1181172" cy="338554"/>
                  </a:xfrm>
                  <a:prstGeom prst="rect">
                    <a:avLst/>
                  </a:prstGeom>
                  <a:noFill/>
                </p:spPr>
                <p:txBody>
                  <a:bodyPr wrap="square" rtlCol="0">
                    <a:spAutoFit/>
                  </a:bodyPr>
                  <a:lstStyle/>
                  <a:p>
                    <a:pPr algn="ctr"/>
                    <a:r>
                      <a:rPr lang="en-US" sz="1600" dirty="0"/>
                      <a:t>PR</a:t>
                    </a:r>
                    <a:endParaRPr lang="en-BE" sz="1600" dirty="0"/>
                  </a:p>
                </p:txBody>
              </p:sp>
            </p:grpSp>
            <p:pic>
              <p:nvPicPr>
                <p:cNvPr id="32" name="Picture 18" descr="Comment - Free interface icons">
                  <a:extLst>
                    <a:ext uri="{FF2B5EF4-FFF2-40B4-BE49-F238E27FC236}">
                      <a16:creationId xmlns:a16="http://schemas.microsoft.com/office/drawing/2014/main" id="{7A53ECFA-6CF3-3DC1-7D16-B368C06933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8036" y="2950285"/>
                  <a:ext cx="550863" cy="550863"/>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extBox 46">
                <a:extLst>
                  <a:ext uri="{FF2B5EF4-FFF2-40B4-BE49-F238E27FC236}">
                    <a16:creationId xmlns:a16="http://schemas.microsoft.com/office/drawing/2014/main" id="{F961A209-97F8-5574-ECDF-19316E456483}"/>
                  </a:ext>
                </a:extLst>
              </p:cNvPr>
              <p:cNvSpPr txBox="1"/>
              <p:nvPr/>
            </p:nvSpPr>
            <p:spPr>
              <a:xfrm>
                <a:off x="8818451" y="3015178"/>
                <a:ext cx="1554274" cy="338554"/>
              </a:xfrm>
              <a:prstGeom prst="rect">
                <a:avLst/>
              </a:prstGeom>
              <a:noFill/>
            </p:spPr>
            <p:txBody>
              <a:bodyPr wrap="square" rtlCol="0">
                <a:spAutoFit/>
              </a:bodyPr>
              <a:lstStyle/>
              <a:p>
                <a:r>
                  <a:rPr lang="en-BE" sz="1600" b="1" u="sng" dirty="0"/>
                  <a:t>Code Reviews</a:t>
                </a:r>
              </a:p>
            </p:txBody>
          </p:sp>
          <p:pic>
            <p:nvPicPr>
              <p:cNvPr id="1026" name="Picture 2" descr="Developer Vector Icon 2363105 Vector Art at Vecteezy">
                <a:extLst>
                  <a:ext uri="{FF2B5EF4-FFF2-40B4-BE49-F238E27FC236}">
                    <a16:creationId xmlns:a16="http://schemas.microsoft.com/office/drawing/2014/main" id="{CD37DE20-9B6F-295F-071D-01B8FE5D853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522" t="12422" r="12422" b="8409"/>
              <a:stretch/>
            </p:blipFill>
            <p:spPr bwMode="auto">
              <a:xfrm>
                <a:off x="10132427" y="3321260"/>
                <a:ext cx="448976" cy="4440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veloper Icon Vector Art, Icons, and Graphics for Free Download">
                <a:extLst>
                  <a:ext uri="{FF2B5EF4-FFF2-40B4-BE49-F238E27FC236}">
                    <a16:creationId xmlns:a16="http://schemas.microsoft.com/office/drawing/2014/main" id="{2BFB7E6E-D7C9-5195-5395-19C01F7288B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622" t="12665" r="11360" b="10776"/>
              <a:stretch/>
            </p:blipFill>
            <p:spPr bwMode="auto">
              <a:xfrm>
                <a:off x="10095658" y="3918563"/>
                <a:ext cx="454834" cy="45212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8433" name="Group 18432">
            <a:extLst>
              <a:ext uri="{FF2B5EF4-FFF2-40B4-BE49-F238E27FC236}">
                <a16:creationId xmlns:a16="http://schemas.microsoft.com/office/drawing/2014/main" id="{8EC3D907-5989-C1B6-6BB1-E7443761249E}"/>
              </a:ext>
            </a:extLst>
          </p:cNvPr>
          <p:cNvGrpSpPr/>
          <p:nvPr/>
        </p:nvGrpSpPr>
        <p:grpSpPr>
          <a:xfrm>
            <a:off x="1776005" y="1586738"/>
            <a:ext cx="2010838" cy="2620779"/>
            <a:chOff x="1776005" y="1586738"/>
            <a:chExt cx="2010838" cy="2620779"/>
          </a:xfrm>
        </p:grpSpPr>
        <p:cxnSp>
          <p:nvCxnSpPr>
            <p:cNvPr id="14" name="Straight Connector 13">
              <a:extLst>
                <a:ext uri="{FF2B5EF4-FFF2-40B4-BE49-F238E27FC236}">
                  <a16:creationId xmlns:a16="http://schemas.microsoft.com/office/drawing/2014/main" id="{B71021A6-E270-732B-FE46-115190D7E92F}"/>
                </a:ext>
              </a:extLst>
            </p:cNvPr>
            <p:cNvCxnSpPr>
              <a:cxnSpLocks/>
              <a:stCxn id="18452" idx="1"/>
              <a:endCxn id="36" idx="2"/>
            </p:cNvCxnSpPr>
            <p:nvPr/>
          </p:nvCxnSpPr>
          <p:spPr>
            <a:xfrm flipH="1">
              <a:off x="1867842" y="1586738"/>
              <a:ext cx="501428" cy="11256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FB3BCD-2A5D-A1B6-4679-DD55870ED2C5}"/>
                </a:ext>
              </a:extLst>
            </p:cNvPr>
            <p:cNvCxnSpPr>
              <a:cxnSpLocks/>
            </p:cNvCxnSpPr>
            <p:nvPr/>
          </p:nvCxnSpPr>
          <p:spPr>
            <a:xfrm>
              <a:off x="1814073" y="2989741"/>
              <a:ext cx="824280" cy="584775"/>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Arc 35">
              <a:extLst>
                <a:ext uri="{FF2B5EF4-FFF2-40B4-BE49-F238E27FC236}">
                  <a16:creationId xmlns:a16="http://schemas.microsoft.com/office/drawing/2014/main" id="{FF6ED7F7-8077-A375-45AD-E700E623F6CC}"/>
                </a:ext>
              </a:extLst>
            </p:cNvPr>
            <p:cNvSpPr/>
            <p:nvPr/>
          </p:nvSpPr>
          <p:spPr>
            <a:xfrm rot="13761026">
              <a:off x="1799322" y="2641595"/>
              <a:ext cx="393150" cy="439784"/>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grpSp>
          <p:nvGrpSpPr>
            <p:cNvPr id="50" name="Group 49">
              <a:extLst>
                <a:ext uri="{FF2B5EF4-FFF2-40B4-BE49-F238E27FC236}">
                  <a16:creationId xmlns:a16="http://schemas.microsoft.com/office/drawing/2014/main" id="{1A783BDA-E2D4-C917-82BA-F88E8FC24FDC}"/>
                </a:ext>
              </a:extLst>
            </p:cNvPr>
            <p:cNvGrpSpPr/>
            <p:nvPr/>
          </p:nvGrpSpPr>
          <p:grpSpPr>
            <a:xfrm>
              <a:off x="2625009" y="3231171"/>
              <a:ext cx="1161834" cy="976346"/>
              <a:chOff x="2638354" y="3094956"/>
              <a:chExt cx="1161834" cy="976346"/>
            </a:xfrm>
          </p:grpSpPr>
          <p:pic>
            <p:nvPicPr>
              <p:cNvPr id="44" name="Picture 20" descr="data-repository-icon-23 - ICARUS">
                <a:extLst>
                  <a:ext uri="{FF2B5EF4-FFF2-40B4-BE49-F238E27FC236}">
                    <a16:creationId xmlns:a16="http://schemas.microsoft.com/office/drawing/2014/main" id="{12975DA4-204E-F3FE-5989-631C548C89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0014" y="3414890"/>
                <a:ext cx="656412" cy="656412"/>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E5CC187A-EDF9-55D8-14F5-ED03ECA7D573}"/>
                  </a:ext>
                </a:extLst>
              </p:cNvPr>
              <p:cNvSpPr txBox="1"/>
              <p:nvPr/>
            </p:nvSpPr>
            <p:spPr>
              <a:xfrm>
                <a:off x="2638354" y="3094956"/>
                <a:ext cx="1161834" cy="369332"/>
              </a:xfrm>
              <a:prstGeom prst="rect">
                <a:avLst/>
              </a:prstGeom>
              <a:noFill/>
            </p:spPr>
            <p:txBody>
              <a:bodyPr wrap="square" rtlCol="0">
                <a:spAutoFit/>
              </a:bodyPr>
              <a:lstStyle/>
              <a:p>
                <a:r>
                  <a:rPr lang="en-BE" dirty="0"/>
                  <a:t>Fork repo</a:t>
                </a:r>
              </a:p>
            </p:txBody>
          </p:sp>
        </p:grpSp>
      </p:grpSp>
      <p:grpSp>
        <p:nvGrpSpPr>
          <p:cNvPr id="18437" name="Group 18436">
            <a:extLst>
              <a:ext uri="{FF2B5EF4-FFF2-40B4-BE49-F238E27FC236}">
                <a16:creationId xmlns:a16="http://schemas.microsoft.com/office/drawing/2014/main" id="{00951FD6-9936-103C-4DBD-1C09BE50875D}"/>
              </a:ext>
            </a:extLst>
          </p:cNvPr>
          <p:cNvGrpSpPr/>
          <p:nvPr/>
        </p:nvGrpSpPr>
        <p:grpSpPr>
          <a:xfrm>
            <a:off x="381000" y="3784019"/>
            <a:ext cx="2358915" cy="1423734"/>
            <a:chOff x="381000" y="3784019"/>
            <a:chExt cx="2358915" cy="1423734"/>
          </a:xfrm>
        </p:grpSpPr>
        <p:grpSp>
          <p:nvGrpSpPr>
            <p:cNvPr id="6" name="Group 5">
              <a:extLst>
                <a:ext uri="{FF2B5EF4-FFF2-40B4-BE49-F238E27FC236}">
                  <a16:creationId xmlns:a16="http://schemas.microsoft.com/office/drawing/2014/main" id="{D876270E-8CC6-BD12-1031-6B8746C7DFD3}"/>
                </a:ext>
              </a:extLst>
            </p:cNvPr>
            <p:cNvGrpSpPr/>
            <p:nvPr/>
          </p:nvGrpSpPr>
          <p:grpSpPr>
            <a:xfrm>
              <a:off x="381000" y="3976938"/>
              <a:ext cx="1171575" cy="1230815"/>
              <a:chOff x="285750" y="2886075"/>
              <a:chExt cx="1171575" cy="1230815"/>
            </a:xfrm>
          </p:grpSpPr>
          <p:pic>
            <p:nvPicPr>
              <p:cNvPr id="18436" name="Picture 4" descr="User Icon Vector With Laptop Computer Female Person Profile Avatar For  Business And Online Communication Network In Glyph Pictogram Symbol Stock  Illustration - Download Image Now - iStock">
                <a:extLst>
                  <a:ext uri="{FF2B5EF4-FFF2-40B4-BE49-F238E27FC236}">
                    <a16:creationId xmlns:a16="http://schemas.microsoft.com/office/drawing/2014/main" id="{411B79FB-1973-EFB0-17DA-4916DF6DB5A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9236" t="7708" r="18889" b="7500"/>
              <a:stretch/>
            </p:blipFill>
            <p:spPr bwMode="auto">
              <a:xfrm>
                <a:off x="523875" y="2886075"/>
                <a:ext cx="628650" cy="8614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6C1130-5618-BEFB-7F48-04F00203BE51}"/>
                  </a:ext>
                </a:extLst>
              </p:cNvPr>
              <p:cNvSpPr txBox="1"/>
              <p:nvPr/>
            </p:nvSpPr>
            <p:spPr>
              <a:xfrm>
                <a:off x="285750" y="3747558"/>
                <a:ext cx="1171575" cy="369332"/>
              </a:xfrm>
              <a:prstGeom prst="rect">
                <a:avLst/>
              </a:prstGeom>
              <a:noFill/>
            </p:spPr>
            <p:txBody>
              <a:bodyPr wrap="square" rtlCol="0">
                <a:spAutoFit/>
              </a:bodyPr>
              <a:lstStyle/>
              <a:p>
                <a:r>
                  <a:rPr lang="en-BE" dirty="0"/>
                  <a:t>Developer</a:t>
                </a:r>
              </a:p>
            </p:txBody>
          </p:sp>
        </p:grpSp>
        <p:grpSp>
          <p:nvGrpSpPr>
            <p:cNvPr id="18432" name="Group 18431">
              <a:extLst>
                <a:ext uri="{FF2B5EF4-FFF2-40B4-BE49-F238E27FC236}">
                  <a16:creationId xmlns:a16="http://schemas.microsoft.com/office/drawing/2014/main" id="{A6516148-88FB-504A-8A9A-8F0BAB642310}"/>
                </a:ext>
              </a:extLst>
            </p:cNvPr>
            <p:cNvGrpSpPr/>
            <p:nvPr/>
          </p:nvGrpSpPr>
          <p:grpSpPr>
            <a:xfrm>
              <a:off x="1307775" y="3784019"/>
              <a:ext cx="1432140" cy="457580"/>
              <a:chOff x="1307775" y="3784019"/>
              <a:chExt cx="1432140" cy="457580"/>
            </a:xfrm>
          </p:grpSpPr>
          <p:cxnSp>
            <p:nvCxnSpPr>
              <p:cNvPr id="59" name="Straight Connector 58">
                <a:extLst>
                  <a:ext uri="{FF2B5EF4-FFF2-40B4-BE49-F238E27FC236}">
                    <a16:creationId xmlns:a16="http://schemas.microsoft.com/office/drawing/2014/main" id="{2CCB8501-076E-975C-D7AD-B782AAEAD8BF}"/>
                  </a:ext>
                </a:extLst>
              </p:cNvPr>
              <p:cNvCxnSpPr>
                <a:cxnSpLocks/>
              </p:cNvCxnSpPr>
              <p:nvPr/>
            </p:nvCxnSpPr>
            <p:spPr>
              <a:xfrm flipH="1">
                <a:off x="1307775" y="3976938"/>
                <a:ext cx="1432140" cy="264661"/>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8E223881-A94D-DE5E-1E6C-DBF4075556A4}"/>
                  </a:ext>
                </a:extLst>
              </p:cNvPr>
              <p:cNvSpPr txBox="1"/>
              <p:nvPr/>
            </p:nvSpPr>
            <p:spPr>
              <a:xfrm rot="20927130">
                <a:off x="1612758" y="3784019"/>
                <a:ext cx="942975" cy="338554"/>
              </a:xfrm>
              <a:prstGeom prst="rect">
                <a:avLst/>
              </a:prstGeom>
              <a:noFill/>
            </p:spPr>
            <p:txBody>
              <a:bodyPr wrap="square" rtlCol="0">
                <a:spAutoFit/>
              </a:bodyPr>
              <a:lstStyle/>
              <a:p>
                <a:r>
                  <a:rPr lang="en-BE" sz="1600" dirty="0"/>
                  <a:t>Clone </a:t>
                </a:r>
              </a:p>
            </p:txBody>
          </p:sp>
        </p:grpSp>
      </p:grpSp>
    </p:spTree>
    <p:extLst>
      <p:ext uri="{BB962C8B-B14F-4D97-AF65-F5344CB8AC3E}">
        <p14:creationId xmlns:p14="http://schemas.microsoft.com/office/powerpoint/2010/main" val="209262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433"/>
                                        </p:tgtEl>
                                        <p:attrNameLst>
                                          <p:attrName>style.visibility</p:attrName>
                                        </p:attrNameLst>
                                      </p:cBhvr>
                                      <p:to>
                                        <p:strVal val="visible"/>
                                      </p:to>
                                    </p:set>
                                    <p:animEffect transition="in" filter="dissolve">
                                      <p:cBhvr>
                                        <p:cTn id="12" dur="500"/>
                                        <p:tgtEl>
                                          <p:spTgt spid="1843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437"/>
                                        </p:tgtEl>
                                        <p:attrNameLst>
                                          <p:attrName>style.visibility</p:attrName>
                                        </p:attrNameLst>
                                      </p:cBhvr>
                                      <p:to>
                                        <p:strVal val="visible"/>
                                      </p:to>
                                    </p:set>
                                    <p:animEffect transition="in" filter="dissolve">
                                      <p:cBhvr>
                                        <p:cTn id="17" dur="500"/>
                                        <p:tgtEl>
                                          <p:spTgt spid="1843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456"/>
                                        </p:tgtEl>
                                        <p:attrNameLst>
                                          <p:attrName>style.visibility</p:attrName>
                                        </p:attrNameLst>
                                      </p:cBhvr>
                                      <p:to>
                                        <p:strVal val="visible"/>
                                      </p:to>
                                    </p:set>
                                    <p:animEffect transition="in" filter="dissolve">
                                      <p:cBhvr>
                                        <p:cTn id="22" dur="500"/>
                                        <p:tgtEl>
                                          <p:spTgt spid="1845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8441"/>
                                        </p:tgtEl>
                                        <p:attrNameLst>
                                          <p:attrName>style.visibility</p:attrName>
                                        </p:attrNameLst>
                                      </p:cBhvr>
                                      <p:to>
                                        <p:strVal val="visible"/>
                                      </p:to>
                                    </p:set>
                                    <p:animEffect transition="in" filter="dissolve">
                                      <p:cBhvr>
                                        <p:cTn id="27" dur="500"/>
                                        <p:tgtEl>
                                          <p:spTgt spid="1844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8451"/>
                                        </p:tgtEl>
                                        <p:attrNameLst>
                                          <p:attrName>style.visibility</p:attrName>
                                        </p:attrNameLst>
                                      </p:cBhvr>
                                      <p:to>
                                        <p:strVal val="visible"/>
                                      </p:to>
                                    </p:set>
                                    <p:animEffect transition="in" filter="dissolve">
                                      <p:cBhvr>
                                        <p:cTn id="32" dur="500"/>
                                        <p:tgtEl>
                                          <p:spTgt spid="18451"/>
                                        </p:tgtEl>
                                      </p:cBhvr>
                                    </p:animEffect>
                                  </p:childTnLst>
                                </p:cTn>
                              </p:par>
                              <p:par>
                                <p:cTn id="33" presetID="9" presetClass="entr" presetSubtype="0" fill="hold" nodeType="withEffect">
                                  <p:stCondLst>
                                    <p:cond delay="0"/>
                                  </p:stCondLst>
                                  <p:childTnLst>
                                    <p:set>
                                      <p:cBhvr>
                                        <p:cTn id="34" dur="1" fill="hold">
                                          <p:stCondLst>
                                            <p:cond delay="0"/>
                                          </p:stCondLst>
                                        </p:cTn>
                                        <p:tgtEl>
                                          <p:spTgt spid="18453"/>
                                        </p:tgtEl>
                                        <p:attrNameLst>
                                          <p:attrName>style.visibility</p:attrName>
                                        </p:attrNameLst>
                                      </p:cBhvr>
                                      <p:to>
                                        <p:strVal val="visible"/>
                                      </p:to>
                                    </p:set>
                                    <p:animEffect transition="in" filter="dissolve">
                                      <p:cBhvr>
                                        <p:cTn id="35" dur="500"/>
                                        <p:tgtEl>
                                          <p:spTgt spid="18453"/>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8454"/>
                                        </p:tgtEl>
                                        <p:attrNameLst>
                                          <p:attrName>style.visibility</p:attrName>
                                        </p:attrNameLst>
                                      </p:cBhvr>
                                      <p:to>
                                        <p:strVal val="visible"/>
                                      </p:to>
                                    </p:set>
                                    <p:animEffect transition="in" filter="dissolve">
                                      <p:cBhvr>
                                        <p:cTn id="40" dur="500"/>
                                        <p:tgtEl>
                                          <p:spTgt spid="1845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8447"/>
                                        </p:tgtEl>
                                        <p:attrNameLst>
                                          <p:attrName>style.visibility</p:attrName>
                                        </p:attrNameLst>
                                      </p:cBhvr>
                                      <p:to>
                                        <p:strVal val="visible"/>
                                      </p:to>
                                    </p:set>
                                    <p:animEffect transition="in" filter="dissolve">
                                      <p:cBhvr>
                                        <p:cTn id="43" dur="500"/>
                                        <p:tgtEl>
                                          <p:spTgt spid="1844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8455"/>
                                        </p:tgtEl>
                                        <p:attrNameLst>
                                          <p:attrName>style.visibility</p:attrName>
                                        </p:attrNameLst>
                                      </p:cBhvr>
                                      <p:to>
                                        <p:strVal val="visible"/>
                                      </p:to>
                                    </p:set>
                                    <p:animEffect transition="in" filter="dissolve">
                                      <p:cBhvr>
                                        <p:cTn id="48" dur="500"/>
                                        <p:tgtEl>
                                          <p:spTgt spid="18455"/>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8439"/>
                                        </p:tgtEl>
                                        <p:attrNameLst>
                                          <p:attrName>style.visibility</p:attrName>
                                        </p:attrNameLst>
                                      </p:cBhvr>
                                      <p:to>
                                        <p:strVal val="visible"/>
                                      </p:to>
                                    </p:set>
                                    <p:animEffect transition="in" filter="dissolve">
                                      <p:cBhvr>
                                        <p:cTn id="53" dur="500"/>
                                        <p:tgtEl>
                                          <p:spTgt spid="18439"/>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18438"/>
                                        </p:tgtEl>
                                        <p:attrNameLst>
                                          <p:attrName>style.visibility</p:attrName>
                                        </p:attrNameLst>
                                      </p:cBhvr>
                                      <p:to>
                                        <p:strVal val="visible"/>
                                      </p:to>
                                    </p:set>
                                    <p:animEffect transition="in" filter="dissolve">
                                      <p:cBhvr>
                                        <p:cTn id="58" dur="5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390322" y="207610"/>
            <a:ext cx="10515600" cy="708301"/>
          </a:xfrm>
        </p:spPr>
        <p:txBody>
          <a:bodyPr>
            <a:normAutofit/>
          </a:bodyPr>
          <a:lstStyle/>
          <a:p>
            <a:pPr algn="l"/>
            <a:r>
              <a:rPr lang="en-GB" sz="3600" dirty="0">
                <a:solidFill>
                  <a:srgbClr val="1F1F1F"/>
                </a:solidFill>
                <a:latin typeface="Source Sans Pro" panose="020B0503030403020204" pitchFamily="34" charset="0"/>
              </a:rPr>
              <a:t>A simple </a:t>
            </a:r>
            <a:r>
              <a:rPr lang="en-GB" sz="3600" b="0" i="0" dirty="0">
                <a:solidFill>
                  <a:srgbClr val="1F1F1F"/>
                </a:solidFill>
                <a:effectLst/>
                <a:latin typeface="Source Sans Pro" panose="020B0503030403020204" pitchFamily="34" charset="0"/>
              </a:rPr>
              <a:t>Code Review Workflow</a:t>
            </a:r>
            <a:endParaRPr lang="en-GB" sz="3600" b="0" i="0" dirty="0">
              <a:solidFill>
                <a:srgbClr val="1F1F1F"/>
              </a:solidFill>
              <a:effectLst/>
              <a:latin typeface="OpenSans"/>
            </a:endParaRPr>
          </a:p>
        </p:txBody>
      </p:sp>
      <p:pic>
        <p:nvPicPr>
          <p:cNvPr id="19" name="Picture 18" descr="Text&#10;&#10;Description automatically generated">
            <a:extLst>
              <a:ext uri="{FF2B5EF4-FFF2-40B4-BE49-F238E27FC236}">
                <a16:creationId xmlns:a16="http://schemas.microsoft.com/office/drawing/2014/main" id="{4E8F60D3-3373-9270-B4FA-74CA0CEE5DAE}"/>
              </a:ext>
            </a:extLst>
          </p:cNvPr>
          <p:cNvPicPr>
            <a:picLocks noChangeAspect="1"/>
          </p:cNvPicPr>
          <p:nvPr/>
        </p:nvPicPr>
        <p:blipFill>
          <a:blip r:embed="rId3"/>
          <a:stretch>
            <a:fillRect/>
          </a:stretch>
        </p:blipFill>
        <p:spPr>
          <a:xfrm>
            <a:off x="2855516" y="983146"/>
            <a:ext cx="4927600" cy="5292107"/>
          </a:xfrm>
          <a:prstGeom prst="rect">
            <a:avLst/>
          </a:prstGeom>
          <a:ln w="28575">
            <a:solidFill>
              <a:srgbClr val="C00000"/>
            </a:solidFill>
          </a:ln>
        </p:spPr>
      </p:pic>
      <p:sp>
        <p:nvSpPr>
          <p:cNvPr id="25" name="TextBox 24">
            <a:extLst>
              <a:ext uri="{FF2B5EF4-FFF2-40B4-BE49-F238E27FC236}">
                <a16:creationId xmlns:a16="http://schemas.microsoft.com/office/drawing/2014/main" id="{9CE1790B-17E9-1908-8793-87F04EC1EE4C}"/>
              </a:ext>
            </a:extLst>
          </p:cNvPr>
          <p:cNvSpPr txBox="1"/>
          <p:nvPr/>
        </p:nvSpPr>
        <p:spPr>
          <a:xfrm>
            <a:off x="2747759" y="6261417"/>
            <a:ext cx="6179346" cy="276999"/>
          </a:xfrm>
          <a:prstGeom prst="rect">
            <a:avLst/>
          </a:prstGeom>
          <a:noFill/>
        </p:spPr>
        <p:txBody>
          <a:bodyPr wrap="square">
            <a:spAutoFit/>
          </a:bodyPr>
          <a:lstStyle/>
          <a:p>
            <a:r>
              <a:rPr lang="en-BE" sz="1200" dirty="0"/>
              <a:t>https://medium.com/osedea/the-perfect-code-review-process-845e6ba5c31</a:t>
            </a:r>
          </a:p>
        </p:txBody>
      </p:sp>
      <p:sp>
        <p:nvSpPr>
          <p:cNvPr id="2" name="Rounded Rectangle 1">
            <a:extLst>
              <a:ext uri="{FF2B5EF4-FFF2-40B4-BE49-F238E27FC236}">
                <a16:creationId xmlns:a16="http://schemas.microsoft.com/office/drawing/2014/main" id="{CD321115-D0BA-A301-C910-BAD409C7C55B}"/>
              </a:ext>
            </a:extLst>
          </p:cNvPr>
          <p:cNvSpPr/>
          <p:nvPr/>
        </p:nvSpPr>
        <p:spPr>
          <a:xfrm>
            <a:off x="2918012" y="5123330"/>
            <a:ext cx="4824763" cy="1057794"/>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31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390322" y="207610"/>
            <a:ext cx="10515600" cy="708301"/>
          </a:xfrm>
        </p:spPr>
        <p:txBody>
          <a:bodyPr>
            <a:normAutofit/>
          </a:bodyPr>
          <a:lstStyle/>
          <a:p>
            <a:pPr algn="l"/>
            <a:r>
              <a:rPr lang="en-GB" sz="3600" dirty="0">
                <a:solidFill>
                  <a:srgbClr val="1F1F1F"/>
                </a:solidFill>
                <a:latin typeface="Source Sans Pro" panose="020B0503030403020204" pitchFamily="34" charset="0"/>
              </a:rPr>
              <a:t>Code Reviews on GitHub</a:t>
            </a:r>
            <a:endParaRPr lang="en-GB" sz="3600" b="0" i="0" dirty="0">
              <a:solidFill>
                <a:srgbClr val="1F1F1F"/>
              </a:solidFill>
              <a:effectLst/>
              <a:latin typeface="OpenSans"/>
            </a:endParaRPr>
          </a:p>
        </p:txBody>
      </p:sp>
      <p:pic>
        <p:nvPicPr>
          <p:cNvPr id="12" name="Picture 11" descr="Graphical user interface, text, application, email&#10;&#10;Description automatically generated">
            <a:extLst>
              <a:ext uri="{FF2B5EF4-FFF2-40B4-BE49-F238E27FC236}">
                <a16:creationId xmlns:a16="http://schemas.microsoft.com/office/drawing/2014/main" id="{5802A047-058A-9130-B02A-5656FC1969E1}"/>
              </a:ext>
            </a:extLst>
          </p:cNvPr>
          <p:cNvPicPr>
            <a:picLocks noChangeAspect="1"/>
          </p:cNvPicPr>
          <p:nvPr/>
        </p:nvPicPr>
        <p:blipFill>
          <a:blip r:embed="rId3"/>
          <a:stretch>
            <a:fillRect/>
          </a:stretch>
        </p:blipFill>
        <p:spPr>
          <a:xfrm>
            <a:off x="390322" y="1169232"/>
            <a:ext cx="4993149" cy="5177228"/>
          </a:xfrm>
          <a:prstGeom prst="rect">
            <a:avLst/>
          </a:prstGeom>
          <a:ln>
            <a:solidFill>
              <a:schemeClr val="tx1"/>
            </a:solidFill>
          </a:ln>
        </p:spPr>
      </p:pic>
      <p:pic>
        <p:nvPicPr>
          <p:cNvPr id="19" name="Picture 18" descr="Text&#10;&#10;Description automatically generated">
            <a:extLst>
              <a:ext uri="{FF2B5EF4-FFF2-40B4-BE49-F238E27FC236}">
                <a16:creationId xmlns:a16="http://schemas.microsoft.com/office/drawing/2014/main" id="{7761A13D-5EEE-FDF3-34BD-D20E9B390090}"/>
              </a:ext>
            </a:extLst>
          </p:cNvPr>
          <p:cNvPicPr>
            <a:picLocks noChangeAspect="1"/>
          </p:cNvPicPr>
          <p:nvPr/>
        </p:nvPicPr>
        <p:blipFill>
          <a:blip r:embed="rId4"/>
          <a:stretch>
            <a:fillRect/>
          </a:stretch>
        </p:blipFill>
        <p:spPr>
          <a:xfrm>
            <a:off x="5648122" y="555760"/>
            <a:ext cx="5753561" cy="5177228"/>
          </a:xfrm>
          <a:prstGeom prst="rect">
            <a:avLst/>
          </a:prstGeom>
        </p:spPr>
      </p:pic>
      <p:grpSp>
        <p:nvGrpSpPr>
          <p:cNvPr id="21" name="Group 20">
            <a:extLst>
              <a:ext uri="{FF2B5EF4-FFF2-40B4-BE49-F238E27FC236}">
                <a16:creationId xmlns:a16="http://schemas.microsoft.com/office/drawing/2014/main" id="{CD31E053-7029-5D0F-D103-CEE742CE5ECB}"/>
              </a:ext>
            </a:extLst>
          </p:cNvPr>
          <p:cNvGrpSpPr/>
          <p:nvPr/>
        </p:nvGrpSpPr>
        <p:grpSpPr>
          <a:xfrm>
            <a:off x="3245371" y="4088567"/>
            <a:ext cx="727023" cy="2135582"/>
            <a:chOff x="2540833" y="3980405"/>
            <a:chExt cx="727023" cy="2135582"/>
          </a:xfrm>
        </p:grpSpPr>
        <p:sp>
          <p:nvSpPr>
            <p:cNvPr id="25" name="Left Arrow 24">
              <a:extLst>
                <a:ext uri="{FF2B5EF4-FFF2-40B4-BE49-F238E27FC236}">
                  <a16:creationId xmlns:a16="http://schemas.microsoft.com/office/drawing/2014/main" id="{6706BE51-6998-6EC9-97A8-D96CD7B1BCF7}"/>
                </a:ext>
              </a:extLst>
            </p:cNvPr>
            <p:cNvSpPr/>
            <p:nvPr/>
          </p:nvSpPr>
          <p:spPr>
            <a:xfrm>
              <a:off x="2593298" y="5876144"/>
              <a:ext cx="674558" cy="239843"/>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3" name="Left Arrow 32">
              <a:extLst>
                <a:ext uri="{FF2B5EF4-FFF2-40B4-BE49-F238E27FC236}">
                  <a16:creationId xmlns:a16="http://schemas.microsoft.com/office/drawing/2014/main" id="{DFB9E5A2-3981-9964-BF25-7DFC1D9E1D30}"/>
                </a:ext>
              </a:extLst>
            </p:cNvPr>
            <p:cNvSpPr/>
            <p:nvPr/>
          </p:nvSpPr>
          <p:spPr>
            <a:xfrm>
              <a:off x="2540833" y="3980405"/>
              <a:ext cx="674558" cy="239843"/>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37" name="Left Arrow 36">
            <a:extLst>
              <a:ext uri="{FF2B5EF4-FFF2-40B4-BE49-F238E27FC236}">
                <a16:creationId xmlns:a16="http://schemas.microsoft.com/office/drawing/2014/main" id="{2E4458E5-B411-B902-2336-FC45C4E4EA70}"/>
              </a:ext>
            </a:extLst>
          </p:cNvPr>
          <p:cNvSpPr/>
          <p:nvPr/>
        </p:nvSpPr>
        <p:spPr>
          <a:xfrm>
            <a:off x="9603699" y="555760"/>
            <a:ext cx="674558" cy="239843"/>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8" name="Left Arrow 37">
            <a:extLst>
              <a:ext uri="{FF2B5EF4-FFF2-40B4-BE49-F238E27FC236}">
                <a16:creationId xmlns:a16="http://schemas.microsoft.com/office/drawing/2014/main" id="{AC6CA82E-873C-96A3-8AA9-0B14617F5CC5}"/>
              </a:ext>
            </a:extLst>
          </p:cNvPr>
          <p:cNvSpPr/>
          <p:nvPr/>
        </p:nvSpPr>
        <p:spPr>
          <a:xfrm>
            <a:off x="10231364" y="2366396"/>
            <a:ext cx="674558" cy="239843"/>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9" name="Left Arrow 38">
            <a:extLst>
              <a:ext uri="{FF2B5EF4-FFF2-40B4-BE49-F238E27FC236}">
                <a16:creationId xmlns:a16="http://schemas.microsoft.com/office/drawing/2014/main" id="{8E1F6BFD-4C26-D37B-1EC2-021E6382B0B0}"/>
              </a:ext>
            </a:extLst>
          </p:cNvPr>
          <p:cNvSpPr/>
          <p:nvPr/>
        </p:nvSpPr>
        <p:spPr>
          <a:xfrm>
            <a:off x="9603699" y="3024818"/>
            <a:ext cx="674558" cy="239843"/>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0" name="Rounded Rectangle 39">
            <a:extLst>
              <a:ext uri="{FF2B5EF4-FFF2-40B4-BE49-F238E27FC236}">
                <a16:creationId xmlns:a16="http://schemas.microsoft.com/office/drawing/2014/main" id="{8E53E995-1981-8D1A-8C59-DC86C818F5F9}"/>
              </a:ext>
            </a:extLst>
          </p:cNvPr>
          <p:cNvSpPr/>
          <p:nvPr/>
        </p:nvSpPr>
        <p:spPr>
          <a:xfrm>
            <a:off x="5648122" y="3379795"/>
            <a:ext cx="3955577" cy="518774"/>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2" name="Left Arrow 41">
            <a:extLst>
              <a:ext uri="{FF2B5EF4-FFF2-40B4-BE49-F238E27FC236}">
                <a16:creationId xmlns:a16="http://schemas.microsoft.com/office/drawing/2014/main" id="{E9AD0FDF-95EA-BFF9-4AB8-4EB02C153D0D}"/>
              </a:ext>
            </a:extLst>
          </p:cNvPr>
          <p:cNvSpPr/>
          <p:nvPr/>
        </p:nvSpPr>
        <p:spPr>
          <a:xfrm>
            <a:off x="9266420" y="4164079"/>
            <a:ext cx="674558" cy="239843"/>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60" name="Picture 59" descr="Text&#10;&#10;Description automatically generated">
            <a:extLst>
              <a:ext uri="{FF2B5EF4-FFF2-40B4-BE49-F238E27FC236}">
                <a16:creationId xmlns:a16="http://schemas.microsoft.com/office/drawing/2014/main" id="{C66A2871-76EC-50E4-4072-02BB1AA57C5E}"/>
              </a:ext>
            </a:extLst>
          </p:cNvPr>
          <p:cNvPicPr>
            <a:picLocks noChangeAspect="1"/>
          </p:cNvPicPr>
          <p:nvPr/>
        </p:nvPicPr>
        <p:blipFill>
          <a:blip r:embed="rId5"/>
          <a:stretch>
            <a:fillRect/>
          </a:stretch>
        </p:blipFill>
        <p:spPr>
          <a:xfrm>
            <a:off x="6096000" y="5802346"/>
            <a:ext cx="3955577" cy="843606"/>
          </a:xfrm>
          <a:prstGeom prst="rect">
            <a:avLst/>
          </a:prstGeom>
        </p:spPr>
      </p:pic>
      <p:sp>
        <p:nvSpPr>
          <p:cNvPr id="62" name="Rounded Rectangle 61">
            <a:extLst>
              <a:ext uri="{FF2B5EF4-FFF2-40B4-BE49-F238E27FC236}">
                <a16:creationId xmlns:a16="http://schemas.microsoft.com/office/drawing/2014/main" id="{A0144150-60B4-61CB-CDF4-2985B765B959}"/>
              </a:ext>
            </a:extLst>
          </p:cNvPr>
          <p:cNvSpPr/>
          <p:nvPr/>
        </p:nvSpPr>
        <p:spPr>
          <a:xfrm>
            <a:off x="6119150" y="6151567"/>
            <a:ext cx="3507699" cy="150674"/>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28911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dissolv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37"/>
                                        </p:tgtEl>
                                        <p:attrNameLst>
                                          <p:attrName>style.visibility</p:attrName>
                                        </p:attrNameLst>
                                      </p:cBhvr>
                                      <p:to>
                                        <p:strVal val="hidden"/>
                                      </p:to>
                                    </p:set>
                                  </p:childTnLst>
                                </p:cTn>
                              </p:par>
                              <p:par>
                                <p:cTn id="22" presetID="9"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dissolve">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8"/>
                                        </p:tgtEl>
                                        <p:attrNameLst>
                                          <p:attrName>style.visibility</p:attrName>
                                        </p:attrNameLst>
                                      </p:cBhvr>
                                      <p:to>
                                        <p:strVal val="hidden"/>
                                      </p:to>
                                    </p:set>
                                  </p:childTnLst>
                                </p:cTn>
                              </p:par>
                              <p:par>
                                <p:cTn id="29" presetID="9"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dissolve">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39"/>
                                        </p:tgtEl>
                                        <p:attrNameLst>
                                          <p:attrName>style.visibility</p:attrName>
                                        </p:attrNameLst>
                                      </p:cBhvr>
                                      <p:to>
                                        <p:strVal val="hidden"/>
                                      </p:to>
                                    </p:set>
                                  </p:childTnLst>
                                </p:cTn>
                              </p:par>
                              <p:par>
                                <p:cTn id="36" presetID="9" presetClass="entr" presetSubtype="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dissolve">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40"/>
                                        </p:tgtEl>
                                        <p:attrNameLst>
                                          <p:attrName>style.visibility</p:attrName>
                                        </p:attrNameLst>
                                      </p:cBhvr>
                                      <p:to>
                                        <p:strVal val="hidden"/>
                                      </p:to>
                                    </p:set>
                                  </p:childTnLst>
                                </p:cTn>
                              </p:par>
                              <p:par>
                                <p:cTn id="43" presetID="9"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dissolve">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42"/>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dissolve">
                                      <p:cBhvr>
                                        <p:cTn id="56" dur="500"/>
                                        <p:tgtEl>
                                          <p:spTgt spid="6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8" grpId="0" animBg="1"/>
      <p:bldP spid="38" grpId="1" animBg="1"/>
      <p:bldP spid="39" grpId="0" animBg="1"/>
      <p:bldP spid="39" grpId="1" animBg="1"/>
      <p:bldP spid="40" grpId="0" animBg="1"/>
      <p:bldP spid="40" grpId="1" animBg="1"/>
      <p:bldP spid="42" grpId="0" animBg="1"/>
      <p:bldP spid="42" grpId="1" animBg="1"/>
      <p:bldP spid="62" grpId="0" animBg="1"/>
      <p:bldP spid="62"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390322" y="207610"/>
            <a:ext cx="10515600" cy="708301"/>
          </a:xfrm>
        </p:spPr>
        <p:txBody>
          <a:bodyPr>
            <a:normAutofit/>
          </a:bodyPr>
          <a:lstStyle/>
          <a:p>
            <a:pPr algn="l"/>
            <a:r>
              <a:rPr lang="en-GB" sz="3600" dirty="0">
                <a:solidFill>
                  <a:srgbClr val="1F1F1F"/>
                </a:solidFill>
                <a:latin typeface="Source Sans Pro" panose="020B0503030403020204" pitchFamily="34" charset="0"/>
              </a:rPr>
              <a:t>Code Reviews on GitHub</a:t>
            </a:r>
            <a:endParaRPr lang="en-GB" sz="3600" b="0" i="0" dirty="0">
              <a:solidFill>
                <a:srgbClr val="1F1F1F"/>
              </a:solidFill>
              <a:effectLst/>
              <a:latin typeface="OpenSans"/>
            </a:endParaRPr>
          </a:p>
        </p:txBody>
      </p:sp>
      <p:pic>
        <p:nvPicPr>
          <p:cNvPr id="3" name="Picture 2" descr="Graphical user interface, text, application, email&#10;&#10;Description automatically generated">
            <a:extLst>
              <a:ext uri="{FF2B5EF4-FFF2-40B4-BE49-F238E27FC236}">
                <a16:creationId xmlns:a16="http://schemas.microsoft.com/office/drawing/2014/main" id="{039E8DC7-17BF-8BC5-679E-AF51F19FC6F5}"/>
              </a:ext>
            </a:extLst>
          </p:cNvPr>
          <p:cNvPicPr>
            <a:picLocks noChangeAspect="1"/>
          </p:cNvPicPr>
          <p:nvPr/>
        </p:nvPicPr>
        <p:blipFill>
          <a:blip r:embed="rId3"/>
          <a:stretch>
            <a:fillRect/>
          </a:stretch>
        </p:blipFill>
        <p:spPr>
          <a:xfrm>
            <a:off x="390322" y="1284659"/>
            <a:ext cx="6055448" cy="4951249"/>
          </a:xfrm>
          <a:prstGeom prst="rect">
            <a:avLst/>
          </a:prstGeom>
          <a:ln>
            <a:solidFill>
              <a:schemeClr val="tx1"/>
            </a:solidFill>
          </a:ln>
        </p:spPr>
      </p:pic>
      <p:grpSp>
        <p:nvGrpSpPr>
          <p:cNvPr id="8" name="Group 7">
            <a:extLst>
              <a:ext uri="{FF2B5EF4-FFF2-40B4-BE49-F238E27FC236}">
                <a16:creationId xmlns:a16="http://schemas.microsoft.com/office/drawing/2014/main" id="{649974CE-FD59-363D-ADF6-863E87F2D154}"/>
              </a:ext>
            </a:extLst>
          </p:cNvPr>
          <p:cNvGrpSpPr/>
          <p:nvPr/>
        </p:nvGrpSpPr>
        <p:grpSpPr>
          <a:xfrm>
            <a:off x="1668112" y="2956585"/>
            <a:ext cx="3545491" cy="2788946"/>
            <a:chOff x="1668112" y="2956585"/>
            <a:chExt cx="3545491" cy="2788946"/>
          </a:xfrm>
        </p:grpSpPr>
        <p:sp>
          <p:nvSpPr>
            <p:cNvPr id="5" name="TextBox 4">
              <a:extLst>
                <a:ext uri="{FF2B5EF4-FFF2-40B4-BE49-F238E27FC236}">
                  <a16:creationId xmlns:a16="http://schemas.microsoft.com/office/drawing/2014/main" id="{7EAEB97F-C5E0-CEBB-E0AC-3CF2F5BA9924}"/>
                </a:ext>
              </a:extLst>
            </p:cNvPr>
            <p:cNvSpPr txBox="1"/>
            <p:nvPr/>
          </p:nvSpPr>
          <p:spPr>
            <a:xfrm>
              <a:off x="1668112" y="2956585"/>
              <a:ext cx="3499868" cy="215444"/>
            </a:xfrm>
            <a:prstGeom prst="rect">
              <a:avLst/>
            </a:prstGeom>
            <a:noFill/>
          </p:spPr>
          <p:txBody>
            <a:bodyPr wrap="square" rtlCol="0">
              <a:spAutoFit/>
            </a:bodyPr>
            <a:lstStyle/>
            <a:p>
              <a:r>
                <a:rPr lang="en-BE" sz="800" dirty="0">
                  <a:solidFill>
                    <a:schemeClr val="tx1">
                      <a:lumMod val="75000"/>
                      <a:lumOff val="25000"/>
                    </a:schemeClr>
                  </a:solidFill>
                </a:rPr>
                <a:t>The comment has been resolved. Please take another look.</a:t>
              </a:r>
            </a:p>
          </p:txBody>
        </p:sp>
        <p:sp>
          <p:nvSpPr>
            <p:cNvPr id="6" name="TextBox 5">
              <a:extLst>
                <a:ext uri="{FF2B5EF4-FFF2-40B4-BE49-F238E27FC236}">
                  <a16:creationId xmlns:a16="http://schemas.microsoft.com/office/drawing/2014/main" id="{D81B9C7B-8065-FCA4-D807-097DAA0D608C}"/>
                </a:ext>
              </a:extLst>
            </p:cNvPr>
            <p:cNvSpPr txBox="1"/>
            <p:nvPr/>
          </p:nvSpPr>
          <p:spPr>
            <a:xfrm>
              <a:off x="1713735" y="5530087"/>
              <a:ext cx="3499868" cy="215444"/>
            </a:xfrm>
            <a:prstGeom prst="rect">
              <a:avLst/>
            </a:prstGeom>
            <a:noFill/>
          </p:spPr>
          <p:txBody>
            <a:bodyPr wrap="square" rtlCol="0">
              <a:spAutoFit/>
            </a:bodyPr>
            <a:lstStyle/>
            <a:p>
              <a:r>
                <a:rPr lang="en-BE" sz="800" dirty="0">
                  <a:solidFill>
                    <a:schemeClr val="tx1">
                      <a:lumMod val="75000"/>
                      <a:lumOff val="25000"/>
                    </a:schemeClr>
                  </a:solidFill>
                </a:rPr>
                <a:t>The comment has been resolved. Please take another look.</a:t>
              </a:r>
            </a:p>
          </p:txBody>
        </p:sp>
      </p:grpSp>
      <p:grpSp>
        <p:nvGrpSpPr>
          <p:cNvPr id="11" name="Group 10">
            <a:extLst>
              <a:ext uri="{FF2B5EF4-FFF2-40B4-BE49-F238E27FC236}">
                <a16:creationId xmlns:a16="http://schemas.microsoft.com/office/drawing/2014/main" id="{B07831B7-7E70-0715-ECC6-F26B148CD1C0}"/>
              </a:ext>
            </a:extLst>
          </p:cNvPr>
          <p:cNvGrpSpPr/>
          <p:nvPr/>
        </p:nvGrpSpPr>
        <p:grpSpPr>
          <a:xfrm>
            <a:off x="2593298" y="3320838"/>
            <a:ext cx="674558" cy="2795149"/>
            <a:chOff x="2593298" y="3320838"/>
            <a:chExt cx="674558" cy="2795149"/>
          </a:xfrm>
        </p:grpSpPr>
        <p:sp>
          <p:nvSpPr>
            <p:cNvPr id="9" name="Left Arrow 8">
              <a:extLst>
                <a:ext uri="{FF2B5EF4-FFF2-40B4-BE49-F238E27FC236}">
                  <a16:creationId xmlns:a16="http://schemas.microsoft.com/office/drawing/2014/main" id="{09C2BC88-8AC6-B7D1-7B63-98D2506A7F58}"/>
                </a:ext>
              </a:extLst>
            </p:cNvPr>
            <p:cNvSpPr/>
            <p:nvPr/>
          </p:nvSpPr>
          <p:spPr>
            <a:xfrm>
              <a:off x="2593298" y="5876144"/>
              <a:ext cx="674558" cy="239843"/>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Left Arrow 9">
              <a:extLst>
                <a:ext uri="{FF2B5EF4-FFF2-40B4-BE49-F238E27FC236}">
                  <a16:creationId xmlns:a16="http://schemas.microsoft.com/office/drawing/2014/main" id="{FC064FD6-48BE-F3AC-E7D5-BA830D067475}"/>
                </a:ext>
              </a:extLst>
            </p:cNvPr>
            <p:cNvSpPr/>
            <p:nvPr/>
          </p:nvSpPr>
          <p:spPr>
            <a:xfrm>
              <a:off x="2593298" y="3320838"/>
              <a:ext cx="674558" cy="239843"/>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13" name="Left Arrow 12">
            <a:extLst>
              <a:ext uri="{FF2B5EF4-FFF2-40B4-BE49-F238E27FC236}">
                <a16:creationId xmlns:a16="http://schemas.microsoft.com/office/drawing/2014/main" id="{10C1BEF6-25F1-6918-B60C-A22133BD8C15}"/>
              </a:ext>
            </a:extLst>
          </p:cNvPr>
          <p:cNvSpPr/>
          <p:nvPr/>
        </p:nvSpPr>
        <p:spPr>
          <a:xfrm>
            <a:off x="2256019" y="1705289"/>
            <a:ext cx="674558" cy="198929"/>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5" name="Picture 14" descr="Graphical user interface, text, application, Word, email&#10;&#10;Description automatically generated">
            <a:extLst>
              <a:ext uri="{FF2B5EF4-FFF2-40B4-BE49-F238E27FC236}">
                <a16:creationId xmlns:a16="http://schemas.microsoft.com/office/drawing/2014/main" id="{6BE231CD-45B5-801E-312F-762E408B25A4}"/>
              </a:ext>
            </a:extLst>
          </p:cNvPr>
          <p:cNvPicPr>
            <a:picLocks noChangeAspect="1"/>
          </p:cNvPicPr>
          <p:nvPr/>
        </p:nvPicPr>
        <p:blipFill>
          <a:blip r:embed="rId4"/>
          <a:stretch>
            <a:fillRect/>
          </a:stretch>
        </p:blipFill>
        <p:spPr>
          <a:xfrm>
            <a:off x="6537016" y="1567271"/>
            <a:ext cx="5290601" cy="2053653"/>
          </a:xfrm>
          <a:prstGeom prst="rect">
            <a:avLst/>
          </a:prstGeom>
          <a:ln>
            <a:solidFill>
              <a:schemeClr val="tx1"/>
            </a:solidFill>
          </a:ln>
        </p:spPr>
      </p:pic>
    </p:spTree>
    <p:extLst>
      <p:ext uri="{BB962C8B-B14F-4D97-AF65-F5344CB8AC3E}">
        <p14:creationId xmlns:p14="http://schemas.microsoft.com/office/powerpoint/2010/main" val="362846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390322" y="207610"/>
            <a:ext cx="10515600" cy="708301"/>
          </a:xfrm>
        </p:spPr>
        <p:txBody>
          <a:bodyPr>
            <a:normAutofit/>
          </a:bodyPr>
          <a:lstStyle/>
          <a:p>
            <a:pPr algn="l"/>
            <a:r>
              <a:rPr lang="en-GB" sz="3600" dirty="0">
                <a:solidFill>
                  <a:srgbClr val="1F1F1F"/>
                </a:solidFill>
                <a:latin typeface="Source Sans Pro" panose="020B0503030403020204" pitchFamily="34" charset="0"/>
              </a:rPr>
              <a:t>Code Reviews on GitHub</a:t>
            </a:r>
            <a:endParaRPr lang="en-GB" sz="3600" b="0" i="0" dirty="0">
              <a:solidFill>
                <a:srgbClr val="1F1F1F"/>
              </a:solidFill>
              <a:effectLst/>
              <a:latin typeface="OpenSans"/>
            </a:endParaRPr>
          </a:p>
        </p:txBody>
      </p:sp>
      <p:pic>
        <p:nvPicPr>
          <p:cNvPr id="17" name="Picture 16" descr="Graphical user interface, text, application, email&#10;&#10;Description automatically generated">
            <a:extLst>
              <a:ext uri="{FF2B5EF4-FFF2-40B4-BE49-F238E27FC236}">
                <a16:creationId xmlns:a16="http://schemas.microsoft.com/office/drawing/2014/main" id="{69A426B7-B852-1599-1A68-D26E2ECBA1F3}"/>
              </a:ext>
            </a:extLst>
          </p:cNvPr>
          <p:cNvPicPr>
            <a:picLocks noChangeAspect="1"/>
          </p:cNvPicPr>
          <p:nvPr/>
        </p:nvPicPr>
        <p:blipFill>
          <a:blip r:embed="rId3"/>
          <a:stretch>
            <a:fillRect/>
          </a:stretch>
        </p:blipFill>
        <p:spPr>
          <a:xfrm>
            <a:off x="211666" y="935390"/>
            <a:ext cx="5718079" cy="5146271"/>
          </a:xfrm>
          <a:prstGeom prst="rect">
            <a:avLst/>
          </a:prstGeom>
          <a:ln>
            <a:solidFill>
              <a:schemeClr val="tx1"/>
            </a:solidFill>
          </a:ln>
        </p:spPr>
      </p:pic>
      <p:pic>
        <p:nvPicPr>
          <p:cNvPr id="18" name="Picture 17" descr="Graphical user interface, text, application, Teams&#10;&#10;Description automatically generated">
            <a:extLst>
              <a:ext uri="{FF2B5EF4-FFF2-40B4-BE49-F238E27FC236}">
                <a16:creationId xmlns:a16="http://schemas.microsoft.com/office/drawing/2014/main" id="{306C63B5-419A-AC73-2B14-81A7181AAD2F}"/>
              </a:ext>
            </a:extLst>
          </p:cNvPr>
          <p:cNvPicPr>
            <a:picLocks noChangeAspect="1"/>
          </p:cNvPicPr>
          <p:nvPr/>
        </p:nvPicPr>
        <p:blipFill>
          <a:blip r:embed="rId4"/>
          <a:stretch>
            <a:fillRect/>
          </a:stretch>
        </p:blipFill>
        <p:spPr>
          <a:xfrm>
            <a:off x="6055871" y="1619697"/>
            <a:ext cx="5924462" cy="2869176"/>
          </a:xfrm>
          <a:prstGeom prst="rect">
            <a:avLst/>
          </a:prstGeom>
          <a:ln>
            <a:solidFill>
              <a:schemeClr val="tx1"/>
            </a:solidFill>
          </a:ln>
        </p:spPr>
      </p:pic>
      <p:sp>
        <p:nvSpPr>
          <p:cNvPr id="20" name="TextBox 19">
            <a:extLst>
              <a:ext uri="{FF2B5EF4-FFF2-40B4-BE49-F238E27FC236}">
                <a16:creationId xmlns:a16="http://schemas.microsoft.com/office/drawing/2014/main" id="{DDAF2E20-B959-3AE3-34EA-022564FEF992}"/>
              </a:ext>
            </a:extLst>
          </p:cNvPr>
          <p:cNvSpPr txBox="1"/>
          <p:nvPr/>
        </p:nvSpPr>
        <p:spPr>
          <a:xfrm>
            <a:off x="2825262" y="5134708"/>
            <a:ext cx="1242646" cy="646331"/>
          </a:xfrm>
          <a:prstGeom prst="rect">
            <a:avLst/>
          </a:prstGeom>
          <a:noFill/>
          <a:ln w="28575">
            <a:solidFill>
              <a:srgbClr val="C00000"/>
            </a:solidFill>
          </a:ln>
        </p:spPr>
        <p:txBody>
          <a:bodyPr wrap="square" rtlCol="0">
            <a:spAutoFit/>
          </a:bodyPr>
          <a:lstStyle/>
          <a:p>
            <a:pPr algn="ctr"/>
            <a:r>
              <a:rPr lang="en-BE" dirty="0"/>
              <a:t>Markdown Language</a:t>
            </a:r>
          </a:p>
        </p:txBody>
      </p:sp>
    </p:spTree>
    <p:extLst>
      <p:ext uri="{BB962C8B-B14F-4D97-AF65-F5344CB8AC3E}">
        <p14:creationId xmlns:p14="http://schemas.microsoft.com/office/powerpoint/2010/main" val="7719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390322" y="207610"/>
            <a:ext cx="10515600" cy="708301"/>
          </a:xfrm>
        </p:spPr>
        <p:txBody>
          <a:bodyPr>
            <a:normAutofit/>
          </a:bodyPr>
          <a:lstStyle/>
          <a:p>
            <a:pPr algn="l"/>
            <a:r>
              <a:rPr lang="en-GB" sz="3600" dirty="0">
                <a:solidFill>
                  <a:srgbClr val="1F1F1F"/>
                </a:solidFill>
                <a:latin typeface="Source Sans Pro" panose="020B0503030403020204" pitchFamily="34" charset="0"/>
              </a:rPr>
              <a:t>Merging PRs – Branch Protection Rules</a:t>
            </a:r>
            <a:endParaRPr lang="en-GB" sz="3600" b="0" i="0" dirty="0">
              <a:solidFill>
                <a:srgbClr val="1F1F1F"/>
              </a:solidFill>
              <a:effectLst/>
              <a:latin typeface="OpenSans"/>
            </a:endParaRPr>
          </a:p>
        </p:txBody>
      </p:sp>
      <p:pic>
        <p:nvPicPr>
          <p:cNvPr id="14" name="Picture 13" descr="Graphical user interface, text, application, email&#10;&#10;Description automatically generated">
            <a:extLst>
              <a:ext uri="{FF2B5EF4-FFF2-40B4-BE49-F238E27FC236}">
                <a16:creationId xmlns:a16="http://schemas.microsoft.com/office/drawing/2014/main" id="{2A4D5EFE-9E60-2452-AB35-C4FDDA9BF61F}"/>
              </a:ext>
            </a:extLst>
          </p:cNvPr>
          <p:cNvPicPr>
            <a:picLocks noChangeAspect="1"/>
          </p:cNvPicPr>
          <p:nvPr/>
        </p:nvPicPr>
        <p:blipFill>
          <a:blip r:embed="rId3"/>
          <a:stretch>
            <a:fillRect/>
          </a:stretch>
        </p:blipFill>
        <p:spPr>
          <a:xfrm>
            <a:off x="237440" y="1761306"/>
            <a:ext cx="5410682" cy="3756972"/>
          </a:xfrm>
          <a:prstGeom prst="rect">
            <a:avLst/>
          </a:prstGeom>
        </p:spPr>
      </p:pic>
      <p:grpSp>
        <p:nvGrpSpPr>
          <p:cNvPr id="22" name="Group 21">
            <a:extLst>
              <a:ext uri="{FF2B5EF4-FFF2-40B4-BE49-F238E27FC236}">
                <a16:creationId xmlns:a16="http://schemas.microsoft.com/office/drawing/2014/main" id="{E948BA69-A304-68E4-E8FB-F2721B530DF6}"/>
              </a:ext>
            </a:extLst>
          </p:cNvPr>
          <p:cNvGrpSpPr/>
          <p:nvPr/>
        </p:nvGrpSpPr>
        <p:grpSpPr>
          <a:xfrm>
            <a:off x="5800725" y="1128713"/>
            <a:ext cx="5105197" cy="5085575"/>
            <a:chOff x="5800725" y="1128713"/>
            <a:chExt cx="5105197" cy="5085575"/>
          </a:xfrm>
        </p:grpSpPr>
        <p:grpSp>
          <p:nvGrpSpPr>
            <p:cNvPr id="20" name="Group 19">
              <a:extLst>
                <a:ext uri="{FF2B5EF4-FFF2-40B4-BE49-F238E27FC236}">
                  <a16:creationId xmlns:a16="http://schemas.microsoft.com/office/drawing/2014/main" id="{F95B4190-F46D-D0C9-E5FC-C82F1EE5CFE3}"/>
                </a:ext>
              </a:extLst>
            </p:cNvPr>
            <p:cNvGrpSpPr/>
            <p:nvPr/>
          </p:nvGrpSpPr>
          <p:grpSpPr>
            <a:xfrm>
              <a:off x="6572047" y="1128713"/>
              <a:ext cx="4333875" cy="5085575"/>
              <a:chOff x="6096000" y="0"/>
              <a:chExt cx="4976323" cy="5586412"/>
            </a:xfrm>
          </p:grpSpPr>
          <p:pic>
            <p:nvPicPr>
              <p:cNvPr id="17" name="Picture 16" descr="Graphical user interface, text, application, email, Teams&#10;&#10;Description automatically generated">
                <a:extLst>
                  <a:ext uri="{FF2B5EF4-FFF2-40B4-BE49-F238E27FC236}">
                    <a16:creationId xmlns:a16="http://schemas.microsoft.com/office/drawing/2014/main" id="{8F52CB29-DCFF-AB0F-9682-3DD2E7D9E742}"/>
                  </a:ext>
                </a:extLst>
              </p:cNvPr>
              <p:cNvPicPr>
                <a:picLocks noChangeAspect="1"/>
              </p:cNvPicPr>
              <p:nvPr/>
            </p:nvPicPr>
            <p:blipFill>
              <a:blip r:embed="rId4"/>
              <a:stretch>
                <a:fillRect/>
              </a:stretch>
            </p:blipFill>
            <p:spPr>
              <a:xfrm>
                <a:off x="6110287" y="4057304"/>
                <a:ext cx="4933537" cy="1529108"/>
              </a:xfrm>
              <a:prstGeom prst="rect">
                <a:avLst/>
              </a:prstGeom>
            </p:spPr>
          </p:pic>
          <p:pic>
            <p:nvPicPr>
              <p:cNvPr id="19" name="Picture 18" descr="Graphical user interface, text, application, email&#10;&#10;Description automatically generated">
                <a:extLst>
                  <a:ext uri="{FF2B5EF4-FFF2-40B4-BE49-F238E27FC236}">
                    <a16:creationId xmlns:a16="http://schemas.microsoft.com/office/drawing/2014/main" id="{DCF0BCB8-B3B8-18F4-0C8E-A3E0C0457240}"/>
                  </a:ext>
                </a:extLst>
              </p:cNvPr>
              <p:cNvPicPr>
                <a:picLocks noChangeAspect="1"/>
              </p:cNvPicPr>
              <p:nvPr/>
            </p:nvPicPr>
            <p:blipFill>
              <a:blip r:embed="rId5"/>
              <a:stretch>
                <a:fillRect/>
              </a:stretch>
            </p:blipFill>
            <p:spPr>
              <a:xfrm>
                <a:off x="6096000" y="0"/>
                <a:ext cx="4976323" cy="4064189"/>
              </a:xfrm>
              <a:prstGeom prst="rect">
                <a:avLst/>
              </a:prstGeom>
            </p:spPr>
          </p:pic>
        </p:grpSp>
        <p:sp>
          <p:nvSpPr>
            <p:cNvPr id="21" name="Right Arrow 20">
              <a:extLst>
                <a:ext uri="{FF2B5EF4-FFF2-40B4-BE49-F238E27FC236}">
                  <a16:creationId xmlns:a16="http://schemas.microsoft.com/office/drawing/2014/main" id="{D18A42FE-AF40-BCFA-2129-9077AA3FE355}"/>
                </a:ext>
              </a:extLst>
            </p:cNvPr>
            <p:cNvSpPr/>
            <p:nvPr/>
          </p:nvSpPr>
          <p:spPr>
            <a:xfrm>
              <a:off x="5800725" y="2978624"/>
              <a:ext cx="600075" cy="450376"/>
            </a:xfrm>
            <a:prstGeom prst="rightArrow">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dirty="0"/>
            </a:p>
          </p:txBody>
        </p:sp>
      </p:grpSp>
      <p:sp>
        <p:nvSpPr>
          <p:cNvPr id="23" name="Rounded Rectangle 22">
            <a:extLst>
              <a:ext uri="{FF2B5EF4-FFF2-40B4-BE49-F238E27FC236}">
                <a16:creationId xmlns:a16="http://schemas.microsoft.com/office/drawing/2014/main" id="{544EE947-573A-2A63-9449-E3650C742044}"/>
              </a:ext>
            </a:extLst>
          </p:cNvPr>
          <p:cNvSpPr/>
          <p:nvPr/>
        </p:nvSpPr>
        <p:spPr>
          <a:xfrm>
            <a:off x="4714875" y="3771900"/>
            <a:ext cx="828675" cy="38576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24" name="Group 23">
            <a:extLst>
              <a:ext uri="{FF2B5EF4-FFF2-40B4-BE49-F238E27FC236}">
                <a16:creationId xmlns:a16="http://schemas.microsoft.com/office/drawing/2014/main" id="{19329CF5-208A-92E9-97D2-D12F9A082DB9}"/>
              </a:ext>
            </a:extLst>
          </p:cNvPr>
          <p:cNvGrpSpPr/>
          <p:nvPr/>
        </p:nvGrpSpPr>
        <p:grpSpPr>
          <a:xfrm>
            <a:off x="3584391" y="5630422"/>
            <a:ext cx="2859490" cy="1173367"/>
            <a:chOff x="9690017" y="4848329"/>
            <a:chExt cx="2859490" cy="1173367"/>
          </a:xfrm>
        </p:grpSpPr>
        <p:grpSp>
          <p:nvGrpSpPr>
            <p:cNvPr id="25" name="Group 24">
              <a:extLst>
                <a:ext uri="{FF2B5EF4-FFF2-40B4-BE49-F238E27FC236}">
                  <a16:creationId xmlns:a16="http://schemas.microsoft.com/office/drawing/2014/main" id="{C8D84698-F49F-0170-4F7B-B368857248D0}"/>
                </a:ext>
              </a:extLst>
            </p:cNvPr>
            <p:cNvGrpSpPr/>
            <p:nvPr/>
          </p:nvGrpSpPr>
          <p:grpSpPr>
            <a:xfrm>
              <a:off x="9690017" y="4848329"/>
              <a:ext cx="965366" cy="1173367"/>
              <a:chOff x="9406839" y="4961499"/>
              <a:chExt cx="965366" cy="1173367"/>
            </a:xfrm>
          </p:grpSpPr>
          <p:pic>
            <p:nvPicPr>
              <p:cNvPr id="27" name="Picture 2" descr="Subway - Free transport icons">
                <a:extLst>
                  <a:ext uri="{FF2B5EF4-FFF2-40B4-BE49-F238E27FC236}">
                    <a16:creationId xmlns:a16="http://schemas.microsoft.com/office/drawing/2014/main" id="{063ECB46-F310-6EBE-739F-72F6BB7BB9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06839" y="4961499"/>
                <a:ext cx="965366" cy="81035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C1C72C42-9DB2-76DF-4568-5477B5E39026}"/>
                  </a:ext>
                </a:extLst>
              </p:cNvPr>
              <p:cNvSpPr txBox="1"/>
              <p:nvPr/>
            </p:nvSpPr>
            <p:spPr>
              <a:xfrm>
                <a:off x="9406839" y="5765534"/>
                <a:ext cx="965366" cy="369332"/>
              </a:xfrm>
              <a:prstGeom prst="rect">
                <a:avLst/>
              </a:prstGeom>
              <a:noFill/>
            </p:spPr>
            <p:txBody>
              <a:bodyPr wrap="square" rtlCol="0">
                <a:spAutoFit/>
              </a:bodyPr>
              <a:lstStyle/>
              <a:p>
                <a:r>
                  <a:rPr lang="en-BE" dirty="0"/>
                  <a:t>Project</a:t>
                </a:r>
              </a:p>
            </p:txBody>
          </p:sp>
        </p:grpSp>
        <p:sp>
          <p:nvSpPr>
            <p:cNvPr id="26" name="Up Arrow 25">
              <a:extLst>
                <a:ext uri="{FF2B5EF4-FFF2-40B4-BE49-F238E27FC236}">
                  <a16:creationId xmlns:a16="http://schemas.microsoft.com/office/drawing/2014/main" id="{6AE573E4-DE37-287C-66AA-788EF9113814}"/>
                </a:ext>
              </a:extLst>
            </p:cNvPr>
            <p:cNvSpPr/>
            <p:nvPr/>
          </p:nvSpPr>
          <p:spPr>
            <a:xfrm rot="4677805">
              <a:off x="11512302" y="4212706"/>
              <a:ext cx="295077" cy="1779332"/>
            </a:xfrm>
            <a:prstGeom prst="upArrow">
              <a:avLst>
                <a:gd name="adj1" fmla="val 42855"/>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Tree>
    <p:extLst>
      <p:ext uri="{BB962C8B-B14F-4D97-AF65-F5344CB8AC3E}">
        <p14:creationId xmlns:p14="http://schemas.microsoft.com/office/powerpoint/2010/main" val="163864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390322" y="207610"/>
            <a:ext cx="10515600" cy="708301"/>
          </a:xfrm>
        </p:spPr>
        <p:txBody>
          <a:bodyPr>
            <a:normAutofit/>
          </a:bodyPr>
          <a:lstStyle/>
          <a:p>
            <a:pPr algn="l"/>
            <a:r>
              <a:rPr lang="en-GB" sz="3600" dirty="0">
                <a:solidFill>
                  <a:srgbClr val="1F1F1F"/>
                </a:solidFill>
                <a:latin typeface="Source Sans Pro" panose="020B0503030403020204" pitchFamily="34" charset="0"/>
              </a:rPr>
              <a:t>Integrating PRs</a:t>
            </a:r>
            <a:endParaRPr lang="en-GB" sz="3600" b="0" i="0" dirty="0">
              <a:solidFill>
                <a:srgbClr val="1F1F1F"/>
              </a:solidFill>
              <a:effectLst/>
              <a:latin typeface="OpenSans"/>
            </a:endParaRPr>
          </a:p>
        </p:txBody>
      </p:sp>
      <p:grpSp>
        <p:nvGrpSpPr>
          <p:cNvPr id="25" name="Group 24">
            <a:extLst>
              <a:ext uri="{FF2B5EF4-FFF2-40B4-BE49-F238E27FC236}">
                <a16:creationId xmlns:a16="http://schemas.microsoft.com/office/drawing/2014/main" id="{C8D84698-F49F-0170-4F7B-B368857248D0}"/>
              </a:ext>
            </a:extLst>
          </p:cNvPr>
          <p:cNvGrpSpPr/>
          <p:nvPr/>
        </p:nvGrpSpPr>
        <p:grpSpPr>
          <a:xfrm>
            <a:off x="10020097" y="2815210"/>
            <a:ext cx="1771650" cy="1227578"/>
            <a:chOff x="9003697" y="4961499"/>
            <a:chExt cx="1771650" cy="1227578"/>
          </a:xfrm>
        </p:grpSpPr>
        <p:pic>
          <p:nvPicPr>
            <p:cNvPr id="27" name="Picture 2" descr="Subway - Free transport icons">
              <a:extLst>
                <a:ext uri="{FF2B5EF4-FFF2-40B4-BE49-F238E27FC236}">
                  <a16:creationId xmlns:a16="http://schemas.microsoft.com/office/drawing/2014/main" id="{063ECB46-F310-6EBE-739F-72F6BB7BB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6839" y="4961499"/>
              <a:ext cx="965366" cy="81035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C1C72C42-9DB2-76DF-4568-5477B5E39026}"/>
                </a:ext>
              </a:extLst>
            </p:cNvPr>
            <p:cNvSpPr txBox="1"/>
            <p:nvPr/>
          </p:nvSpPr>
          <p:spPr>
            <a:xfrm>
              <a:off x="9003697" y="5819745"/>
              <a:ext cx="1771650" cy="369332"/>
            </a:xfrm>
            <a:prstGeom prst="rect">
              <a:avLst/>
            </a:prstGeom>
            <a:noFill/>
          </p:spPr>
          <p:txBody>
            <a:bodyPr wrap="square" rtlCol="0">
              <a:spAutoFit/>
            </a:bodyPr>
            <a:lstStyle/>
            <a:p>
              <a:r>
                <a:rPr lang="en-BE" dirty="0"/>
                <a:t>Project</a:t>
              </a:r>
            </a:p>
          </p:txBody>
        </p:sp>
      </p:grpSp>
      <p:pic>
        <p:nvPicPr>
          <p:cNvPr id="3" name="Picture 2" descr="Graphical user interface, text, application, Teams&#10;&#10;Description automatically generated">
            <a:extLst>
              <a:ext uri="{FF2B5EF4-FFF2-40B4-BE49-F238E27FC236}">
                <a16:creationId xmlns:a16="http://schemas.microsoft.com/office/drawing/2014/main" id="{CB224778-366C-626E-AC5E-3CBFBB024733}"/>
              </a:ext>
            </a:extLst>
          </p:cNvPr>
          <p:cNvPicPr>
            <a:picLocks noChangeAspect="1"/>
          </p:cNvPicPr>
          <p:nvPr/>
        </p:nvPicPr>
        <p:blipFill>
          <a:blip r:embed="rId4"/>
          <a:stretch>
            <a:fillRect/>
          </a:stretch>
        </p:blipFill>
        <p:spPr>
          <a:xfrm>
            <a:off x="622300" y="915911"/>
            <a:ext cx="8652378" cy="5602415"/>
          </a:xfrm>
          <a:prstGeom prst="rect">
            <a:avLst/>
          </a:prstGeom>
        </p:spPr>
      </p:pic>
      <p:sp>
        <p:nvSpPr>
          <p:cNvPr id="5" name="Down Arrow 4">
            <a:extLst>
              <a:ext uri="{FF2B5EF4-FFF2-40B4-BE49-F238E27FC236}">
                <a16:creationId xmlns:a16="http://schemas.microsoft.com/office/drawing/2014/main" id="{9AA2EE37-B89C-F171-F5E9-5ED6A244CA61}"/>
              </a:ext>
            </a:extLst>
          </p:cNvPr>
          <p:cNvSpPr/>
          <p:nvPr/>
        </p:nvSpPr>
        <p:spPr>
          <a:xfrm rot="5400000">
            <a:off x="4095971" y="4073848"/>
            <a:ext cx="323211" cy="8001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Down Arrow 5">
            <a:extLst>
              <a:ext uri="{FF2B5EF4-FFF2-40B4-BE49-F238E27FC236}">
                <a16:creationId xmlns:a16="http://schemas.microsoft.com/office/drawing/2014/main" id="{6F573744-F00D-51CC-3DBB-ADD160F2B734}"/>
              </a:ext>
            </a:extLst>
          </p:cNvPr>
          <p:cNvSpPr/>
          <p:nvPr/>
        </p:nvSpPr>
        <p:spPr>
          <a:xfrm rot="5400000">
            <a:off x="4095971" y="4756754"/>
            <a:ext cx="323211" cy="8001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Down Arrow 6">
            <a:extLst>
              <a:ext uri="{FF2B5EF4-FFF2-40B4-BE49-F238E27FC236}">
                <a16:creationId xmlns:a16="http://schemas.microsoft.com/office/drawing/2014/main" id="{9CD33AA6-B18D-5612-09FC-4DF7AE846D3D}"/>
              </a:ext>
            </a:extLst>
          </p:cNvPr>
          <p:cNvSpPr/>
          <p:nvPr/>
        </p:nvSpPr>
        <p:spPr>
          <a:xfrm rot="5400000">
            <a:off x="4095971" y="5424065"/>
            <a:ext cx="323211" cy="8001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ounded Rectangle 7">
            <a:extLst>
              <a:ext uri="{FF2B5EF4-FFF2-40B4-BE49-F238E27FC236}">
                <a16:creationId xmlns:a16="http://schemas.microsoft.com/office/drawing/2014/main" id="{75782B3E-EEED-3927-1FC1-F226DB2B4CC8}"/>
              </a:ext>
            </a:extLst>
          </p:cNvPr>
          <p:cNvSpPr/>
          <p:nvPr/>
        </p:nvSpPr>
        <p:spPr>
          <a:xfrm>
            <a:off x="1191986" y="3858122"/>
            <a:ext cx="1861457" cy="45417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97204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5"/>
                                        </p:tgtEl>
                                        <p:attrNameLst>
                                          <p:attrName>style.visibility</p:attrName>
                                        </p:attrNameLst>
                                      </p:cBhvr>
                                      <p:to>
                                        <p:strVal val="hidden"/>
                                      </p:to>
                                    </p:set>
                                  </p:childTnLst>
                                </p:cTn>
                              </p:par>
                              <p:par>
                                <p:cTn id="22" presetID="9"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9"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E3FDA-421F-EE86-6B94-BC664F5E06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8CD23A-1BE1-4B7C-5EFE-F2CAC1346F0E}"/>
              </a:ext>
            </a:extLst>
          </p:cNvPr>
          <p:cNvSpPr>
            <a:spLocks noGrp="1"/>
          </p:cNvSpPr>
          <p:nvPr>
            <p:ph type="title"/>
          </p:nvPr>
        </p:nvSpPr>
        <p:spPr/>
        <p:txBody>
          <a:bodyPr/>
          <a:lstStyle/>
          <a:p>
            <a:r>
              <a:rPr lang="en-BE" dirty="0"/>
              <a:t>Git and GitHub</a:t>
            </a:r>
            <a:endParaRPr lang="en-US" dirty="0"/>
          </a:p>
        </p:txBody>
      </p:sp>
      <p:sp>
        <p:nvSpPr>
          <p:cNvPr id="3" name="Content Placeholder 2">
            <a:extLst>
              <a:ext uri="{FF2B5EF4-FFF2-40B4-BE49-F238E27FC236}">
                <a16:creationId xmlns:a16="http://schemas.microsoft.com/office/drawing/2014/main" id="{27C8C7C5-FDE5-803B-8200-020FA2CF56B0}"/>
              </a:ext>
            </a:extLst>
          </p:cNvPr>
          <p:cNvSpPr>
            <a:spLocks noGrp="1"/>
          </p:cNvSpPr>
          <p:nvPr>
            <p:ph idx="1"/>
          </p:nvPr>
        </p:nvSpPr>
        <p:spPr/>
        <p:txBody>
          <a:bodyPr>
            <a:normAutofit/>
          </a:bodyPr>
          <a:lstStyle/>
          <a:p>
            <a:r>
              <a:rPr lang="en-GB" dirty="0"/>
              <a:t>These are tools that everyone in IT can benefit from, even if it’s not just for programming. </a:t>
            </a:r>
          </a:p>
          <a:p>
            <a:r>
              <a:rPr lang="en-GB" dirty="0"/>
              <a:t>The tools will allow one to roll back when mistakes happen and help teams collaborate easily. </a:t>
            </a:r>
          </a:p>
          <a:p>
            <a:r>
              <a:rPr lang="en-GB" dirty="0"/>
              <a:t>Nowadays, lots of employers will ask to see your GitHub portfolio when you're interviewing for IT roles. </a:t>
            </a:r>
          </a:p>
          <a:p>
            <a:r>
              <a:rPr lang="en-GB" dirty="0"/>
              <a:t>GitHub portfolios give companies an idea of what projects you've worked on and what kind of code you can write.</a:t>
            </a:r>
          </a:p>
          <a:p>
            <a:endParaRPr lang="en-US" dirty="0"/>
          </a:p>
        </p:txBody>
      </p:sp>
    </p:spTree>
    <p:extLst>
      <p:ext uri="{BB962C8B-B14F-4D97-AF65-F5344CB8AC3E}">
        <p14:creationId xmlns:p14="http://schemas.microsoft.com/office/powerpoint/2010/main" val="9903157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normAutofit/>
          </a:bodyPr>
          <a:lstStyle/>
          <a:p>
            <a:pPr algn="l"/>
            <a:r>
              <a:rPr lang="en-GB" b="0" i="0" dirty="0">
                <a:solidFill>
                  <a:srgbClr val="1F1F1F"/>
                </a:solidFill>
                <a:effectLst/>
                <a:latin typeface="Source Sans Pro" panose="020B0503030403020204" pitchFamily="34" charset="0"/>
              </a:rPr>
              <a:t>More Information on Code Reviews</a:t>
            </a:r>
            <a:endParaRPr lang="en-GB" b="0" i="0" dirty="0">
              <a:solidFill>
                <a:srgbClr val="1F1F1F"/>
              </a:solidFill>
              <a:effectLst/>
              <a:latin typeface="OpenSans"/>
            </a:endParaRPr>
          </a:p>
        </p:txBody>
      </p:sp>
      <p:sp>
        <p:nvSpPr>
          <p:cNvPr id="3" name="TextBox 2">
            <a:extLst>
              <a:ext uri="{FF2B5EF4-FFF2-40B4-BE49-F238E27FC236}">
                <a16:creationId xmlns:a16="http://schemas.microsoft.com/office/drawing/2014/main" id="{9872A1FE-BB5E-FD4D-763F-0F4B2A9BA336}"/>
              </a:ext>
            </a:extLst>
          </p:cNvPr>
          <p:cNvSpPr txBox="1"/>
          <p:nvPr/>
        </p:nvSpPr>
        <p:spPr>
          <a:xfrm>
            <a:off x="838200" y="1933730"/>
            <a:ext cx="10515600" cy="1938992"/>
          </a:xfrm>
          <a:prstGeom prst="rect">
            <a:avLst/>
          </a:prstGeom>
          <a:noFill/>
        </p:spPr>
        <p:txBody>
          <a:bodyPr wrap="square">
            <a:spAutoFit/>
          </a:bodyPr>
          <a:lstStyle/>
          <a:p>
            <a:pPr algn="l"/>
            <a:r>
              <a:rPr lang="en-GB" sz="2400" b="0" i="0" dirty="0">
                <a:solidFill>
                  <a:srgbClr val="1F1F1F"/>
                </a:solidFill>
                <a:effectLst/>
                <a:latin typeface="Source Sans Pro" panose="020B0503030403020204" pitchFamily="34" charset="0"/>
              </a:rPr>
              <a:t>Check out the following links for more information:</a:t>
            </a:r>
          </a:p>
          <a:p>
            <a:pPr marL="342900" indent="-342900" algn="l">
              <a:buFont typeface="Arial" panose="020B0604020202020204" pitchFamily="34" charset="0"/>
              <a:buChar char="•"/>
            </a:pPr>
            <a:r>
              <a:rPr lang="en-GB" sz="2400" b="0" i="0" u="sng" dirty="0">
                <a:solidFill>
                  <a:srgbClr val="0056D2"/>
                </a:solidFill>
                <a:effectLst/>
                <a:latin typeface="Source Sans Pro" panose="020B0503030403020204" pitchFamily="34" charset="0"/>
                <a:hlinkClick r:id="rId3"/>
              </a:rPr>
              <a:t>http://google.github.io/styleguide/</a:t>
            </a:r>
            <a:endParaRPr lang="en-GB" sz="2400" b="0" i="0" dirty="0">
              <a:solidFill>
                <a:srgbClr val="1F1F1F"/>
              </a:solidFill>
              <a:effectLst/>
              <a:latin typeface="Source Sans Pro" panose="020B0503030403020204" pitchFamily="34" charset="0"/>
            </a:endParaRPr>
          </a:p>
          <a:p>
            <a:pPr marL="342900" indent="-342900" algn="l">
              <a:buFont typeface="Arial" panose="020B0604020202020204" pitchFamily="34" charset="0"/>
              <a:buChar char="•"/>
            </a:pPr>
            <a:r>
              <a:rPr lang="en-GB" sz="2400" b="0" i="0" u="sng" dirty="0">
                <a:solidFill>
                  <a:srgbClr val="0056D2"/>
                </a:solidFill>
                <a:effectLst/>
                <a:latin typeface="Source Sans Pro" panose="020B0503030403020204" pitchFamily="34" charset="0"/>
                <a:hlinkClick r:id="rId4"/>
              </a:rPr>
              <a:t>https://help.github.com/en/articles/about-pull-request-reviews</a:t>
            </a:r>
            <a:endParaRPr lang="en-GB" sz="2400" b="0" i="0" dirty="0">
              <a:solidFill>
                <a:srgbClr val="1F1F1F"/>
              </a:solidFill>
              <a:effectLst/>
              <a:latin typeface="Source Sans Pro" panose="020B0503030403020204" pitchFamily="34" charset="0"/>
            </a:endParaRPr>
          </a:p>
          <a:p>
            <a:pPr marL="342900" indent="-342900" algn="l">
              <a:buFont typeface="Arial" panose="020B0604020202020204" pitchFamily="34" charset="0"/>
              <a:buChar char="•"/>
            </a:pPr>
            <a:r>
              <a:rPr lang="en-GB" sz="2400" b="0" i="0" u="sng" dirty="0">
                <a:solidFill>
                  <a:srgbClr val="0056D2"/>
                </a:solidFill>
                <a:effectLst/>
                <a:latin typeface="Source Sans Pro" panose="020B0503030403020204" pitchFamily="34" charset="0"/>
                <a:hlinkClick r:id="rId5"/>
              </a:rPr>
              <a:t>https://medium.com/osedea/the-perfect-code-review-process-845e6ba5c31</a:t>
            </a:r>
            <a:endParaRPr lang="en-GB" sz="2400" b="0" i="0" dirty="0">
              <a:solidFill>
                <a:srgbClr val="1F1F1F"/>
              </a:solidFill>
              <a:effectLst/>
              <a:latin typeface="Source Sans Pro" panose="020B0503030403020204" pitchFamily="34" charset="0"/>
            </a:endParaRPr>
          </a:p>
          <a:p>
            <a:pPr marL="342900" indent="-342900" algn="l">
              <a:buFont typeface="Arial" panose="020B0604020202020204" pitchFamily="34" charset="0"/>
              <a:buChar char="•"/>
            </a:pPr>
            <a:r>
              <a:rPr lang="en-GB" sz="2400" b="0" i="0" u="sng" dirty="0">
                <a:solidFill>
                  <a:srgbClr val="0056D2"/>
                </a:solidFill>
                <a:effectLst/>
                <a:latin typeface="Source Sans Pro" panose="020B0503030403020204" pitchFamily="34" charset="0"/>
                <a:hlinkClick r:id="rId6"/>
              </a:rPr>
              <a:t>https://smartbear.com/learn/code-review/what-is-code-review/</a:t>
            </a:r>
            <a:endParaRPr lang="en-GB" sz="2400" b="0" i="0" dirty="0">
              <a:solidFill>
                <a:srgbClr val="1F1F1F"/>
              </a:solidFill>
              <a:effectLst/>
              <a:latin typeface="Source Sans Pro" panose="020B0503030403020204" pitchFamily="34" charset="0"/>
            </a:endParaRPr>
          </a:p>
        </p:txBody>
      </p:sp>
    </p:spTree>
    <p:extLst>
      <p:ext uri="{BB962C8B-B14F-4D97-AF65-F5344CB8AC3E}">
        <p14:creationId xmlns:p14="http://schemas.microsoft.com/office/powerpoint/2010/main" val="29421576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normAutofit/>
          </a:bodyPr>
          <a:lstStyle/>
          <a:p>
            <a:pPr algn="l"/>
            <a:r>
              <a:rPr lang="en-GB" sz="4400" b="0" i="0" dirty="0">
                <a:solidFill>
                  <a:srgbClr val="1F1F1F"/>
                </a:solidFill>
                <a:effectLst/>
                <a:latin typeface="Source Sans Pro" panose="020B0503030403020204" pitchFamily="34" charset="0"/>
              </a:rPr>
              <a:t>Managing Team Projects</a:t>
            </a:r>
          </a:p>
        </p:txBody>
      </p:sp>
      <p:sp>
        <p:nvSpPr>
          <p:cNvPr id="2" name="TextBox 1">
            <a:extLst>
              <a:ext uri="{FF2B5EF4-FFF2-40B4-BE49-F238E27FC236}">
                <a16:creationId xmlns:a16="http://schemas.microsoft.com/office/drawing/2014/main" id="{3A3D7841-D479-0E7F-F412-B0B6C8A49148}"/>
              </a:ext>
            </a:extLst>
          </p:cNvPr>
          <p:cNvSpPr txBox="1"/>
          <p:nvPr/>
        </p:nvSpPr>
        <p:spPr>
          <a:xfrm>
            <a:off x="942975" y="1514475"/>
            <a:ext cx="9558338" cy="4124206"/>
          </a:xfrm>
          <a:prstGeom prst="rect">
            <a:avLst/>
          </a:prstGeom>
          <a:noFill/>
        </p:spPr>
        <p:txBody>
          <a:bodyPr wrap="square" rtlCol="0">
            <a:spAutoFit/>
          </a:bodyPr>
          <a:lstStyle/>
          <a:p>
            <a:r>
              <a:rPr lang="en-BE" sz="2800" dirty="0"/>
              <a:t>Good planning and communication key managing team projects</a:t>
            </a:r>
          </a:p>
          <a:p>
            <a:pPr marL="457200" indent="-457200">
              <a:buFont typeface="Arial" panose="020B0604020202020204" pitchFamily="34" charset="0"/>
              <a:buChar char="•"/>
            </a:pPr>
            <a:r>
              <a:rPr lang="en-GB" sz="2400" dirty="0"/>
              <a:t>Documenting what you do and why you do it becomes even more important; otherwise, you'll spend most of your time answering everybody else questions.</a:t>
            </a:r>
          </a:p>
          <a:p>
            <a:pPr marL="914400" lvl="1" indent="-457200">
              <a:buFont typeface="Arial" panose="020B0604020202020204" pitchFamily="34" charset="0"/>
              <a:buChar char="•"/>
            </a:pPr>
            <a:r>
              <a:rPr lang="en-GB" sz="2400" dirty="0"/>
              <a:t>The basic form of this is writing clear code with good comments and documentation for those functions.</a:t>
            </a:r>
          </a:p>
          <a:p>
            <a:pPr marL="457200" indent="-457200">
              <a:buFont typeface="Arial" panose="020B0604020202020204" pitchFamily="34" charset="0"/>
              <a:buChar char="•"/>
            </a:pPr>
            <a:r>
              <a:rPr lang="en-GB" sz="2400" dirty="0"/>
              <a:t>If you are a project maintainer, you must promptly reply to pull requests and not let them stagnate.</a:t>
            </a:r>
          </a:p>
          <a:p>
            <a:pPr marL="457200" indent="-457200">
              <a:buFont typeface="Arial" panose="020B0604020202020204" pitchFamily="34" charset="0"/>
              <a:buChar char="•"/>
            </a:pPr>
            <a:r>
              <a:rPr lang="en-GB" sz="2400" dirty="0"/>
              <a:t>When coordinating who does what and when a common strategy for active software projects is to use an issue tracker.</a:t>
            </a:r>
            <a:endParaRPr lang="en-BE" sz="2400" dirty="0"/>
          </a:p>
          <a:p>
            <a:r>
              <a:rPr lang="en-BE" dirty="0"/>
              <a:t> </a:t>
            </a:r>
          </a:p>
        </p:txBody>
      </p:sp>
    </p:spTree>
    <p:extLst>
      <p:ext uri="{BB962C8B-B14F-4D97-AF65-F5344CB8AC3E}">
        <p14:creationId xmlns:p14="http://schemas.microsoft.com/office/powerpoint/2010/main" val="10296032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normAutofit/>
          </a:bodyPr>
          <a:lstStyle/>
          <a:p>
            <a:pPr algn="l"/>
            <a:r>
              <a:rPr lang="en-GB" sz="4400" b="0" i="0" dirty="0">
                <a:solidFill>
                  <a:srgbClr val="1F1F1F"/>
                </a:solidFill>
                <a:effectLst/>
                <a:latin typeface="Source Sans Pro" panose="020B0503030403020204" pitchFamily="34" charset="0"/>
              </a:rPr>
              <a:t>Tracking Issues</a:t>
            </a:r>
          </a:p>
        </p:txBody>
      </p:sp>
      <p:grpSp>
        <p:nvGrpSpPr>
          <p:cNvPr id="5" name="Group 4">
            <a:extLst>
              <a:ext uri="{FF2B5EF4-FFF2-40B4-BE49-F238E27FC236}">
                <a16:creationId xmlns:a16="http://schemas.microsoft.com/office/drawing/2014/main" id="{1C4E2703-9BA9-C0FC-E5F6-503CF0FC8435}"/>
              </a:ext>
            </a:extLst>
          </p:cNvPr>
          <p:cNvGrpSpPr/>
          <p:nvPr/>
        </p:nvGrpSpPr>
        <p:grpSpPr>
          <a:xfrm>
            <a:off x="5004701" y="1270451"/>
            <a:ext cx="2665867" cy="2253003"/>
            <a:chOff x="4731383" y="1652896"/>
            <a:chExt cx="2665867" cy="2253003"/>
          </a:xfrm>
        </p:grpSpPr>
        <p:grpSp>
          <p:nvGrpSpPr>
            <p:cNvPr id="6" name="Group 5">
              <a:extLst>
                <a:ext uri="{FF2B5EF4-FFF2-40B4-BE49-F238E27FC236}">
                  <a16:creationId xmlns:a16="http://schemas.microsoft.com/office/drawing/2014/main" id="{72D672F2-8867-0661-A659-757590922B4F}"/>
                </a:ext>
              </a:extLst>
            </p:cNvPr>
            <p:cNvGrpSpPr/>
            <p:nvPr/>
          </p:nvGrpSpPr>
          <p:grpSpPr>
            <a:xfrm>
              <a:off x="4731383" y="1652896"/>
              <a:ext cx="1602824" cy="2253003"/>
              <a:chOff x="4679991" y="1512843"/>
              <a:chExt cx="1602824" cy="2253003"/>
            </a:xfrm>
          </p:grpSpPr>
          <p:pic>
            <p:nvPicPr>
              <p:cNvPr id="8" name="Picture 2" descr="Subway - Free transport icons">
                <a:extLst>
                  <a:ext uri="{FF2B5EF4-FFF2-40B4-BE49-F238E27FC236}">
                    <a16:creationId xmlns:a16="http://schemas.microsoft.com/office/drawing/2014/main" id="{02A298A0-C3E9-C61B-3ED5-E36FA6B12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6807" y="2536653"/>
                <a:ext cx="1229193" cy="12291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GitHub Logo and symbol, meaning, history, PNG, brand">
                <a:extLst>
                  <a:ext uri="{FF2B5EF4-FFF2-40B4-BE49-F238E27FC236}">
                    <a16:creationId xmlns:a16="http://schemas.microsoft.com/office/drawing/2014/main" id="{0E50AEF9-AE18-56C3-5AEE-BA408BD08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991" y="1512843"/>
                <a:ext cx="1602824" cy="92643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41DEB551-ECED-B792-A8B3-9E8AD8E76666}"/>
                </a:ext>
              </a:extLst>
            </p:cNvPr>
            <p:cNvSpPr txBox="1"/>
            <p:nvPr/>
          </p:nvSpPr>
          <p:spPr>
            <a:xfrm>
              <a:off x="6168057" y="2898793"/>
              <a:ext cx="1229193" cy="646331"/>
            </a:xfrm>
            <a:prstGeom prst="rect">
              <a:avLst/>
            </a:prstGeom>
            <a:noFill/>
          </p:spPr>
          <p:txBody>
            <a:bodyPr wrap="square" rtlCol="0">
              <a:spAutoFit/>
            </a:bodyPr>
            <a:lstStyle/>
            <a:p>
              <a:r>
                <a:rPr lang="en-BE" dirty="0"/>
                <a:t>Remote Repository</a:t>
              </a:r>
            </a:p>
          </p:txBody>
        </p:sp>
      </p:grpSp>
      <p:grpSp>
        <p:nvGrpSpPr>
          <p:cNvPr id="10" name="Group 9">
            <a:extLst>
              <a:ext uri="{FF2B5EF4-FFF2-40B4-BE49-F238E27FC236}">
                <a16:creationId xmlns:a16="http://schemas.microsoft.com/office/drawing/2014/main" id="{6329F37D-2103-6257-3EAA-1145908D3458}"/>
              </a:ext>
            </a:extLst>
          </p:cNvPr>
          <p:cNvGrpSpPr/>
          <p:nvPr/>
        </p:nvGrpSpPr>
        <p:grpSpPr>
          <a:xfrm>
            <a:off x="1040422" y="4780151"/>
            <a:ext cx="1807710" cy="1750963"/>
            <a:chOff x="1040422" y="4780151"/>
            <a:chExt cx="1807710" cy="1750963"/>
          </a:xfrm>
        </p:grpSpPr>
        <p:pic>
          <p:nvPicPr>
            <p:cNvPr id="11" name="Picture 6" descr="Female software developer icon Stock Vector | Adobe Stock">
              <a:extLst>
                <a:ext uri="{FF2B5EF4-FFF2-40B4-BE49-F238E27FC236}">
                  <a16:creationId xmlns:a16="http://schemas.microsoft.com/office/drawing/2014/main" id="{A3F8215D-6B12-2E43-C02A-1816093F46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70" r="7985"/>
            <a:stretch/>
          </p:blipFill>
          <p:spPr bwMode="auto">
            <a:xfrm>
              <a:off x="1243349" y="4780151"/>
              <a:ext cx="1343284" cy="15153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8D8EB7C-4288-7AD2-2D1F-8068EF113507}"/>
                </a:ext>
              </a:extLst>
            </p:cNvPr>
            <p:cNvSpPr txBox="1"/>
            <p:nvPr/>
          </p:nvSpPr>
          <p:spPr>
            <a:xfrm>
              <a:off x="1040422" y="6161782"/>
              <a:ext cx="1807710" cy="369332"/>
            </a:xfrm>
            <a:prstGeom prst="rect">
              <a:avLst/>
            </a:prstGeom>
            <a:noFill/>
          </p:spPr>
          <p:txBody>
            <a:bodyPr wrap="square" rtlCol="0">
              <a:spAutoFit/>
            </a:bodyPr>
            <a:lstStyle/>
            <a:p>
              <a:r>
                <a:rPr lang="en-BE" dirty="0"/>
                <a:t>Local Repository</a:t>
              </a:r>
            </a:p>
          </p:txBody>
        </p:sp>
      </p:grpSp>
      <p:grpSp>
        <p:nvGrpSpPr>
          <p:cNvPr id="13" name="Group 12">
            <a:extLst>
              <a:ext uri="{FF2B5EF4-FFF2-40B4-BE49-F238E27FC236}">
                <a16:creationId xmlns:a16="http://schemas.microsoft.com/office/drawing/2014/main" id="{718B0943-2C0D-3137-94F3-CD67F7984C7E}"/>
              </a:ext>
            </a:extLst>
          </p:cNvPr>
          <p:cNvGrpSpPr/>
          <p:nvPr/>
        </p:nvGrpSpPr>
        <p:grpSpPr>
          <a:xfrm>
            <a:off x="4935767" y="4828229"/>
            <a:ext cx="1807710" cy="1794958"/>
            <a:chOff x="4649729" y="4780151"/>
            <a:chExt cx="1807710" cy="1794958"/>
          </a:xfrm>
        </p:grpSpPr>
        <p:pic>
          <p:nvPicPr>
            <p:cNvPr id="14" name="Picture 8" descr="Developer Icon Vector Art, Icons, and Graphics for Free Download">
              <a:extLst>
                <a:ext uri="{FF2B5EF4-FFF2-40B4-BE49-F238E27FC236}">
                  <a16:creationId xmlns:a16="http://schemas.microsoft.com/office/drawing/2014/main" id="{F9DBC453-C71C-0D52-2FCE-1F9C9AE30B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71" t="11092" r="10005" b="11809"/>
            <a:stretch/>
          </p:blipFill>
          <p:spPr bwMode="auto">
            <a:xfrm>
              <a:off x="4758303" y="4780151"/>
              <a:ext cx="1590562" cy="151537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B3CB716-0F06-9E5F-1844-87F55A37F733}"/>
                </a:ext>
              </a:extLst>
            </p:cNvPr>
            <p:cNvSpPr txBox="1"/>
            <p:nvPr/>
          </p:nvSpPr>
          <p:spPr>
            <a:xfrm>
              <a:off x="4649729" y="6205777"/>
              <a:ext cx="1807710" cy="369332"/>
            </a:xfrm>
            <a:prstGeom prst="rect">
              <a:avLst/>
            </a:prstGeom>
            <a:noFill/>
          </p:spPr>
          <p:txBody>
            <a:bodyPr wrap="square" rtlCol="0">
              <a:spAutoFit/>
            </a:bodyPr>
            <a:lstStyle/>
            <a:p>
              <a:r>
                <a:rPr lang="en-BE" dirty="0"/>
                <a:t>Local Repository</a:t>
              </a:r>
            </a:p>
          </p:txBody>
        </p:sp>
      </p:grpSp>
      <p:grpSp>
        <p:nvGrpSpPr>
          <p:cNvPr id="16" name="Group 15">
            <a:extLst>
              <a:ext uri="{FF2B5EF4-FFF2-40B4-BE49-F238E27FC236}">
                <a16:creationId xmlns:a16="http://schemas.microsoft.com/office/drawing/2014/main" id="{B2ADF0E5-238F-CA31-3CCC-59E8058CFFCA}"/>
              </a:ext>
            </a:extLst>
          </p:cNvPr>
          <p:cNvGrpSpPr/>
          <p:nvPr/>
        </p:nvGrpSpPr>
        <p:grpSpPr>
          <a:xfrm>
            <a:off x="8291445" y="4427467"/>
            <a:ext cx="2093610" cy="2103647"/>
            <a:chOff x="8855041" y="4427467"/>
            <a:chExt cx="2093610" cy="2103647"/>
          </a:xfrm>
        </p:grpSpPr>
        <p:pic>
          <p:nvPicPr>
            <p:cNvPr id="17" name="Picture 4" descr="Developer Icon Vector Art, Icons, and Graphics for Free Download">
              <a:extLst>
                <a:ext uri="{FF2B5EF4-FFF2-40B4-BE49-F238E27FC236}">
                  <a16:creationId xmlns:a16="http://schemas.microsoft.com/office/drawing/2014/main" id="{93BCE881-182B-6135-B374-C3D0F5E259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55041" y="4427467"/>
              <a:ext cx="2093610" cy="209361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6803C70-C455-A8EA-FBE6-E09E61DD94C6}"/>
                </a:ext>
              </a:extLst>
            </p:cNvPr>
            <p:cNvSpPr txBox="1"/>
            <p:nvPr/>
          </p:nvSpPr>
          <p:spPr>
            <a:xfrm>
              <a:off x="8997991" y="6161782"/>
              <a:ext cx="1807710" cy="369332"/>
            </a:xfrm>
            <a:prstGeom prst="rect">
              <a:avLst/>
            </a:prstGeom>
            <a:noFill/>
          </p:spPr>
          <p:txBody>
            <a:bodyPr wrap="square" rtlCol="0">
              <a:spAutoFit/>
            </a:bodyPr>
            <a:lstStyle/>
            <a:p>
              <a:r>
                <a:rPr lang="en-BE" dirty="0"/>
                <a:t>Local Repository</a:t>
              </a:r>
            </a:p>
          </p:txBody>
        </p:sp>
      </p:grpSp>
      <p:pic>
        <p:nvPicPr>
          <p:cNvPr id="19" name="Picture 10" descr="Definition of a test case – Bartek Rohard Warszawski">
            <a:extLst>
              <a:ext uri="{FF2B5EF4-FFF2-40B4-BE49-F238E27FC236}">
                <a16:creationId xmlns:a16="http://schemas.microsoft.com/office/drawing/2014/main" id="{791FD645-117A-0C26-B544-76C1A2FB47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681200">
            <a:off x="9931632" y="5120122"/>
            <a:ext cx="620944" cy="70830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F7C527C-2F0F-D8F1-0965-B18AA62A7DDB}"/>
              </a:ext>
            </a:extLst>
          </p:cNvPr>
          <p:cNvSpPr txBox="1"/>
          <p:nvPr/>
        </p:nvSpPr>
        <p:spPr>
          <a:xfrm>
            <a:off x="2237575" y="5097807"/>
            <a:ext cx="749508" cy="376465"/>
          </a:xfrm>
          <a:prstGeom prst="rect">
            <a:avLst/>
          </a:prstGeom>
          <a:noFill/>
        </p:spPr>
        <p:txBody>
          <a:bodyPr wrap="square" rtlCol="0">
            <a:spAutoFit/>
          </a:bodyPr>
          <a:lstStyle/>
          <a:p>
            <a:r>
              <a:rPr lang="en-BE" dirty="0"/>
              <a:t>Alice</a:t>
            </a:r>
          </a:p>
        </p:txBody>
      </p:sp>
      <p:sp>
        <p:nvSpPr>
          <p:cNvPr id="21" name="TextBox 20">
            <a:extLst>
              <a:ext uri="{FF2B5EF4-FFF2-40B4-BE49-F238E27FC236}">
                <a16:creationId xmlns:a16="http://schemas.microsoft.com/office/drawing/2014/main" id="{6A99F87F-149C-5544-ABBD-025F1309621C}"/>
              </a:ext>
            </a:extLst>
          </p:cNvPr>
          <p:cNvSpPr txBox="1"/>
          <p:nvPr/>
        </p:nvSpPr>
        <p:spPr>
          <a:xfrm>
            <a:off x="6186036" y="5125089"/>
            <a:ext cx="749508" cy="376465"/>
          </a:xfrm>
          <a:prstGeom prst="rect">
            <a:avLst/>
          </a:prstGeom>
          <a:noFill/>
        </p:spPr>
        <p:txBody>
          <a:bodyPr wrap="square" rtlCol="0">
            <a:spAutoFit/>
          </a:bodyPr>
          <a:lstStyle/>
          <a:p>
            <a:r>
              <a:rPr lang="en-BE" dirty="0"/>
              <a:t>Bob</a:t>
            </a:r>
          </a:p>
        </p:txBody>
      </p:sp>
      <p:sp>
        <p:nvSpPr>
          <p:cNvPr id="22" name="TextBox 21">
            <a:extLst>
              <a:ext uri="{FF2B5EF4-FFF2-40B4-BE49-F238E27FC236}">
                <a16:creationId xmlns:a16="http://schemas.microsoft.com/office/drawing/2014/main" id="{437A7E48-7E42-6F7E-1534-46D8B43F9D65}"/>
              </a:ext>
            </a:extLst>
          </p:cNvPr>
          <p:cNvSpPr txBox="1"/>
          <p:nvPr/>
        </p:nvSpPr>
        <p:spPr>
          <a:xfrm>
            <a:off x="9502589" y="4780151"/>
            <a:ext cx="749508" cy="376465"/>
          </a:xfrm>
          <a:prstGeom prst="rect">
            <a:avLst/>
          </a:prstGeom>
          <a:noFill/>
        </p:spPr>
        <p:txBody>
          <a:bodyPr wrap="square" rtlCol="0">
            <a:spAutoFit/>
          </a:bodyPr>
          <a:lstStyle/>
          <a:p>
            <a:r>
              <a:rPr lang="en-BE" dirty="0"/>
              <a:t>Sam</a:t>
            </a:r>
          </a:p>
        </p:txBody>
      </p:sp>
      <p:pic>
        <p:nvPicPr>
          <p:cNvPr id="23" name="Picture 12" descr="Content management, features, order management, software application,  survey icon - Download on Iconfinder">
            <a:extLst>
              <a:ext uri="{FF2B5EF4-FFF2-40B4-BE49-F238E27FC236}">
                <a16:creationId xmlns:a16="http://schemas.microsoft.com/office/drawing/2014/main" id="{91198B01-0D85-E21F-AB33-49F8FC03AE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1875" y="5456270"/>
            <a:ext cx="526738" cy="52673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Content management, features, order management, software application,  survey icon - Download on Iconfinder">
            <a:extLst>
              <a:ext uri="{FF2B5EF4-FFF2-40B4-BE49-F238E27FC236}">
                <a16:creationId xmlns:a16="http://schemas.microsoft.com/office/drawing/2014/main" id="{F6511DCC-9EC1-0016-4C6C-C1CEE24601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86633" y="5422480"/>
            <a:ext cx="526738" cy="526738"/>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D4AA6578-91C9-276D-C9F0-BAD9570D67A2}"/>
              </a:ext>
            </a:extLst>
          </p:cNvPr>
          <p:cNvGrpSpPr/>
          <p:nvPr/>
        </p:nvGrpSpPr>
        <p:grpSpPr>
          <a:xfrm>
            <a:off x="2458387" y="3517128"/>
            <a:ext cx="1957969" cy="1431171"/>
            <a:chOff x="2458387" y="3517128"/>
            <a:chExt cx="1957969" cy="1431171"/>
          </a:xfrm>
        </p:grpSpPr>
        <p:grpSp>
          <p:nvGrpSpPr>
            <p:cNvPr id="25" name="Group 24">
              <a:extLst>
                <a:ext uri="{FF2B5EF4-FFF2-40B4-BE49-F238E27FC236}">
                  <a16:creationId xmlns:a16="http://schemas.microsoft.com/office/drawing/2014/main" id="{516BE898-6138-71FF-0575-BB3DFB6F0ECD}"/>
                </a:ext>
              </a:extLst>
            </p:cNvPr>
            <p:cNvGrpSpPr/>
            <p:nvPr/>
          </p:nvGrpSpPr>
          <p:grpSpPr>
            <a:xfrm>
              <a:off x="2458387" y="3517128"/>
              <a:ext cx="1649609" cy="1069862"/>
              <a:chOff x="2458387" y="3517128"/>
              <a:chExt cx="1649609" cy="1069862"/>
            </a:xfrm>
          </p:grpSpPr>
          <p:cxnSp>
            <p:nvCxnSpPr>
              <p:cNvPr id="26" name="Straight Arrow Connector 25">
                <a:extLst>
                  <a:ext uri="{FF2B5EF4-FFF2-40B4-BE49-F238E27FC236}">
                    <a16:creationId xmlns:a16="http://schemas.microsoft.com/office/drawing/2014/main" id="{B48FECBE-DB99-6694-2F76-884E57F73339}"/>
                  </a:ext>
                </a:extLst>
              </p:cNvPr>
              <p:cNvCxnSpPr>
                <a:cxnSpLocks/>
              </p:cNvCxnSpPr>
              <p:nvPr/>
            </p:nvCxnSpPr>
            <p:spPr>
              <a:xfrm flipH="1">
                <a:off x="2458387" y="3517128"/>
                <a:ext cx="1649609" cy="106986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7C47A22-56F0-626D-586B-00CEAF2DC127}"/>
                  </a:ext>
                </a:extLst>
              </p:cNvPr>
              <p:cNvSpPr txBox="1"/>
              <p:nvPr/>
            </p:nvSpPr>
            <p:spPr>
              <a:xfrm rot="19903263">
                <a:off x="2635035" y="3820236"/>
                <a:ext cx="654984" cy="369332"/>
              </a:xfrm>
              <a:prstGeom prst="rect">
                <a:avLst/>
              </a:prstGeom>
              <a:noFill/>
            </p:spPr>
            <p:txBody>
              <a:bodyPr wrap="square" rtlCol="0">
                <a:spAutoFit/>
              </a:bodyPr>
              <a:lstStyle/>
              <a:p>
                <a:r>
                  <a:rPr lang="en-BE" dirty="0"/>
                  <a:t>Pull</a:t>
                </a:r>
              </a:p>
            </p:txBody>
          </p:sp>
        </p:grpSp>
        <p:grpSp>
          <p:nvGrpSpPr>
            <p:cNvPr id="28" name="Group 27">
              <a:extLst>
                <a:ext uri="{FF2B5EF4-FFF2-40B4-BE49-F238E27FC236}">
                  <a16:creationId xmlns:a16="http://schemas.microsoft.com/office/drawing/2014/main" id="{04085C12-37F9-4DDF-F4E5-552F480409CC}"/>
                </a:ext>
              </a:extLst>
            </p:cNvPr>
            <p:cNvGrpSpPr/>
            <p:nvPr/>
          </p:nvGrpSpPr>
          <p:grpSpPr>
            <a:xfrm>
              <a:off x="2853750" y="3972771"/>
              <a:ext cx="1562606" cy="975528"/>
              <a:chOff x="2853750" y="3972771"/>
              <a:chExt cx="1562606" cy="975528"/>
            </a:xfrm>
          </p:grpSpPr>
          <p:cxnSp>
            <p:nvCxnSpPr>
              <p:cNvPr id="29" name="Straight Arrow Connector 28">
                <a:extLst>
                  <a:ext uri="{FF2B5EF4-FFF2-40B4-BE49-F238E27FC236}">
                    <a16:creationId xmlns:a16="http://schemas.microsoft.com/office/drawing/2014/main" id="{449222E8-FE7A-0E46-C4B1-1B24BA2D4E59}"/>
                  </a:ext>
                </a:extLst>
              </p:cNvPr>
              <p:cNvCxnSpPr>
                <a:cxnSpLocks/>
              </p:cNvCxnSpPr>
              <p:nvPr/>
            </p:nvCxnSpPr>
            <p:spPr>
              <a:xfrm flipV="1">
                <a:off x="2853750" y="3972771"/>
                <a:ext cx="1562606" cy="97552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05A4EB2-31AD-3655-E979-CD2DC50601B9}"/>
                  </a:ext>
                </a:extLst>
              </p:cNvPr>
              <p:cNvSpPr txBox="1"/>
              <p:nvPr/>
            </p:nvSpPr>
            <p:spPr>
              <a:xfrm rot="19903263">
                <a:off x="2877093" y="4318450"/>
                <a:ext cx="654984" cy="369332"/>
              </a:xfrm>
              <a:prstGeom prst="rect">
                <a:avLst/>
              </a:prstGeom>
              <a:noFill/>
            </p:spPr>
            <p:txBody>
              <a:bodyPr wrap="square" rtlCol="0">
                <a:spAutoFit/>
              </a:bodyPr>
              <a:lstStyle/>
              <a:p>
                <a:r>
                  <a:rPr lang="en-BE" dirty="0"/>
                  <a:t>Push</a:t>
                </a:r>
              </a:p>
            </p:txBody>
          </p:sp>
        </p:grpSp>
      </p:grpSp>
      <p:grpSp>
        <p:nvGrpSpPr>
          <p:cNvPr id="31" name="Group 30">
            <a:extLst>
              <a:ext uri="{FF2B5EF4-FFF2-40B4-BE49-F238E27FC236}">
                <a16:creationId xmlns:a16="http://schemas.microsoft.com/office/drawing/2014/main" id="{F60AA077-1117-8623-9C0E-8F20E5B3E55D}"/>
              </a:ext>
            </a:extLst>
          </p:cNvPr>
          <p:cNvGrpSpPr/>
          <p:nvPr/>
        </p:nvGrpSpPr>
        <p:grpSpPr>
          <a:xfrm rot="18217086">
            <a:off x="5002937" y="3829627"/>
            <a:ext cx="1488708" cy="859246"/>
            <a:chOff x="2600695" y="3770440"/>
            <a:chExt cx="1488708" cy="859246"/>
          </a:xfrm>
        </p:grpSpPr>
        <p:cxnSp>
          <p:nvCxnSpPr>
            <p:cNvPr id="32" name="Straight Arrow Connector 31">
              <a:extLst>
                <a:ext uri="{FF2B5EF4-FFF2-40B4-BE49-F238E27FC236}">
                  <a16:creationId xmlns:a16="http://schemas.microsoft.com/office/drawing/2014/main" id="{3792B6E5-2E82-3D42-36D5-F2DE56CD8F4D}"/>
                </a:ext>
              </a:extLst>
            </p:cNvPr>
            <p:cNvCxnSpPr>
              <a:cxnSpLocks/>
            </p:cNvCxnSpPr>
            <p:nvPr/>
          </p:nvCxnSpPr>
          <p:spPr>
            <a:xfrm rot="3382914">
              <a:off x="3174470" y="3547605"/>
              <a:ext cx="0" cy="114754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E02C080-9D44-53A6-81D6-76A9772F8038}"/>
                </a:ext>
              </a:extLst>
            </p:cNvPr>
            <p:cNvCxnSpPr>
              <a:cxnSpLocks/>
            </p:cNvCxnSpPr>
            <p:nvPr/>
          </p:nvCxnSpPr>
          <p:spPr>
            <a:xfrm rot="3382914" flipV="1">
              <a:off x="3510714" y="3947164"/>
              <a:ext cx="19053" cy="113832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EE35080-F846-C1A4-952A-7A07F1DD18B7}"/>
                </a:ext>
              </a:extLst>
            </p:cNvPr>
            <p:cNvSpPr txBox="1"/>
            <p:nvPr/>
          </p:nvSpPr>
          <p:spPr>
            <a:xfrm rot="19903263">
              <a:off x="2709933" y="3770440"/>
              <a:ext cx="654984" cy="369332"/>
            </a:xfrm>
            <a:prstGeom prst="rect">
              <a:avLst/>
            </a:prstGeom>
            <a:noFill/>
          </p:spPr>
          <p:txBody>
            <a:bodyPr wrap="square" rtlCol="0">
              <a:spAutoFit/>
            </a:bodyPr>
            <a:lstStyle/>
            <a:p>
              <a:r>
                <a:rPr lang="en-BE" dirty="0"/>
                <a:t>Pull</a:t>
              </a:r>
            </a:p>
          </p:txBody>
        </p:sp>
        <p:sp>
          <p:nvSpPr>
            <p:cNvPr id="35" name="TextBox 34">
              <a:extLst>
                <a:ext uri="{FF2B5EF4-FFF2-40B4-BE49-F238E27FC236}">
                  <a16:creationId xmlns:a16="http://schemas.microsoft.com/office/drawing/2014/main" id="{8D932C62-1D7A-5B17-4FDB-E15F24C783EE}"/>
                </a:ext>
              </a:extLst>
            </p:cNvPr>
            <p:cNvSpPr txBox="1"/>
            <p:nvPr/>
          </p:nvSpPr>
          <p:spPr>
            <a:xfrm rot="19903263">
              <a:off x="2964474" y="4260354"/>
              <a:ext cx="654984" cy="369332"/>
            </a:xfrm>
            <a:prstGeom prst="rect">
              <a:avLst/>
            </a:prstGeom>
            <a:noFill/>
          </p:spPr>
          <p:txBody>
            <a:bodyPr wrap="square" rtlCol="0">
              <a:spAutoFit/>
            </a:bodyPr>
            <a:lstStyle/>
            <a:p>
              <a:r>
                <a:rPr lang="en-BE" dirty="0"/>
                <a:t>Push</a:t>
              </a:r>
            </a:p>
          </p:txBody>
        </p:sp>
      </p:grpSp>
      <p:grpSp>
        <p:nvGrpSpPr>
          <p:cNvPr id="36" name="Group 35">
            <a:extLst>
              <a:ext uri="{FF2B5EF4-FFF2-40B4-BE49-F238E27FC236}">
                <a16:creationId xmlns:a16="http://schemas.microsoft.com/office/drawing/2014/main" id="{51755F48-2C90-A251-11F3-6DFB73488CCB}"/>
              </a:ext>
            </a:extLst>
          </p:cNvPr>
          <p:cNvGrpSpPr/>
          <p:nvPr/>
        </p:nvGrpSpPr>
        <p:grpSpPr>
          <a:xfrm rot="15160910">
            <a:off x="7781307" y="3405147"/>
            <a:ext cx="1497933" cy="1199509"/>
            <a:chOff x="2458387" y="3748790"/>
            <a:chExt cx="1497933" cy="1199509"/>
          </a:xfrm>
        </p:grpSpPr>
        <p:cxnSp>
          <p:nvCxnSpPr>
            <p:cNvPr id="37" name="Straight Arrow Connector 36">
              <a:extLst>
                <a:ext uri="{FF2B5EF4-FFF2-40B4-BE49-F238E27FC236}">
                  <a16:creationId xmlns:a16="http://schemas.microsoft.com/office/drawing/2014/main" id="{28D5A562-AFAA-5C39-CD94-3F36CB415686}"/>
                </a:ext>
              </a:extLst>
            </p:cNvPr>
            <p:cNvCxnSpPr>
              <a:cxnSpLocks/>
            </p:cNvCxnSpPr>
            <p:nvPr/>
          </p:nvCxnSpPr>
          <p:spPr>
            <a:xfrm flipH="1">
              <a:off x="2458387" y="3748790"/>
              <a:ext cx="1259174" cy="8382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75927FA-61F7-888F-78AE-E78688DBDF61}"/>
                </a:ext>
              </a:extLst>
            </p:cNvPr>
            <p:cNvCxnSpPr>
              <a:cxnSpLocks/>
            </p:cNvCxnSpPr>
            <p:nvPr/>
          </p:nvCxnSpPr>
          <p:spPr>
            <a:xfrm flipV="1">
              <a:off x="2853750" y="4261014"/>
              <a:ext cx="1102570" cy="6872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5210BA9-C60C-46EB-B93C-D7A2DDAE7B38}"/>
                </a:ext>
              </a:extLst>
            </p:cNvPr>
            <p:cNvSpPr txBox="1"/>
            <p:nvPr/>
          </p:nvSpPr>
          <p:spPr>
            <a:xfrm rot="19903263">
              <a:off x="2635035" y="3820236"/>
              <a:ext cx="654984" cy="369332"/>
            </a:xfrm>
            <a:prstGeom prst="rect">
              <a:avLst/>
            </a:prstGeom>
            <a:noFill/>
          </p:spPr>
          <p:txBody>
            <a:bodyPr wrap="square" rtlCol="0">
              <a:spAutoFit/>
            </a:bodyPr>
            <a:lstStyle/>
            <a:p>
              <a:r>
                <a:rPr lang="en-BE" dirty="0"/>
                <a:t>Pull</a:t>
              </a:r>
            </a:p>
          </p:txBody>
        </p:sp>
        <p:sp>
          <p:nvSpPr>
            <p:cNvPr id="40" name="TextBox 39">
              <a:extLst>
                <a:ext uri="{FF2B5EF4-FFF2-40B4-BE49-F238E27FC236}">
                  <a16:creationId xmlns:a16="http://schemas.microsoft.com/office/drawing/2014/main" id="{8381F3B0-9E93-5F0F-9C81-880481BFF794}"/>
                </a:ext>
              </a:extLst>
            </p:cNvPr>
            <p:cNvSpPr txBox="1"/>
            <p:nvPr/>
          </p:nvSpPr>
          <p:spPr>
            <a:xfrm rot="19903263">
              <a:off x="2877093" y="4318450"/>
              <a:ext cx="654984" cy="369332"/>
            </a:xfrm>
            <a:prstGeom prst="rect">
              <a:avLst/>
            </a:prstGeom>
            <a:noFill/>
          </p:spPr>
          <p:txBody>
            <a:bodyPr wrap="square" rtlCol="0">
              <a:spAutoFit/>
            </a:bodyPr>
            <a:lstStyle/>
            <a:p>
              <a:r>
                <a:rPr lang="en-BE" dirty="0"/>
                <a:t>Push</a:t>
              </a:r>
            </a:p>
          </p:txBody>
        </p:sp>
      </p:grpSp>
      <p:pic>
        <p:nvPicPr>
          <p:cNvPr id="4098" name="Picture 2" descr="Aggregation, class model, inheritance, relations, uml, data, graph icon -  Download on Iconfinder">
            <a:extLst>
              <a:ext uri="{FF2B5EF4-FFF2-40B4-BE49-F238E27FC236}">
                <a16:creationId xmlns:a16="http://schemas.microsoft.com/office/drawing/2014/main" id="{FCD732CB-AA24-B3C2-4D2D-35200CFE61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1220" y="1113421"/>
            <a:ext cx="865342" cy="86534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oftware Engineer icon PNG and SVG Vector Free Download">
            <a:extLst>
              <a:ext uri="{FF2B5EF4-FFF2-40B4-BE49-F238E27FC236}">
                <a16:creationId xmlns:a16="http://schemas.microsoft.com/office/drawing/2014/main" id="{1D4C7A3A-5C52-5FA9-4057-85E3839F7B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79777" y="1576449"/>
            <a:ext cx="672842" cy="76896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oftware engineer - Free computer icons">
            <a:extLst>
              <a:ext uri="{FF2B5EF4-FFF2-40B4-BE49-F238E27FC236}">
                <a16:creationId xmlns:a16="http://schemas.microsoft.com/office/drawing/2014/main" id="{A57F79D9-8B25-BF9D-C2A4-1CFDDC89AA0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63102" y="2467139"/>
            <a:ext cx="865342" cy="865342"/>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D850BFFD-DA7B-F39A-4669-F1D8494A3118}"/>
              </a:ext>
            </a:extLst>
          </p:cNvPr>
          <p:cNvGrpSpPr/>
          <p:nvPr/>
        </p:nvGrpSpPr>
        <p:grpSpPr>
          <a:xfrm rot="2085255">
            <a:off x="2334138" y="1743600"/>
            <a:ext cx="1957969" cy="1431171"/>
            <a:chOff x="2458387" y="3517128"/>
            <a:chExt cx="1957969" cy="1431171"/>
          </a:xfrm>
        </p:grpSpPr>
        <p:grpSp>
          <p:nvGrpSpPr>
            <p:cNvPr id="43" name="Group 42">
              <a:extLst>
                <a:ext uri="{FF2B5EF4-FFF2-40B4-BE49-F238E27FC236}">
                  <a16:creationId xmlns:a16="http://schemas.microsoft.com/office/drawing/2014/main" id="{6056E922-7BC9-3377-4586-CEAF4B1FE2B3}"/>
                </a:ext>
              </a:extLst>
            </p:cNvPr>
            <p:cNvGrpSpPr/>
            <p:nvPr/>
          </p:nvGrpSpPr>
          <p:grpSpPr>
            <a:xfrm>
              <a:off x="2458387" y="3517128"/>
              <a:ext cx="1649609" cy="1069862"/>
              <a:chOff x="2458387" y="3517128"/>
              <a:chExt cx="1649609" cy="1069862"/>
            </a:xfrm>
          </p:grpSpPr>
          <p:cxnSp>
            <p:nvCxnSpPr>
              <p:cNvPr id="47" name="Straight Arrow Connector 46">
                <a:extLst>
                  <a:ext uri="{FF2B5EF4-FFF2-40B4-BE49-F238E27FC236}">
                    <a16:creationId xmlns:a16="http://schemas.microsoft.com/office/drawing/2014/main" id="{4EEC87C6-A918-EC5A-73B9-8E13296B2456}"/>
                  </a:ext>
                </a:extLst>
              </p:cNvPr>
              <p:cNvCxnSpPr>
                <a:cxnSpLocks/>
              </p:cNvCxnSpPr>
              <p:nvPr/>
            </p:nvCxnSpPr>
            <p:spPr>
              <a:xfrm flipH="1">
                <a:off x="2458387" y="3517128"/>
                <a:ext cx="1649609" cy="106986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580E149-DD17-3110-1CE7-3C7E8CBE52F8}"/>
                  </a:ext>
                </a:extLst>
              </p:cNvPr>
              <p:cNvSpPr txBox="1"/>
              <p:nvPr/>
            </p:nvSpPr>
            <p:spPr>
              <a:xfrm rot="19903263">
                <a:off x="2635035" y="3820236"/>
                <a:ext cx="654984" cy="369332"/>
              </a:xfrm>
              <a:prstGeom prst="rect">
                <a:avLst/>
              </a:prstGeom>
              <a:noFill/>
            </p:spPr>
            <p:txBody>
              <a:bodyPr wrap="square" rtlCol="0">
                <a:spAutoFit/>
              </a:bodyPr>
              <a:lstStyle/>
              <a:p>
                <a:r>
                  <a:rPr lang="en-BE" dirty="0"/>
                  <a:t>Pull</a:t>
                </a:r>
              </a:p>
            </p:txBody>
          </p:sp>
        </p:grpSp>
        <p:grpSp>
          <p:nvGrpSpPr>
            <p:cNvPr id="44" name="Group 43">
              <a:extLst>
                <a:ext uri="{FF2B5EF4-FFF2-40B4-BE49-F238E27FC236}">
                  <a16:creationId xmlns:a16="http://schemas.microsoft.com/office/drawing/2014/main" id="{6320944F-5552-9737-66D6-8F22D6DAF0CC}"/>
                </a:ext>
              </a:extLst>
            </p:cNvPr>
            <p:cNvGrpSpPr/>
            <p:nvPr/>
          </p:nvGrpSpPr>
          <p:grpSpPr>
            <a:xfrm>
              <a:off x="2853750" y="3972771"/>
              <a:ext cx="1562606" cy="975528"/>
              <a:chOff x="2853750" y="3972771"/>
              <a:chExt cx="1562606" cy="975528"/>
            </a:xfrm>
          </p:grpSpPr>
          <p:cxnSp>
            <p:nvCxnSpPr>
              <p:cNvPr id="45" name="Straight Arrow Connector 44">
                <a:extLst>
                  <a:ext uri="{FF2B5EF4-FFF2-40B4-BE49-F238E27FC236}">
                    <a16:creationId xmlns:a16="http://schemas.microsoft.com/office/drawing/2014/main" id="{7667E9C4-E2ED-B395-C0EB-32B3BCDE1F93}"/>
                  </a:ext>
                </a:extLst>
              </p:cNvPr>
              <p:cNvCxnSpPr>
                <a:cxnSpLocks/>
              </p:cNvCxnSpPr>
              <p:nvPr/>
            </p:nvCxnSpPr>
            <p:spPr>
              <a:xfrm flipV="1">
                <a:off x="2853750" y="3972771"/>
                <a:ext cx="1562606" cy="97552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E86CEAF-4E78-26D9-8C82-F231DBC01758}"/>
                  </a:ext>
                </a:extLst>
              </p:cNvPr>
              <p:cNvSpPr txBox="1"/>
              <p:nvPr/>
            </p:nvSpPr>
            <p:spPr>
              <a:xfrm rot="19903263">
                <a:off x="2877093" y="4318450"/>
                <a:ext cx="654984" cy="369332"/>
              </a:xfrm>
              <a:prstGeom prst="rect">
                <a:avLst/>
              </a:prstGeom>
              <a:noFill/>
            </p:spPr>
            <p:txBody>
              <a:bodyPr wrap="square" rtlCol="0">
                <a:spAutoFit/>
              </a:bodyPr>
              <a:lstStyle/>
              <a:p>
                <a:r>
                  <a:rPr lang="en-BE" dirty="0"/>
                  <a:t>Push</a:t>
                </a:r>
              </a:p>
            </p:txBody>
          </p:sp>
        </p:grpSp>
      </p:grpSp>
      <p:sp>
        <p:nvSpPr>
          <p:cNvPr id="52" name="TextBox 51">
            <a:extLst>
              <a:ext uri="{FF2B5EF4-FFF2-40B4-BE49-F238E27FC236}">
                <a16:creationId xmlns:a16="http://schemas.microsoft.com/office/drawing/2014/main" id="{CCA956F6-96FC-5C08-FC57-18F6BA02ED42}"/>
              </a:ext>
            </a:extLst>
          </p:cNvPr>
          <p:cNvSpPr txBox="1"/>
          <p:nvPr/>
        </p:nvSpPr>
        <p:spPr>
          <a:xfrm>
            <a:off x="453225" y="1953992"/>
            <a:ext cx="865342" cy="369332"/>
          </a:xfrm>
          <a:prstGeom prst="rect">
            <a:avLst/>
          </a:prstGeom>
          <a:noFill/>
        </p:spPr>
        <p:txBody>
          <a:bodyPr wrap="square" rtlCol="0">
            <a:spAutoFit/>
          </a:bodyPr>
          <a:lstStyle/>
          <a:p>
            <a:r>
              <a:rPr lang="en-BE" dirty="0"/>
              <a:t>Simon</a:t>
            </a:r>
          </a:p>
        </p:txBody>
      </p:sp>
      <p:sp>
        <p:nvSpPr>
          <p:cNvPr id="53" name="TextBox 52">
            <a:extLst>
              <a:ext uri="{FF2B5EF4-FFF2-40B4-BE49-F238E27FC236}">
                <a16:creationId xmlns:a16="http://schemas.microsoft.com/office/drawing/2014/main" id="{B69DD99A-6F58-6A55-CBBB-3CDAC9D26EBF}"/>
              </a:ext>
            </a:extLst>
          </p:cNvPr>
          <p:cNvSpPr txBox="1"/>
          <p:nvPr/>
        </p:nvSpPr>
        <p:spPr>
          <a:xfrm>
            <a:off x="489034" y="2649121"/>
            <a:ext cx="865342" cy="369332"/>
          </a:xfrm>
          <a:prstGeom prst="rect">
            <a:avLst/>
          </a:prstGeom>
          <a:noFill/>
        </p:spPr>
        <p:txBody>
          <a:bodyPr wrap="square" rtlCol="0">
            <a:spAutoFit/>
          </a:bodyPr>
          <a:lstStyle/>
          <a:p>
            <a:r>
              <a:rPr lang="en-BE" dirty="0"/>
              <a:t>Ramos</a:t>
            </a:r>
          </a:p>
        </p:txBody>
      </p:sp>
      <p:sp>
        <p:nvSpPr>
          <p:cNvPr id="59" name="TextBox 58">
            <a:extLst>
              <a:ext uri="{FF2B5EF4-FFF2-40B4-BE49-F238E27FC236}">
                <a16:creationId xmlns:a16="http://schemas.microsoft.com/office/drawing/2014/main" id="{9B735899-C2E7-2A84-C9AC-EF489A2DA46C}"/>
              </a:ext>
            </a:extLst>
          </p:cNvPr>
          <p:cNvSpPr txBox="1"/>
          <p:nvPr/>
        </p:nvSpPr>
        <p:spPr>
          <a:xfrm>
            <a:off x="5071088" y="3462739"/>
            <a:ext cx="1771650" cy="369332"/>
          </a:xfrm>
          <a:prstGeom prst="rect">
            <a:avLst/>
          </a:prstGeom>
          <a:noFill/>
        </p:spPr>
        <p:txBody>
          <a:bodyPr wrap="square" rtlCol="0">
            <a:spAutoFit/>
          </a:bodyPr>
          <a:lstStyle/>
          <a:p>
            <a:r>
              <a:rPr lang="en-BE" dirty="0"/>
              <a:t>Subway Project</a:t>
            </a:r>
          </a:p>
        </p:txBody>
      </p:sp>
    </p:spTree>
    <p:extLst>
      <p:ext uri="{BB962C8B-B14F-4D97-AF65-F5344CB8AC3E}">
        <p14:creationId xmlns:p14="http://schemas.microsoft.com/office/powerpoint/2010/main" val="28247695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0977-7CA6-63ED-67B6-56771CC0DAE4}"/>
              </a:ext>
            </a:extLst>
          </p:cNvPr>
          <p:cNvSpPr>
            <a:spLocks noGrp="1"/>
          </p:cNvSpPr>
          <p:nvPr>
            <p:ph type="title"/>
          </p:nvPr>
        </p:nvSpPr>
        <p:spPr>
          <a:xfrm>
            <a:off x="838200" y="139211"/>
            <a:ext cx="10515600" cy="409426"/>
          </a:xfrm>
        </p:spPr>
        <p:txBody>
          <a:bodyPr>
            <a:normAutofit fontScale="90000"/>
          </a:bodyPr>
          <a:lstStyle/>
          <a:p>
            <a:r>
              <a:rPr lang="en-US" dirty="0"/>
              <a:t>Issue Template</a:t>
            </a:r>
          </a:p>
        </p:txBody>
      </p:sp>
      <p:sp>
        <p:nvSpPr>
          <p:cNvPr id="5" name="TextBox 4">
            <a:extLst>
              <a:ext uri="{FF2B5EF4-FFF2-40B4-BE49-F238E27FC236}">
                <a16:creationId xmlns:a16="http://schemas.microsoft.com/office/drawing/2014/main" id="{FF5171BF-3CD2-BD32-0D65-D7696F6D7820}"/>
              </a:ext>
            </a:extLst>
          </p:cNvPr>
          <p:cNvSpPr txBox="1"/>
          <p:nvPr/>
        </p:nvSpPr>
        <p:spPr>
          <a:xfrm>
            <a:off x="3161555" y="6492874"/>
            <a:ext cx="6094206" cy="261610"/>
          </a:xfrm>
          <a:prstGeom prst="rect">
            <a:avLst/>
          </a:prstGeom>
          <a:noFill/>
        </p:spPr>
        <p:txBody>
          <a:bodyPr wrap="square">
            <a:spAutoFit/>
          </a:bodyPr>
          <a:lstStyle/>
          <a:p>
            <a:r>
              <a:rPr lang="en-US" sz="1100" dirty="0">
                <a:hlinkClick r:id="rId2"/>
              </a:rPr>
              <a:t>https://github.com/hubtype/botonic/tree/master-lts/.github/ISSUE_TEMPLATE</a:t>
            </a:r>
            <a:endParaRPr lang="en-US" sz="1100" dirty="0"/>
          </a:p>
        </p:txBody>
      </p:sp>
      <p:pic>
        <p:nvPicPr>
          <p:cNvPr id="7" name="Picture 6" descr="A screenshot of a computer&#10;&#10;Description automatically generated">
            <a:extLst>
              <a:ext uri="{FF2B5EF4-FFF2-40B4-BE49-F238E27FC236}">
                <a16:creationId xmlns:a16="http://schemas.microsoft.com/office/drawing/2014/main" id="{6D2DC66F-1D28-71E0-8057-306DD481F6B4}"/>
              </a:ext>
            </a:extLst>
          </p:cNvPr>
          <p:cNvPicPr>
            <a:picLocks noChangeAspect="1"/>
          </p:cNvPicPr>
          <p:nvPr/>
        </p:nvPicPr>
        <p:blipFill>
          <a:blip r:embed="rId3"/>
          <a:stretch>
            <a:fillRect/>
          </a:stretch>
        </p:blipFill>
        <p:spPr>
          <a:xfrm>
            <a:off x="1910977" y="817149"/>
            <a:ext cx="6605195" cy="2005679"/>
          </a:xfrm>
          <a:prstGeom prst="rect">
            <a:avLst/>
          </a:prstGeom>
          <a:ln>
            <a:solidFill>
              <a:srgbClr val="1D15C5"/>
            </a:solidFill>
          </a:ln>
        </p:spPr>
      </p:pic>
      <p:pic>
        <p:nvPicPr>
          <p:cNvPr id="9" name="Picture 8" descr="A screenshot of a computer&#10;&#10;Description automatically generated">
            <a:extLst>
              <a:ext uri="{FF2B5EF4-FFF2-40B4-BE49-F238E27FC236}">
                <a16:creationId xmlns:a16="http://schemas.microsoft.com/office/drawing/2014/main" id="{150CCA2F-8F2D-AC21-8A5B-361C101CEE43}"/>
              </a:ext>
            </a:extLst>
          </p:cNvPr>
          <p:cNvPicPr>
            <a:picLocks noChangeAspect="1"/>
          </p:cNvPicPr>
          <p:nvPr/>
        </p:nvPicPr>
        <p:blipFill>
          <a:blip r:embed="rId4"/>
          <a:stretch>
            <a:fillRect/>
          </a:stretch>
        </p:blipFill>
        <p:spPr>
          <a:xfrm>
            <a:off x="1910977" y="2934810"/>
            <a:ext cx="6605195" cy="3558064"/>
          </a:xfrm>
          <a:prstGeom prst="rect">
            <a:avLst/>
          </a:prstGeom>
          <a:ln>
            <a:solidFill>
              <a:srgbClr val="1D15C5"/>
            </a:solidFill>
          </a:ln>
        </p:spPr>
      </p:pic>
      <p:sp>
        <p:nvSpPr>
          <p:cNvPr id="10" name="TextBox 9">
            <a:extLst>
              <a:ext uri="{FF2B5EF4-FFF2-40B4-BE49-F238E27FC236}">
                <a16:creationId xmlns:a16="http://schemas.microsoft.com/office/drawing/2014/main" id="{64F0D234-16C8-69F1-DF27-687BA82AF242}"/>
              </a:ext>
            </a:extLst>
          </p:cNvPr>
          <p:cNvSpPr txBox="1"/>
          <p:nvPr/>
        </p:nvSpPr>
        <p:spPr>
          <a:xfrm>
            <a:off x="8516172" y="1635322"/>
            <a:ext cx="1914861" cy="369332"/>
          </a:xfrm>
          <a:prstGeom prst="rect">
            <a:avLst/>
          </a:prstGeom>
          <a:noFill/>
        </p:spPr>
        <p:txBody>
          <a:bodyPr wrap="square" rtlCol="0">
            <a:spAutoFit/>
          </a:bodyPr>
          <a:lstStyle/>
          <a:p>
            <a:r>
              <a:rPr lang="en-US" dirty="0"/>
              <a:t>Feature request</a:t>
            </a:r>
          </a:p>
        </p:txBody>
      </p:sp>
      <p:sp>
        <p:nvSpPr>
          <p:cNvPr id="11" name="TextBox 10">
            <a:extLst>
              <a:ext uri="{FF2B5EF4-FFF2-40B4-BE49-F238E27FC236}">
                <a16:creationId xmlns:a16="http://schemas.microsoft.com/office/drawing/2014/main" id="{E400647A-EA47-D22E-7E77-8D6FAC4509EE}"/>
              </a:ext>
            </a:extLst>
          </p:cNvPr>
          <p:cNvSpPr txBox="1"/>
          <p:nvPr/>
        </p:nvSpPr>
        <p:spPr>
          <a:xfrm>
            <a:off x="8516172" y="2934810"/>
            <a:ext cx="1269403" cy="369332"/>
          </a:xfrm>
          <a:prstGeom prst="rect">
            <a:avLst/>
          </a:prstGeom>
          <a:noFill/>
        </p:spPr>
        <p:txBody>
          <a:bodyPr wrap="square" rtlCol="0">
            <a:spAutoFit/>
          </a:bodyPr>
          <a:lstStyle/>
          <a:p>
            <a:r>
              <a:rPr lang="en-US" dirty="0"/>
              <a:t>Bug report</a:t>
            </a:r>
          </a:p>
        </p:txBody>
      </p:sp>
    </p:spTree>
    <p:extLst>
      <p:ext uri="{BB962C8B-B14F-4D97-AF65-F5344CB8AC3E}">
        <p14:creationId xmlns:p14="http://schemas.microsoft.com/office/powerpoint/2010/main" val="5373848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B0E86-1CBF-CBC3-B8EE-05B082251599}"/>
              </a:ext>
            </a:extLst>
          </p:cNvPr>
          <p:cNvSpPr>
            <a:spLocks noGrp="1"/>
          </p:cNvSpPr>
          <p:nvPr>
            <p:ph type="title"/>
          </p:nvPr>
        </p:nvSpPr>
        <p:spPr>
          <a:xfrm>
            <a:off x="838200" y="129092"/>
            <a:ext cx="10515600" cy="753035"/>
          </a:xfrm>
        </p:spPr>
        <p:txBody>
          <a:bodyPr>
            <a:normAutofit/>
          </a:bodyPr>
          <a:lstStyle/>
          <a:p>
            <a:r>
              <a:rPr lang="en-US" dirty="0"/>
              <a:t>Issue Triage</a:t>
            </a:r>
          </a:p>
        </p:txBody>
      </p:sp>
      <p:sp>
        <p:nvSpPr>
          <p:cNvPr id="4" name="TextBox 3">
            <a:extLst>
              <a:ext uri="{FF2B5EF4-FFF2-40B4-BE49-F238E27FC236}">
                <a16:creationId xmlns:a16="http://schemas.microsoft.com/office/drawing/2014/main" id="{E42B16CF-CF89-1BCD-0301-6A5C020D3230}"/>
              </a:ext>
            </a:extLst>
          </p:cNvPr>
          <p:cNvSpPr txBox="1"/>
          <p:nvPr/>
        </p:nvSpPr>
        <p:spPr>
          <a:xfrm>
            <a:off x="634700" y="1223815"/>
            <a:ext cx="10719100" cy="3139321"/>
          </a:xfrm>
          <a:prstGeom prst="rect">
            <a:avLst/>
          </a:prstGeom>
          <a:noFill/>
        </p:spPr>
        <p:txBody>
          <a:bodyPr wrap="square" rtlCol="0">
            <a:spAutoFit/>
          </a:bodyPr>
          <a:lstStyle/>
          <a:p>
            <a:pPr marL="285750" indent="-285750">
              <a:buFont typeface="Arial" panose="020B0604020202020204" pitchFamily="34" charset="0"/>
              <a:buChar char="•"/>
            </a:pPr>
            <a:r>
              <a:rPr lang="en-US" sz="2400" dirty="0"/>
              <a:t>Issue triaging is the process by which maintainers of a project takes to review and organize new GitHub issues and pull requests.</a:t>
            </a:r>
          </a:p>
          <a:p>
            <a:pPr marL="285750" indent="-285750">
              <a:buFont typeface="Arial" panose="020B0604020202020204" pitchFamily="34" charset="0"/>
              <a:buChar char="•"/>
            </a:pPr>
            <a:r>
              <a:rPr lang="en-US" sz="2400" dirty="0"/>
              <a:t>It involves categorizing issues and pull requests based on factors such as priority/urgency, ownership of the issue, and the issue/pull request label (bug, feature, enhancement, etc.).</a:t>
            </a:r>
          </a:p>
          <a:p>
            <a:endParaRPr lang="en-US" dirty="0"/>
          </a:p>
          <a:p>
            <a:r>
              <a:rPr lang="en-US" sz="2400" dirty="0"/>
              <a:t>Read about Issue Triaging</a:t>
            </a:r>
          </a:p>
          <a:p>
            <a:pPr marL="285750" indent="-285750">
              <a:buFont typeface="Arial" panose="020B0604020202020204" pitchFamily="34" charset="0"/>
              <a:buChar char="•"/>
            </a:pPr>
            <a:r>
              <a:rPr lang="en-US" dirty="0">
                <a:hlinkClick r:id="rId2"/>
              </a:rPr>
              <a:t>https://github.com/microsoft/vscode/wiki/Issues-Triaging</a:t>
            </a:r>
            <a:endParaRPr lang="en-US" dirty="0"/>
          </a:p>
          <a:p>
            <a:pPr marL="285750" indent="-285750">
              <a:buFont typeface="Arial" panose="020B0604020202020204" pitchFamily="34" charset="0"/>
              <a:buChar char="•"/>
            </a:pPr>
            <a:r>
              <a:rPr lang="en-US" dirty="0">
                <a:hlinkClick r:id="rId3"/>
              </a:rPr>
              <a:t>https://learn.wordpress.org/tutorial/how-to-do-triage-on-github/</a:t>
            </a:r>
            <a:endParaRPr lang="en-US" dirty="0"/>
          </a:p>
        </p:txBody>
      </p:sp>
    </p:spTree>
    <p:extLst>
      <p:ext uri="{BB962C8B-B14F-4D97-AF65-F5344CB8AC3E}">
        <p14:creationId xmlns:p14="http://schemas.microsoft.com/office/powerpoint/2010/main" val="31297971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normAutofit/>
          </a:bodyPr>
          <a:lstStyle/>
          <a:p>
            <a:pPr algn="l"/>
            <a:r>
              <a:rPr lang="en-GB" sz="4400" b="0" i="0" dirty="0">
                <a:solidFill>
                  <a:srgbClr val="1F1F1F"/>
                </a:solidFill>
                <a:effectLst/>
                <a:latin typeface="Source Sans Pro" panose="020B0503030403020204" pitchFamily="34" charset="0"/>
              </a:rPr>
              <a:t>Issue Tracker - GitHub</a:t>
            </a:r>
          </a:p>
        </p:txBody>
      </p:sp>
      <p:pic>
        <p:nvPicPr>
          <p:cNvPr id="6146" name="Picture 2" descr="New GitHub Issues functionality for smarter searching, filtering and  managing | The GitHub Blog">
            <a:extLst>
              <a:ext uri="{FF2B5EF4-FFF2-40B4-BE49-F238E27FC236}">
                <a16:creationId xmlns:a16="http://schemas.microsoft.com/office/drawing/2014/main" id="{E8A9BFAB-8E98-8C16-BD38-AA7DD4336E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00" t="7631" r="10469" b="64978"/>
          <a:stretch/>
        </p:blipFill>
        <p:spPr bwMode="auto">
          <a:xfrm>
            <a:off x="286055" y="1771651"/>
            <a:ext cx="7820124" cy="1314449"/>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5F1F3D-C014-6814-C28F-19DA0143EE75}"/>
              </a:ext>
            </a:extLst>
          </p:cNvPr>
          <p:cNvSpPr txBox="1"/>
          <p:nvPr/>
        </p:nvSpPr>
        <p:spPr>
          <a:xfrm>
            <a:off x="8543925" y="1459336"/>
            <a:ext cx="3257550" cy="1631216"/>
          </a:xfrm>
          <a:prstGeom prst="rect">
            <a:avLst/>
          </a:prstGeom>
          <a:noFill/>
          <a:ln w="28575">
            <a:solidFill>
              <a:srgbClr val="C00000"/>
            </a:solidFill>
          </a:ln>
        </p:spPr>
        <p:txBody>
          <a:bodyPr wrap="square" rtlCol="0">
            <a:spAutoFit/>
          </a:bodyPr>
          <a:lstStyle/>
          <a:p>
            <a:r>
              <a:rPr lang="en-BE" sz="2800" b="1" u="sng" dirty="0"/>
              <a:t>Issues</a:t>
            </a:r>
          </a:p>
          <a:p>
            <a:pPr marL="285750" indent="-285750">
              <a:buFont typeface="Arial" panose="020B0604020202020204" pitchFamily="34" charset="0"/>
              <a:buChar char="•"/>
            </a:pPr>
            <a:r>
              <a:rPr lang="en-US" sz="2400" dirty="0"/>
              <a:t>Feature requests</a:t>
            </a:r>
            <a:endParaRPr lang="en-BE" sz="2400" dirty="0"/>
          </a:p>
          <a:p>
            <a:pPr marL="285750" indent="-285750">
              <a:buFont typeface="Arial" panose="020B0604020202020204" pitchFamily="34" charset="0"/>
              <a:buChar char="•"/>
            </a:pPr>
            <a:r>
              <a:rPr lang="en-GB" sz="2400" dirty="0"/>
              <a:t>B</a:t>
            </a:r>
            <a:r>
              <a:rPr lang="en-BE" sz="2400" dirty="0"/>
              <a:t>ugs to fix</a:t>
            </a:r>
          </a:p>
          <a:p>
            <a:pPr marL="285750" indent="-285750">
              <a:buFont typeface="Arial" panose="020B0604020202020204" pitchFamily="34" charset="0"/>
              <a:buChar char="•"/>
            </a:pPr>
            <a:r>
              <a:rPr lang="en-BE" sz="2400" dirty="0"/>
              <a:t>New tests to add</a:t>
            </a:r>
          </a:p>
        </p:txBody>
      </p:sp>
      <p:pic>
        <p:nvPicPr>
          <p:cNvPr id="56" name="Picture 55" descr="Graphical user interface, text, application, chat or text message&#10;&#10;Description automatically generated">
            <a:extLst>
              <a:ext uri="{FF2B5EF4-FFF2-40B4-BE49-F238E27FC236}">
                <a16:creationId xmlns:a16="http://schemas.microsoft.com/office/drawing/2014/main" id="{E3D6752E-72C0-FE95-6FE9-B746B64FE2CC}"/>
              </a:ext>
            </a:extLst>
          </p:cNvPr>
          <p:cNvPicPr>
            <a:picLocks noChangeAspect="1"/>
          </p:cNvPicPr>
          <p:nvPr/>
        </p:nvPicPr>
        <p:blipFill>
          <a:blip r:embed="rId4"/>
          <a:stretch>
            <a:fillRect/>
          </a:stretch>
        </p:blipFill>
        <p:spPr>
          <a:xfrm>
            <a:off x="236382" y="3145839"/>
            <a:ext cx="7919470" cy="3043238"/>
          </a:xfrm>
          <a:prstGeom prst="rect">
            <a:avLst/>
          </a:prstGeom>
          <a:ln>
            <a:solidFill>
              <a:schemeClr val="bg1">
                <a:lumMod val="50000"/>
              </a:schemeClr>
            </a:solidFill>
          </a:ln>
        </p:spPr>
      </p:pic>
      <p:sp>
        <p:nvSpPr>
          <p:cNvPr id="57" name="Rounded Rectangle 56">
            <a:extLst>
              <a:ext uri="{FF2B5EF4-FFF2-40B4-BE49-F238E27FC236}">
                <a16:creationId xmlns:a16="http://schemas.microsoft.com/office/drawing/2014/main" id="{94F17574-3F07-949D-CA82-E77591C51723}"/>
              </a:ext>
            </a:extLst>
          </p:cNvPr>
          <p:cNvSpPr/>
          <p:nvPr/>
        </p:nvSpPr>
        <p:spPr>
          <a:xfrm>
            <a:off x="319085" y="3202991"/>
            <a:ext cx="1400175" cy="3429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8" name="Rounded Rectangle 57">
            <a:extLst>
              <a:ext uri="{FF2B5EF4-FFF2-40B4-BE49-F238E27FC236}">
                <a16:creationId xmlns:a16="http://schemas.microsoft.com/office/drawing/2014/main" id="{096ADED1-38CC-F20E-CBAC-8452303ECE56}"/>
              </a:ext>
            </a:extLst>
          </p:cNvPr>
          <p:cNvSpPr/>
          <p:nvPr/>
        </p:nvSpPr>
        <p:spPr>
          <a:xfrm>
            <a:off x="6929438" y="4667458"/>
            <a:ext cx="1176741" cy="361742"/>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ounded Rectangle 4">
            <a:extLst>
              <a:ext uri="{FF2B5EF4-FFF2-40B4-BE49-F238E27FC236}">
                <a16:creationId xmlns:a16="http://schemas.microsoft.com/office/drawing/2014/main" id="{5B1642AF-3B1A-BA7A-C628-025A60FDF1FA}"/>
              </a:ext>
            </a:extLst>
          </p:cNvPr>
          <p:cNvSpPr/>
          <p:nvPr/>
        </p:nvSpPr>
        <p:spPr>
          <a:xfrm>
            <a:off x="2023672" y="4667458"/>
            <a:ext cx="2593298" cy="361742"/>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428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dissolv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dissolv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7" grpId="0" animBg="1"/>
      <p:bldP spid="58"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normAutofit/>
          </a:bodyPr>
          <a:lstStyle/>
          <a:p>
            <a:pPr algn="l"/>
            <a:r>
              <a:rPr lang="en-GB" sz="4400" b="0" i="0" dirty="0">
                <a:solidFill>
                  <a:srgbClr val="1F1F1F"/>
                </a:solidFill>
                <a:effectLst/>
                <a:latin typeface="Source Sans Pro" panose="020B0503030403020204" pitchFamily="34" charset="0"/>
              </a:rPr>
              <a:t>Tracking Issues - GitHub</a:t>
            </a:r>
          </a:p>
        </p:txBody>
      </p:sp>
      <p:grpSp>
        <p:nvGrpSpPr>
          <p:cNvPr id="16" name="Group 15">
            <a:extLst>
              <a:ext uri="{FF2B5EF4-FFF2-40B4-BE49-F238E27FC236}">
                <a16:creationId xmlns:a16="http://schemas.microsoft.com/office/drawing/2014/main" id="{9264D110-9510-01F7-16DB-4D2B5CE40FBB}"/>
              </a:ext>
            </a:extLst>
          </p:cNvPr>
          <p:cNvGrpSpPr/>
          <p:nvPr/>
        </p:nvGrpSpPr>
        <p:grpSpPr>
          <a:xfrm>
            <a:off x="317500" y="1746964"/>
            <a:ext cx="4994940" cy="4353799"/>
            <a:chOff x="460375" y="1346914"/>
            <a:chExt cx="4994940" cy="4353799"/>
          </a:xfrm>
        </p:grpSpPr>
        <p:pic>
          <p:nvPicPr>
            <p:cNvPr id="9" name="Picture 8" descr="Graphical user interface, text, application, Teams&#10;&#10;Description automatically generated">
              <a:extLst>
                <a:ext uri="{FF2B5EF4-FFF2-40B4-BE49-F238E27FC236}">
                  <a16:creationId xmlns:a16="http://schemas.microsoft.com/office/drawing/2014/main" id="{4CEC18CD-C645-CEE1-374C-C1D2DE78169D}"/>
                </a:ext>
              </a:extLst>
            </p:cNvPr>
            <p:cNvPicPr>
              <a:picLocks noChangeAspect="1"/>
            </p:cNvPicPr>
            <p:nvPr/>
          </p:nvPicPr>
          <p:blipFill>
            <a:blip r:embed="rId3"/>
            <a:stretch>
              <a:fillRect/>
            </a:stretch>
          </p:blipFill>
          <p:spPr>
            <a:xfrm>
              <a:off x="460375" y="1346914"/>
              <a:ext cx="4994940" cy="2896474"/>
            </a:xfrm>
            <a:prstGeom prst="rect">
              <a:avLst/>
            </a:prstGeom>
          </p:spPr>
        </p:pic>
        <p:pic>
          <p:nvPicPr>
            <p:cNvPr id="11" name="Picture 10" descr="Graphical user interface, text, application, email&#10;&#10;Description automatically generated">
              <a:extLst>
                <a:ext uri="{FF2B5EF4-FFF2-40B4-BE49-F238E27FC236}">
                  <a16:creationId xmlns:a16="http://schemas.microsoft.com/office/drawing/2014/main" id="{D7BBA303-8855-5596-12E0-5400E4C72AFB}"/>
                </a:ext>
              </a:extLst>
            </p:cNvPr>
            <p:cNvPicPr>
              <a:picLocks noChangeAspect="1"/>
            </p:cNvPicPr>
            <p:nvPr/>
          </p:nvPicPr>
          <p:blipFill>
            <a:blip r:embed="rId4"/>
            <a:stretch>
              <a:fillRect/>
            </a:stretch>
          </p:blipFill>
          <p:spPr>
            <a:xfrm>
              <a:off x="615950" y="4214813"/>
              <a:ext cx="4226228" cy="1485900"/>
            </a:xfrm>
            <a:prstGeom prst="rect">
              <a:avLst/>
            </a:prstGeom>
          </p:spPr>
        </p:pic>
      </p:grpSp>
      <p:pic>
        <p:nvPicPr>
          <p:cNvPr id="13" name="Picture 12" descr="Graphical user interface, application, Teams&#10;&#10;Description automatically generated">
            <a:extLst>
              <a:ext uri="{FF2B5EF4-FFF2-40B4-BE49-F238E27FC236}">
                <a16:creationId xmlns:a16="http://schemas.microsoft.com/office/drawing/2014/main" id="{4FA567DE-BBC2-553C-7926-6EF16E65AD59}"/>
              </a:ext>
            </a:extLst>
          </p:cNvPr>
          <p:cNvPicPr>
            <a:picLocks noChangeAspect="1"/>
          </p:cNvPicPr>
          <p:nvPr/>
        </p:nvPicPr>
        <p:blipFill>
          <a:blip r:embed="rId5"/>
          <a:stretch>
            <a:fillRect/>
          </a:stretch>
        </p:blipFill>
        <p:spPr>
          <a:xfrm>
            <a:off x="5952211" y="1564044"/>
            <a:ext cx="5688135" cy="3262313"/>
          </a:xfrm>
          <a:prstGeom prst="rect">
            <a:avLst/>
          </a:prstGeom>
        </p:spPr>
      </p:pic>
      <p:cxnSp>
        <p:nvCxnSpPr>
          <p:cNvPr id="15" name="Straight Connector 14">
            <a:extLst>
              <a:ext uri="{FF2B5EF4-FFF2-40B4-BE49-F238E27FC236}">
                <a16:creationId xmlns:a16="http://schemas.microsoft.com/office/drawing/2014/main" id="{284B9550-BF9C-798B-4BBC-2F39FF9BEFFC}"/>
              </a:ext>
            </a:extLst>
          </p:cNvPr>
          <p:cNvCxnSpPr>
            <a:cxnSpLocks/>
          </p:cNvCxnSpPr>
          <p:nvPr/>
        </p:nvCxnSpPr>
        <p:spPr>
          <a:xfrm>
            <a:off x="5632325" y="1035187"/>
            <a:ext cx="0" cy="4945888"/>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F0460ED-A801-10BF-BD72-A5625D95A558}"/>
              </a:ext>
            </a:extLst>
          </p:cNvPr>
          <p:cNvSpPr txBox="1"/>
          <p:nvPr/>
        </p:nvSpPr>
        <p:spPr>
          <a:xfrm>
            <a:off x="2058066" y="1230170"/>
            <a:ext cx="756904" cy="369332"/>
          </a:xfrm>
          <a:prstGeom prst="rect">
            <a:avLst/>
          </a:prstGeom>
          <a:noFill/>
          <a:ln w="28575">
            <a:solidFill>
              <a:srgbClr val="C00000"/>
            </a:solidFill>
          </a:ln>
        </p:spPr>
        <p:txBody>
          <a:bodyPr wrap="square" rtlCol="0">
            <a:spAutoFit/>
          </a:bodyPr>
          <a:lstStyle/>
          <a:p>
            <a:r>
              <a:rPr lang="en-BE" dirty="0"/>
              <a:t>Issue</a:t>
            </a:r>
          </a:p>
        </p:txBody>
      </p:sp>
      <p:sp>
        <p:nvSpPr>
          <p:cNvPr id="18" name="TextBox 17">
            <a:extLst>
              <a:ext uri="{FF2B5EF4-FFF2-40B4-BE49-F238E27FC236}">
                <a16:creationId xmlns:a16="http://schemas.microsoft.com/office/drawing/2014/main" id="{236F2846-C361-B4FA-1094-E5D4A97870A3}"/>
              </a:ext>
            </a:extLst>
          </p:cNvPr>
          <p:cNvSpPr txBox="1"/>
          <p:nvPr/>
        </p:nvSpPr>
        <p:spPr>
          <a:xfrm>
            <a:off x="8039374" y="1021743"/>
            <a:ext cx="1504676" cy="369332"/>
          </a:xfrm>
          <a:prstGeom prst="rect">
            <a:avLst/>
          </a:prstGeom>
          <a:noFill/>
          <a:ln w="28575">
            <a:solidFill>
              <a:srgbClr val="C00000"/>
            </a:solidFill>
          </a:ln>
        </p:spPr>
        <p:txBody>
          <a:bodyPr wrap="square" rtlCol="0">
            <a:spAutoFit/>
          </a:bodyPr>
          <a:lstStyle/>
          <a:p>
            <a:r>
              <a:rPr lang="en-BE" dirty="0"/>
              <a:t>Pull Request</a:t>
            </a:r>
          </a:p>
        </p:txBody>
      </p:sp>
      <p:sp>
        <p:nvSpPr>
          <p:cNvPr id="22" name="TextBox 21">
            <a:extLst>
              <a:ext uri="{FF2B5EF4-FFF2-40B4-BE49-F238E27FC236}">
                <a16:creationId xmlns:a16="http://schemas.microsoft.com/office/drawing/2014/main" id="{18ACD510-FC67-4537-779E-53248F5F6471}"/>
              </a:ext>
            </a:extLst>
          </p:cNvPr>
          <p:cNvSpPr txBox="1"/>
          <p:nvPr/>
        </p:nvSpPr>
        <p:spPr>
          <a:xfrm>
            <a:off x="3994692" y="1940548"/>
            <a:ext cx="548734" cy="307777"/>
          </a:xfrm>
          <a:prstGeom prst="rect">
            <a:avLst/>
          </a:prstGeom>
          <a:noFill/>
          <a:ln w="28575">
            <a:solidFill>
              <a:srgbClr val="C00000"/>
            </a:solidFill>
          </a:ln>
        </p:spPr>
        <p:txBody>
          <a:bodyPr wrap="square" rtlCol="0">
            <a:spAutoFit/>
          </a:bodyPr>
          <a:lstStyle/>
          <a:p>
            <a:r>
              <a:rPr lang="en-BE" sz="1400" dirty="0"/>
              <a:t>Title</a:t>
            </a:r>
          </a:p>
        </p:txBody>
      </p:sp>
      <p:sp>
        <p:nvSpPr>
          <p:cNvPr id="23" name="TextBox 22">
            <a:extLst>
              <a:ext uri="{FF2B5EF4-FFF2-40B4-BE49-F238E27FC236}">
                <a16:creationId xmlns:a16="http://schemas.microsoft.com/office/drawing/2014/main" id="{DD1E06CA-1D7F-67A7-1D80-4C3BFF99489F}"/>
              </a:ext>
            </a:extLst>
          </p:cNvPr>
          <p:cNvSpPr txBox="1"/>
          <p:nvPr/>
        </p:nvSpPr>
        <p:spPr>
          <a:xfrm>
            <a:off x="2056820" y="3587449"/>
            <a:ext cx="1657930" cy="307777"/>
          </a:xfrm>
          <a:prstGeom prst="rect">
            <a:avLst/>
          </a:prstGeom>
          <a:noFill/>
          <a:ln w="28575">
            <a:solidFill>
              <a:srgbClr val="C00000"/>
            </a:solidFill>
          </a:ln>
        </p:spPr>
        <p:txBody>
          <a:bodyPr wrap="square" rtlCol="0">
            <a:spAutoFit/>
          </a:bodyPr>
          <a:lstStyle/>
          <a:p>
            <a:r>
              <a:rPr lang="en-BE" sz="1400" dirty="0"/>
              <a:t>Detailed description </a:t>
            </a:r>
          </a:p>
        </p:txBody>
      </p:sp>
      <p:sp>
        <p:nvSpPr>
          <p:cNvPr id="24" name="TextBox 23">
            <a:extLst>
              <a:ext uri="{FF2B5EF4-FFF2-40B4-BE49-F238E27FC236}">
                <a16:creationId xmlns:a16="http://schemas.microsoft.com/office/drawing/2014/main" id="{4828AA00-9138-E751-8E32-15A745F39D37}"/>
              </a:ext>
            </a:extLst>
          </p:cNvPr>
          <p:cNvSpPr txBox="1"/>
          <p:nvPr/>
        </p:nvSpPr>
        <p:spPr>
          <a:xfrm>
            <a:off x="795336" y="6096862"/>
            <a:ext cx="3090855" cy="307777"/>
          </a:xfrm>
          <a:prstGeom prst="rect">
            <a:avLst/>
          </a:prstGeom>
          <a:noFill/>
          <a:ln w="28575">
            <a:solidFill>
              <a:srgbClr val="C00000"/>
            </a:solidFill>
          </a:ln>
        </p:spPr>
        <p:txBody>
          <a:bodyPr wrap="square" rtlCol="0">
            <a:spAutoFit/>
          </a:bodyPr>
          <a:lstStyle/>
          <a:p>
            <a:r>
              <a:rPr lang="en-BE" sz="1400" dirty="0"/>
              <a:t>More Description later – As comments</a:t>
            </a:r>
          </a:p>
        </p:txBody>
      </p:sp>
      <p:grpSp>
        <p:nvGrpSpPr>
          <p:cNvPr id="30" name="Group 29">
            <a:extLst>
              <a:ext uri="{FF2B5EF4-FFF2-40B4-BE49-F238E27FC236}">
                <a16:creationId xmlns:a16="http://schemas.microsoft.com/office/drawing/2014/main" id="{F999BA08-D03A-97F6-49F7-FBBA390A0188}"/>
              </a:ext>
            </a:extLst>
          </p:cNvPr>
          <p:cNvGrpSpPr/>
          <p:nvPr/>
        </p:nvGrpSpPr>
        <p:grpSpPr>
          <a:xfrm>
            <a:off x="6984189" y="4298150"/>
            <a:ext cx="2930983" cy="1489002"/>
            <a:chOff x="6559676" y="4979899"/>
            <a:chExt cx="2930983" cy="1489002"/>
          </a:xfrm>
        </p:grpSpPr>
        <p:pic>
          <p:nvPicPr>
            <p:cNvPr id="20" name="Picture 19" descr="Graphical user interface, text, application, email&#10;&#10;Description automatically generated">
              <a:extLst>
                <a:ext uri="{FF2B5EF4-FFF2-40B4-BE49-F238E27FC236}">
                  <a16:creationId xmlns:a16="http://schemas.microsoft.com/office/drawing/2014/main" id="{5B825663-B6D7-D673-B698-7A5FF4A48AF6}"/>
                </a:ext>
              </a:extLst>
            </p:cNvPr>
            <p:cNvPicPr>
              <a:picLocks noChangeAspect="1"/>
            </p:cNvPicPr>
            <p:nvPr/>
          </p:nvPicPr>
          <p:blipFill>
            <a:blip r:embed="rId6"/>
            <a:stretch>
              <a:fillRect/>
            </a:stretch>
          </p:blipFill>
          <p:spPr>
            <a:xfrm>
              <a:off x="6559676" y="4979899"/>
              <a:ext cx="2930983" cy="1489002"/>
            </a:xfrm>
            <a:prstGeom prst="rect">
              <a:avLst/>
            </a:prstGeom>
            <a:ln>
              <a:solidFill>
                <a:schemeClr val="bg1">
                  <a:lumMod val="50000"/>
                </a:schemeClr>
              </a:solidFill>
            </a:ln>
          </p:spPr>
        </p:pic>
        <p:sp>
          <p:nvSpPr>
            <p:cNvPr id="29" name="TextBox 28">
              <a:extLst>
                <a:ext uri="{FF2B5EF4-FFF2-40B4-BE49-F238E27FC236}">
                  <a16:creationId xmlns:a16="http://schemas.microsoft.com/office/drawing/2014/main" id="{405A6148-720D-1B17-A37E-69017DAC80AA}"/>
                </a:ext>
              </a:extLst>
            </p:cNvPr>
            <p:cNvSpPr txBox="1"/>
            <p:nvPr/>
          </p:nvSpPr>
          <p:spPr>
            <a:xfrm>
              <a:off x="7372350" y="5724400"/>
              <a:ext cx="1828800" cy="338554"/>
            </a:xfrm>
            <a:prstGeom prst="rect">
              <a:avLst/>
            </a:prstGeom>
            <a:noFill/>
            <a:ln w="28575">
              <a:solidFill>
                <a:srgbClr val="166623"/>
              </a:solidFill>
            </a:ln>
          </p:spPr>
          <p:txBody>
            <a:bodyPr wrap="square" rtlCol="0">
              <a:spAutoFit/>
            </a:bodyPr>
            <a:lstStyle/>
            <a:p>
              <a:r>
                <a:rPr lang="en-GB" sz="1600" dirty="0"/>
                <a:t>K</a:t>
              </a:r>
              <a:r>
                <a:rPr lang="en-BE" sz="1600" dirty="0"/>
                <a:t>eyword #Issue_No</a:t>
              </a:r>
            </a:p>
          </p:txBody>
        </p:sp>
      </p:grpSp>
      <p:sp>
        <p:nvSpPr>
          <p:cNvPr id="33" name="Rounded Rectangle 32">
            <a:extLst>
              <a:ext uri="{FF2B5EF4-FFF2-40B4-BE49-F238E27FC236}">
                <a16:creationId xmlns:a16="http://schemas.microsoft.com/office/drawing/2014/main" id="{D26A9111-3F52-E3AB-4205-E1489D7853EC}"/>
              </a:ext>
            </a:extLst>
          </p:cNvPr>
          <p:cNvSpPr/>
          <p:nvPr/>
        </p:nvSpPr>
        <p:spPr>
          <a:xfrm>
            <a:off x="10152084" y="2343462"/>
            <a:ext cx="1488262" cy="62833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37" name="Group 36">
            <a:extLst>
              <a:ext uri="{FF2B5EF4-FFF2-40B4-BE49-F238E27FC236}">
                <a16:creationId xmlns:a16="http://schemas.microsoft.com/office/drawing/2014/main" id="{44D02EB3-EC93-C64C-0DD9-C311061DC988}"/>
              </a:ext>
            </a:extLst>
          </p:cNvPr>
          <p:cNvGrpSpPr/>
          <p:nvPr/>
        </p:nvGrpSpPr>
        <p:grpSpPr>
          <a:xfrm>
            <a:off x="3994692" y="2395787"/>
            <a:ext cx="1930885" cy="318838"/>
            <a:chOff x="3994692" y="2395787"/>
            <a:chExt cx="1930885" cy="318838"/>
          </a:xfrm>
        </p:grpSpPr>
        <p:sp>
          <p:nvSpPr>
            <p:cNvPr id="32" name="Rounded Rectangle 31">
              <a:extLst>
                <a:ext uri="{FF2B5EF4-FFF2-40B4-BE49-F238E27FC236}">
                  <a16:creationId xmlns:a16="http://schemas.microsoft.com/office/drawing/2014/main" id="{C26964D7-D079-2E66-35EF-D0F7E1D0CD03}"/>
                </a:ext>
              </a:extLst>
            </p:cNvPr>
            <p:cNvSpPr/>
            <p:nvPr/>
          </p:nvSpPr>
          <p:spPr>
            <a:xfrm>
              <a:off x="3994692" y="2467183"/>
              <a:ext cx="548734" cy="247442"/>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35" name="Straight Arrow Connector 34">
              <a:extLst>
                <a:ext uri="{FF2B5EF4-FFF2-40B4-BE49-F238E27FC236}">
                  <a16:creationId xmlns:a16="http://schemas.microsoft.com/office/drawing/2014/main" id="{865D2468-DB35-0DA5-6165-4AF1E5984425}"/>
                </a:ext>
              </a:extLst>
            </p:cNvPr>
            <p:cNvCxnSpPr>
              <a:cxnSpLocks/>
            </p:cNvCxnSpPr>
            <p:nvPr/>
          </p:nvCxnSpPr>
          <p:spPr>
            <a:xfrm flipV="1">
              <a:off x="4543426" y="2395787"/>
              <a:ext cx="1382151" cy="20453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Rounded Rectangle 37">
            <a:extLst>
              <a:ext uri="{FF2B5EF4-FFF2-40B4-BE49-F238E27FC236}">
                <a16:creationId xmlns:a16="http://schemas.microsoft.com/office/drawing/2014/main" id="{3FF22800-7F87-0F37-A5A3-74621EBC4920}"/>
              </a:ext>
            </a:extLst>
          </p:cNvPr>
          <p:cNvSpPr/>
          <p:nvPr/>
        </p:nvSpPr>
        <p:spPr>
          <a:xfrm>
            <a:off x="5935982" y="1719889"/>
            <a:ext cx="2759919" cy="29402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40" name="Group 39">
            <a:extLst>
              <a:ext uri="{FF2B5EF4-FFF2-40B4-BE49-F238E27FC236}">
                <a16:creationId xmlns:a16="http://schemas.microsoft.com/office/drawing/2014/main" id="{6AFA8835-2D24-F5C0-863E-A860A08A7DD3}"/>
              </a:ext>
            </a:extLst>
          </p:cNvPr>
          <p:cNvGrpSpPr/>
          <p:nvPr/>
        </p:nvGrpSpPr>
        <p:grpSpPr>
          <a:xfrm>
            <a:off x="938674" y="1543989"/>
            <a:ext cx="9544391" cy="1170636"/>
            <a:chOff x="938674" y="1543989"/>
            <a:chExt cx="9544391" cy="1170636"/>
          </a:xfrm>
        </p:grpSpPr>
        <p:grpSp>
          <p:nvGrpSpPr>
            <p:cNvPr id="28" name="Group 27">
              <a:extLst>
                <a:ext uri="{FF2B5EF4-FFF2-40B4-BE49-F238E27FC236}">
                  <a16:creationId xmlns:a16="http://schemas.microsoft.com/office/drawing/2014/main" id="{75058CF9-2206-69A5-D71D-CAC918CAAACF}"/>
                </a:ext>
              </a:extLst>
            </p:cNvPr>
            <p:cNvGrpSpPr/>
            <p:nvPr/>
          </p:nvGrpSpPr>
          <p:grpSpPr>
            <a:xfrm>
              <a:off x="2056820" y="1543989"/>
              <a:ext cx="8426245" cy="1170636"/>
              <a:chOff x="2056820" y="1543989"/>
              <a:chExt cx="8426245" cy="1170636"/>
            </a:xfrm>
          </p:grpSpPr>
          <p:sp>
            <p:nvSpPr>
              <p:cNvPr id="25" name="Rounded Rectangle 24">
                <a:extLst>
                  <a:ext uri="{FF2B5EF4-FFF2-40B4-BE49-F238E27FC236}">
                    <a16:creationId xmlns:a16="http://schemas.microsoft.com/office/drawing/2014/main" id="{1A3B0532-D3EE-8226-E421-E6EE72D93AE1}"/>
                  </a:ext>
                </a:extLst>
              </p:cNvPr>
              <p:cNvSpPr/>
              <p:nvPr/>
            </p:nvSpPr>
            <p:spPr>
              <a:xfrm>
                <a:off x="6245462" y="2467183"/>
                <a:ext cx="698263" cy="247442"/>
              </a:xfrm>
              <a:prstGeom prst="roundRect">
                <a:avLst/>
              </a:prstGeom>
              <a:noFill/>
              <a:ln w="28575">
                <a:solidFill>
                  <a:srgbClr val="1666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Rounded Rectangle 25">
                <a:extLst>
                  <a:ext uri="{FF2B5EF4-FFF2-40B4-BE49-F238E27FC236}">
                    <a16:creationId xmlns:a16="http://schemas.microsoft.com/office/drawing/2014/main" id="{D103EBF5-FBD1-4A0E-D1F1-B5BAB7F5A161}"/>
                  </a:ext>
                </a:extLst>
              </p:cNvPr>
              <p:cNvSpPr/>
              <p:nvPr/>
            </p:nvSpPr>
            <p:spPr>
              <a:xfrm>
                <a:off x="2056820" y="2013917"/>
                <a:ext cx="698263" cy="247442"/>
              </a:xfrm>
              <a:prstGeom prst="roundRect">
                <a:avLst/>
              </a:prstGeom>
              <a:noFill/>
              <a:ln w="28575">
                <a:solidFill>
                  <a:srgbClr val="1666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Rounded Rectangle 26">
                <a:extLst>
                  <a:ext uri="{FF2B5EF4-FFF2-40B4-BE49-F238E27FC236}">
                    <a16:creationId xmlns:a16="http://schemas.microsoft.com/office/drawing/2014/main" id="{046B396F-E517-476C-B0C4-A26DABDB9406}"/>
                  </a:ext>
                </a:extLst>
              </p:cNvPr>
              <p:cNvSpPr/>
              <p:nvPr/>
            </p:nvSpPr>
            <p:spPr>
              <a:xfrm>
                <a:off x="9784802" y="1543989"/>
                <a:ext cx="698263" cy="247442"/>
              </a:xfrm>
              <a:prstGeom prst="roundRect">
                <a:avLst/>
              </a:prstGeom>
              <a:noFill/>
              <a:ln w="28575">
                <a:solidFill>
                  <a:srgbClr val="1666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39" name="Rounded Rectangle 38">
              <a:extLst>
                <a:ext uri="{FF2B5EF4-FFF2-40B4-BE49-F238E27FC236}">
                  <a16:creationId xmlns:a16="http://schemas.microsoft.com/office/drawing/2014/main" id="{3010A3A6-A2AF-9B66-32D4-ED1F40F8E085}"/>
                </a:ext>
              </a:extLst>
            </p:cNvPr>
            <p:cNvSpPr/>
            <p:nvPr/>
          </p:nvSpPr>
          <p:spPr>
            <a:xfrm>
              <a:off x="938674" y="1866903"/>
              <a:ext cx="698263" cy="247442"/>
            </a:xfrm>
            <a:prstGeom prst="roundRect">
              <a:avLst/>
            </a:prstGeom>
            <a:noFill/>
            <a:ln w="28575">
              <a:solidFill>
                <a:srgbClr val="1666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3" name="TextBox 2">
            <a:extLst>
              <a:ext uri="{FF2B5EF4-FFF2-40B4-BE49-F238E27FC236}">
                <a16:creationId xmlns:a16="http://schemas.microsoft.com/office/drawing/2014/main" id="{47C5B394-88F2-AA19-E69D-CCB347E0F9AF}"/>
              </a:ext>
            </a:extLst>
          </p:cNvPr>
          <p:cNvSpPr txBox="1"/>
          <p:nvPr/>
        </p:nvSpPr>
        <p:spPr>
          <a:xfrm>
            <a:off x="4299744" y="5876696"/>
            <a:ext cx="7096920" cy="830997"/>
          </a:xfrm>
          <a:prstGeom prst="rect">
            <a:avLst/>
          </a:prstGeom>
          <a:solidFill>
            <a:schemeClr val="bg1"/>
          </a:solidFill>
          <a:ln w="28575">
            <a:solidFill>
              <a:srgbClr val="C00000"/>
            </a:solidFill>
          </a:ln>
        </p:spPr>
        <p:txBody>
          <a:bodyPr wrap="square" rtlCol="0">
            <a:spAutoFit/>
          </a:bodyPr>
          <a:lstStyle/>
          <a:p>
            <a:r>
              <a:rPr lang="en-US" sz="2400" dirty="0"/>
              <a:t>In the project, it is required that you link the Issues to the Pull requests</a:t>
            </a:r>
          </a:p>
        </p:txBody>
      </p:sp>
    </p:spTree>
    <p:extLst>
      <p:ext uri="{BB962C8B-B14F-4D97-AF65-F5344CB8AC3E}">
        <p14:creationId xmlns:p14="http://schemas.microsoft.com/office/powerpoint/2010/main" val="396766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dissolv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dissolv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dissolv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dissolv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dissolv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dissolve">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33" grpId="0" animBg="1"/>
      <p:bldP spid="38" grpId="0" animBg="1"/>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838200" y="326886"/>
            <a:ext cx="10515600" cy="708301"/>
          </a:xfrm>
        </p:spPr>
        <p:txBody>
          <a:bodyPr>
            <a:normAutofit/>
          </a:bodyPr>
          <a:lstStyle/>
          <a:p>
            <a:pPr algn="l"/>
            <a:r>
              <a:rPr lang="en-GB" sz="4400" b="0" i="0" dirty="0">
                <a:solidFill>
                  <a:srgbClr val="1F1F1F"/>
                </a:solidFill>
                <a:effectLst/>
                <a:latin typeface="Source Sans Pro" panose="020B0503030403020204" pitchFamily="34" charset="0"/>
              </a:rPr>
              <a:t>Managing Projects Additional Tools</a:t>
            </a:r>
          </a:p>
        </p:txBody>
      </p:sp>
      <p:sp>
        <p:nvSpPr>
          <p:cNvPr id="3" name="TextBox 2">
            <a:extLst>
              <a:ext uri="{FF2B5EF4-FFF2-40B4-BE49-F238E27FC236}">
                <a16:creationId xmlns:a16="http://schemas.microsoft.com/office/drawing/2014/main" id="{9872A1FE-BB5E-FD4D-763F-0F4B2A9BA336}"/>
              </a:ext>
            </a:extLst>
          </p:cNvPr>
          <p:cNvSpPr txBox="1"/>
          <p:nvPr/>
        </p:nvSpPr>
        <p:spPr>
          <a:xfrm>
            <a:off x="838200" y="1933730"/>
            <a:ext cx="10515600" cy="3785652"/>
          </a:xfrm>
          <a:prstGeom prst="rect">
            <a:avLst/>
          </a:prstGeom>
          <a:noFill/>
        </p:spPr>
        <p:txBody>
          <a:bodyPr wrap="square">
            <a:spAutoFit/>
          </a:bodyPr>
          <a:lstStyle/>
          <a:p>
            <a:pPr algn="l"/>
            <a:r>
              <a:rPr lang="en-GB" sz="2400" b="0" i="0" dirty="0">
                <a:solidFill>
                  <a:srgbClr val="1F1F1F"/>
                </a:solidFill>
                <a:effectLst/>
                <a:latin typeface="Source Sans Pro" panose="020B0503030403020204" pitchFamily="34" charset="0"/>
              </a:rPr>
              <a:t>Check out the following links for more information:</a:t>
            </a:r>
          </a:p>
          <a:p>
            <a:pPr marL="342900" indent="-342900" algn="l">
              <a:buFont typeface="Arial" panose="020B0604020202020204" pitchFamily="34" charset="0"/>
              <a:buChar char="•"/>
            </a:pPr>
            <a:r>
              <a:rPr lang="en-GB" sz="2400" b="0" i="0" u="sng" dirty="0">
                <a:solidFill>
                  <a:srgbClr val="0056D2"/>
                </a:solidFill>
                <a:effectLst/>
                <a:latin typeface="Source Sans Pro" panose="020B0503030403020204" pitchFamily="34" charset="0"/>
                <a:hlinkClick r:id="rId3"/>
              </a:rPr>
              <a:t>https://arp242.net/diy.html</a:t>
            </a:r>
            <a:r>
              <a:rPr lang="en-GB" sz="2400" b="0" i="0" dirty="0">
                <a:solidFill>
                  <a:srgbClr val="1F1F1F"/>
                </a:solidFill>
                <a:effectLst/>
                <a:latin typeface="Source Sans Pro" panose="020B0503030403020204" pitchFamily="34" charset="0"/>
              </a:rPr>
              <a:t> </a:t>
            </a:r>
          </a:p>
          <a:p>
            <a:pPr marL="342900" indent="-342900" algn="l">
              <a:buFont typeface="Arial" panose="020B0604020202020204" pitchFamily="34" charset="0"/>
              <a:buChar char="•"/>
            </a:pPr>
            <a:r>
              <a:rPr lang="en-GB" sz="2400" b="0" i="0" u="sng" dirty="0">
                <a:solidFill>
                  <a:srgbClr val="0056D2"/>
                </a:solidFill>
                <a:effectLst/>
                <a:latin typeface="Source Sans Pro" panose="020B0503030403020204" pitchFamily="34" charset="0"/>
                <a:hlinkClick r:id="rId4"/>
              </a:rPr>
              <a:t>https://help.github.com/en/articles/closing-issues-using-keywords</a:t>
            </a:r>
            <a:endParaRPr lang="en-GB" sz="2400" b="0" i="0" dirty="0">
              <a:solidFill>
                <a:srgbClr val="1F1F1F"/>
              </a:solidFill>
              <a:effectLst/>
              <a:latin typeface="Source Sans Pro" panose="020B0503030403020204" pitchFamily="34" charset="0"/>
            </a:endParaRPr>
          </a:p>
          <a:p>
            <a:pPr marL="342900" indent="-342900" algn="l">
              <a:buFont typeface="Arial" panose="020B0604020202020204" pitchFamily="34" charset="0"/>
              <a:buChar char="•"/>
            </a:pPr>
            <a:r>
              <a:rPr lang="en-GB" sz="2400" b="0" i="0" u="sng" dirty="0">
                <a:solidFill>
                  <a:srgbClr val="0056D2"/>
                </a:solidFill>
                <a:effectLst/>
                <a:latin typeface="Source Sans Pro" panose="020B0503030403020204" pitchFamily="34" charset="0"/>
                <a:hlinkClick r:id="rId5"/>
              </a:rPr>
              <a:t>https://help.github.com/en/articles/setting-guidelines-for-repository-contributors</a:t>
            </a:r>
            <a:r>
              <a:rPr lang="en-GB" sz="2400" b="0" i="0" dirty="0">
                <a:solidFill>
                  <a:srgbClr val="1F1F1F"/>
                </a:solidFill>
                <a:effectLst/>
                <a:latin typeface="Source Sans Pro" panose="020B0503030403020204" pitchFamily="34" charset="0"/>
              </a:rPr>
              <a:t> </a:t>
            </a:r>
          </a:p>
          <a:p>
            <a:pPr marL="342900" indent="-342900" algn="l">
              <a:buFont typeface="Arial" panose="020B0604020202020204" pitchFamily="34" charset="0"/>
              <a:buChar char="•"/>
            </a:pPr>
            <a:r>
              <a:rPr lang="en-GB" sz="2400" b="0" i="0" u="sng" dirty="0">
                <a:solidFill>
                  <a:srgbClr val="0056D2"/>
                </a:solidFill>
                <a:effectLst/>
                <a:latin typeface="Source Sans Pro" panose="020B0503030403020204" pitchFamily="34" charset="0"/>
                <a:hlinkClick r:id="rId6"/>
              </a:rPr>
              <a:t>https://www.infoworld.com/article/3271126/what-is-cicd-continuous-integration-and-continuous-delivery-explained.html</a:t>
            </a:r>
            <a:endParaRPr lang="en-GB" sz="2400" b="0" i="0" dirty="0">
              <a:solidFill>
                <a:srgbClr val="1F1F1F"/>
              </a:solidFill>
              <a:effectLst/>
              <a:latin typeface="Source Sans Pro" panose="020B0503030403020204" pitchFamily="34" charset="0"/>
            </a:endParaRPr>
          </a:p>
          <a:p>
            <a:pPr marL="342900" indent="-342900" algn="l">
              <a:buFont typeface="Arial" panose="020B0604020202020204" pitchFamily="34" charset="0"/>
              <a:buChar char="•"/>
            </a:pPr>
            <a:r>
              <a:rPr lang="en-GB" sz="2400" b="0" i="0" u="sng" dirty="0">
                <a:solidFill>
                  <a:srgbClr val="0056D2"/>
                </a:solidFill>
                <a:effectLst/>
                <a:latin typeface="Source Sans Pro" panose="020B0503030403020204" pitchFamily="34" charset="0"/>
                <a:hlinkClick r:id="rId7"/>
              </a:rPr>
              <a:t>https://stackify.com/what-is-cicd-whats-important-and-how-to-get-it-right/</a:t>
            </a:r>
            <a:endParaRPr lang="en-GB" sz="2400" b="0" i="0" u="sng" dirty="0">
              <a:solidFill>
                <a:srgbClr val="0056D2"/>
              </a:solidFill>
              <a:effectLst/>
              <a:latin typeface="Source Sans Pro" panose="020B0503030403020204" pitchFamily="34" charset="0"/>
            </a:endParaRPr>
          </a:p>
          <a:p>
            <a:pPr marL="342900" indent="-342900" algn="l">
              <a:buFont typeface="Arial" panose="020B0604020202020204" pitchFamily="34" charset="0"/>
              <a:buChar char="•"/>
            </a:pPr>
            <a:r>
              <a:rPr lang="en-GB" sz="2400" b="0" i="0" dirty="0">
                <a:solidFill>
                  <a:srgbClr val="1F1F1F"/>
                </a:solidFill>
                <a:effectLst/>
                <a:latin typeface="Source Sans Pro" panose="020B0503030403020204" pitchFamily="34" charset="0"/>
                <a:hlinkClick r:id="rId8"/>
              </a:rPr>
              <a:t>https://docs.github.com/en/actions/quickstart</a:t>
            </a:r>
            <a:endParaRPr lang="en-GB" sz="2400" u="sng" dirty="0">
              <a:solidFill>
                <a:srgbClr val="0056D2"/>
              </a:solidFill>
              <a:latin typeface="Source Sans Pro" panose="020B0503030403020204" pitchFamily="34" charset="0"/>
            </a:endParaRPr>
          </a:p>
          <a:p>
            <a:pPr algn="l"/>
            <a:endParaRPr lang="en-GB" sz="2400" b="0" i="0" dirty="0">
              <a:solidFill>
                <a:srgbClr val="1F1F1F"/>
              </a:solidFill>
              <a:effectLst/>
              <a:latin typeface="Source Sans Pro" panose="020B0503030403020204" pitchFamily="34" charset="0"/>
            </a:endParaRPr>
          </a:p>
        </p:txBody>
      </p:sp>
    </p:spTree>
    <p:extLst>
      <p:ext uri="{BB962C8B-B14F-4D97-AF65-F5344CB8AC3E}">
        <p14:creationId xmlns:p14="http://schemas.microsoft.com/office/powerpoint/2010/main" val="2262403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ED94D1-76AC-1652-F743-25FDC44B70C7}"/>
              </a:ext>
            </a:extLst>
          </p:cNvPr>
          <p:cNvSpPr>
            <a:spLocks noGrp="1"/>
          </p:cNvSpPr>
          <p:nvPr>
            <p:ph type="title"/>
          </p:nvPr>
        </p:nvSpPr>
        <p:spPr>
          <a:xfrm>
            <a:off x="390322" y="207610"/>
            <a:ext cx="10515600" cy="708301"/>
          </a:xfrm>
        </p:spPr>
        <p:txBody>
          <a:bodyPr>
            <a:normAutofit/>
          </a:bodyPr>
          <a:lstStyle/>
          <a:p>
            <a:pPr algn="l"/>
            <a:r>
              <a:rPr lang="en-GB" sz="3600" dirty="0">
                <a:solidFill>
                  <a:srgbClr val="1F1F1F"/>
                </a:solidFill>
                <a:latin typeface="Source Sans Pro" panose="020B0503030403020204" pitchFamily="34" charset="0"/>
              </a:rPr>
              <a:t>Project – Pull requests and reviews requirements</a:t>
            </a:r>
            <a:endParaRPr lang="en-GB" sz="3600" b="0" i="0" dirty="0">
              <a:solidFill>
                <a:srgbClr val="1F1F1F"/>
              </a:solidFill>
              <a:effectLst/>
              <a:latin typeface="OpenSans"/>
            </a:endParaRPr>
          </a:p>
        </p:txBody>
      </p:sp>
      <p:pic>
        <p:nvPicPr>
          <p:cNvPr id="17" name="Picture 16" descr="Graphical user interface, text, application, email&#10;&#10;Description automatically generated">
            <a:extLst>
              <a:ext uri="{FF2B5EF4-FFF2-40B4-BE49-F238E27FC236}">
                <a16:creationId xmlns:a16="http://schemas.microsoft.com/office/drawing/2014/main" id="{69A426B7-B852-1599-1A68-D26E2ECBA1F3}"/>
              </a:ext>
            </a:extLst>
          </p:cNvPr>
          <p:cNvPicPr>
            <a:picLocks noChangeAspect="1"/>
          </p:cNvPicPr>
          <p:nvPr/>
        </p:nvPicPr>
        <p:blipFill>
          <a:blip r:embed="rId3"/>
          <a:stretch>
            <a:fillRect/>
          </a:stretch>
        </p:blipFill>
        <p:spPr>
          <a:xfrm>
            <a:off x="390322" y="1177510"/>
            <a:ext cx="4189853" cy="3770868"/>
          </a:xfrm>
          <a:prstGeom prst="rect">
            <a:avLst/>
          </a:prstGeom>
          <a:ln>
            <a:solidFill>
              <a:schemeClr val="tx1"/>
            </a:solidFill>
          </a:ln>
        </p:spPr>
      </p:pic>
      <p:sp>
        <p:nvSpPr>
          <p:cNvPr id="20" name="TextBox 19">
            <a:extLst>
              <a:ext uri="{FF2B5EF4-FFF2-40B4-BE49-F238E27FC236}">
                <a16:creationId xmlns:a16="http://schemas.microsoft.com/office/drawing/2014/main" id="{DDAF2E20-B959-3AE3-34EA-022564FEF992}"/>
              </a:ext>
            </a:extLst>
          </p:cNvPr>
          <p:cNvSpPr txBox="1"/>
          <p:nvPr/>
        </p:nvSpPr>
        <p:spPr>
          <a:xfrm>
            <a:off x="2112340" y="4307900"/>
            <a:ext cx="1126805" cy="523220"/>
          </a:xfrm>
          <a:prstGeom prst="rect">
            <a:avLst/>
          </a:prstGeom>
          <a:noFill/>
          <a:ln w="28575">
            <a:solidFill>
              <a:srgbClr val="C00000"/>
            </a:solidFill>
          </a:ln>
        </p:spPr>
        <p:txBody>
          <a:bodyPr wrap="square" rtlCol="0">
            <a:spAutoFit/>
          </a:bodyPr>
          <a:lstStyle/>
          <a:p>
            <a:pPr algn="ctr"/>
            <a:r>
              <a:rPr lang="en-BE" sz="1400" dirty="0"/>
              <a:t>Markdown Language</a:t>
            </a:r>
          </a:p>
        </p:txBody>
      </p:sp>
      <p:pic>
        <p:nvPicPr>
          <p:cNvPr id="2" name="Picture 1" descr="Text&#10;&#10;Description automatically generated">
            <a:extLst>
              <a:ext uri="{FF2B5EF4-FFF2-40B4-BE49-F238E27FC236}">
                <a16:creationId xmlns:a16="http://schemas.microsoft.com/office/drawing/2014/main" id="{22C4E426-C498-4246-FBF6-47EFD9AA6C5D}"/>
              </a:ext>
            </a:extLst>
          </p:cNvPr>
          <p:cNvPicPr>
            <a:picLocks noChangeAspect="1"/>
          </p:cNvPicPr>
          <p:nvPr/>
        </p:nvPicPr>
        <p:blipFill>
          <a:blip r:embed="rId4"/>
          <a:stretch>
            <a:fillRect/>
          </a:stretch>
        </p:blipFill>
        <p:spPr>
          <a:xfrm>
            <a:off x="8307091" y="980462"/>
            <a:ext cx="3443621" cy="3698355"/>
          </a:xfrm>
          <a:prstGeom prst="rect">
            <a:avLst/>
          </a:prstGeom>
          <a:ln w="28575">
            <a:solidFill>
              <a:srgbClr val="C00000"/>
            </a:solidFill>
          </a:ln>
        </p:spPr>
      </p:pic>
      <p:sp>
        <p:nvSpPr>
          <p:cNvPr id="3" name="TextBox 2">
            <a:extLst>
              <a:ext uri="{FF2B5EF4-FFF2-40B4-BE49-F238E27FC236}">
                <a16:creationId xmlns:a16="http://schemas.microsoft.com/office/drawing/2014/main" id="{1FE6A5B8-A353-D1EA-ACFF-C673497A3390}"/>
              </a:ext>
            </a:extLst>
          </p:cNvPr>
          <p:cNvSpPr txBox="1"/>
          <p:nvPr/>
        </p:nvSpPr>
        <p:spPr>
          <a:xfrm>
            <a:off x="4385451" y="4569510"/>
            <a:ext cx="3833484" cy="2062103"/>
          </a:xfrm>
          <a:prstGeom prst="rect">
            <a:avLst/>
          </a:prstGeom>
          <a:solidFill>
            <a:schemeClr val="bg1"/>
          </a:solidFill>
          <a:ln w="38100">
            <a:solidFill>
              <a:srgbClr val="166623"/>
            </a:solidFill>
          </a:ln>
        </p:spPr>
        <p:txBody>
          <a:bodyPr wrap="square" rtlCol="0">
            <a:spAutoFit/>
          </a:bodyPr>
          <a:lstStyle/>
          <a:p>
            <a:r>
              <a:rPr lang="en-BE" sz="1600" b="1" dirty="0"/>
              <a:t>Requirements</a:t>
            </a:r>
          </a:p>
          <a:p>
            <a:pPr marL="285750" indent="-285750">
              <a:buFont typeface="Arial" panose="020B0604020202020204" pitchFamily="34" charset="0"/>
              <a:buChar char="•"/>
            </a:pPr>
            <a:r>
              <a:rPr lang="en-GB" sz="1600" dirty="0"/>
              <a:t>Programming language Style Guide</a:t>
            </a:r>
          </a:p>
          <a:p>
            <a:pPr marL="285750" indent="-285750">
              <a:buFont typeface="Arial" panose="020B0604020202020204" pitchFamily="34" charset="0"/>
              <a:buChar char="•"/>
            </a:pPr>
            <a:r>
              <a:rPr lang="en-GB" sz="1600" dirty="0"/>
              <a:t>The code has passed all tests</a:t>
            </a:r>
          </a:p>
          <a:p>
            <a:pPr marL="285750" indent="-285750">
              <a:buFont typeface="Arial" panose="020B0604020202020204" pitchFamily="34" charset="0"/>
              <a:buChar char="•"/>
            </a:pPr>
            <a:r>
              <a:rPr lang="en-GB" sz="1600" dirty="0"/>
              <a:t>Test Coverage (&gt;90)</a:t>
            </a:r>
          </a:p>
          <a:p>
            <a:pPr marL="285750" indent="-285750">
              <a:buFont typeface="Arial" panose="020B0604020202020204" pitchFamily="34" charset="0"/>
              <a:buChar char="•"/>
            </a:pPr>
            <a:r>
              <a:rPr lang="en-GB" sz="1600" dirty="0"/>
              <a:t>Code is well Documented</a:t>
            </a:r>
          </a:p>
          <a:p>
            <a:pPr marL="285750" indent="-285750">
              <a:buFont typeface="Arial" panose="020B0604020202020204" pitchFamily="34" charset="0"/>
              <a:buChar char="•"/>
            </a:pPr>
            <a:r>
              <a:rPr lang="en-GB" sz="1600" dirty="0"/>
              <a:t>Passed CI</a:t>
            </a:r>
          </a:p>
          <a:p>
            <a:pPr marL="285750" indent="-285750">
              <a:buFont typeface="Arial" panose="020B0604020202020204" pitchFamily="34" charset="0"/>
              <a:buChar char="•"/>
            </a:pPr>
            <a:r>
              <a:rPr lang="en-BE" sz="1600" dirty="0"/>
              <a:t>Design Diagrams</a:t>
            </a:r>
          </a:p>
          <a:p>
            <a:pPr marL="285750" indent="-285750">
              <a:buFont typeface="Arial" panose="020B0604020202020204" pitchFamily="34" charset="0"/>
              <a:buChar char="•"/>
            </a:pPr>
            <a:r>
              <a:rPr lang="en-BE" sz="1600" dirty="0"/>
              <a:t>PR and issues are linked</a:t>
            </a:r>
          </a:p>
        </p:txBody>
      </p:sp>
    </p:spTree>
    <p:extLst>
      <p:ext uri="{BB962C8B-B14F-4D97-AF65-F5344CB8AC3E}">
        <p14:creationId xmlns:p14="http://schemas.microsoft.com/office/powerpoint/2010/main" val="16363035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C3A73DA0-279A-5F6A-13D6-A5F4C3366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300" y="654050"/>
            <a:ext cx="7645400" cy="554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137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4BEF34B8-0848-95E3-DC02-D56A60AAD0E8}"/>
              </a:ext>
            </a:extLst>
          </p:cNvPr>
          <p:cNvGrpSpPr/>
          <p:nvPr/>
        </p:nvGrpSpPr>
        <p:grpSpPr>
          <a:xfrm>
            <a:off x="6917533" y="1135134"/>
            <a:ext cx="4814888" cy="3344834"/>
            <a:chOff x="6917533" y="1135134"/>
            <a:chExt cx="4814888" cy="3344834"/>
          </a:xfrm>
        </p:grpSpPr>
        <p:grpSp>
          <p:nvGrpSpPr>
            <p:cNvPr id="17" name="Group 16">
              <a:extLst>
                <a:ext uri="{FF2B5EF4-FFF2-40B4-BE49-F238E27FC236}">
                  <a16:creationId xmlns:a16="http://schemas.microsoft.com/office/drawing/2014/main" id="{2B00AD8F-6155-1633-DF1F-E9AE4A166C61}"/>
                </a:ext>
              </a:extLst>
            </p:cNvPr>
            <p:cNvGrpSpPr/>
            <p:nvPr/>
          </p:nvGrpSpPr>
          <p:grpSpPr>
            <a:xfrm>
              <a:off x="6917533" y="1320371"/>
              <a:ext cx="4814888" cy="3159597"/>
              <a:chOff x="485775" y="1188510"/>
              <a:chExt cx="4814888" cy="3159597"/>
            </a:xfrm>
          </p:grpSpPr>
          <p:pic>
            <p:nvPicPr>
              <p:cNvPr id="18" name="Content Placeholder 4" descr="Diagram&#10;&#10;Description automatically generated">
                <a:extLst>
                  <a:ext uri="{FF2B5EF4-FFF2-40B4-BE49-F238E27FC236}">
                    <a16:creationId xmlns:a16="http://schemas.microsoft.com/office/drawing/2014/main" id="{74831536-B708-0680-0889-85E5D0536C94}"/>
                  </a:ext>
                </a:extLst>
              </p:cNvPr>
              <p:cNvPicPr>
                <a:picLocks noChangeAspect="1"/>
              </p:cNvPicPr>
              <p:nvPr/>
            </p:nvPicPr>
            <p:blipFill rotWithShape="1">
              <a:blip r:embed="rId3"/>
              <a:srcRect t="43789"/>
              <a:stretch/>
            </p:blipFill>
            <p:spPr>
              <a:xfrm>
                <a:off x="485775" y="2713019"/>
                <a:ext cx="4814888" cy="1635088"/>
              </a:xfrm>
              <a:prstGeom prst="rect">
                <a:avLst/>
              </a:prstGeom>
            </p:spPr>
          </p:pic>
          <p:pic>
            <p:nvPicPr>
              <p:cNvPr id="19" name="Picture 2" descr="software development Icon - Free PNG &amp; SVG 581062 - Noun Project">
                <a:extLst>
                  <a:ext uri="{FF2B5EF4-FFF2-40B4-BE49-F238E27FC236}">
                    <a16:creationId xmlns:a16="http://schemas.microsoft.com/office/drawing/2014/main" id="{541E07B8-EE5A-2C80-EB1B-341CC12703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521" y="1188510"/>
                <a:ext cx="1278732" cy="1278732"/>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5DE5A465-D3A0-FC12-DBEF-97CD049795FF}"/>
                  </a:ext>
                </a:extLst>
              </p:cNvPr>
              <p:cNvCxnSpPr>
                <a:cxnSpLocks/>
              </p:cNvCxnSpPr>
              <p:nvPr/>
            </p:nvCxnSpPr>
            <p:spPr>
              <a:xfrm>
                <a:off x="2867023" y="2259864"/>
                <a:ext cx="0" cy="95482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4FFD5DE6-A7B5-170F-1A22-8316F31D008B}"/>
                </a:ext>
              </a:extLst>
            </p:cNvPr>
            <p:cNvSpPr txBox="1"/>
            <p:nvPr/>
          </p:nvSpPr>
          <p:spPr>
            <a:xfrm>
              <a:off x="8977188" y="1135134"/>
              <a:ext cx="548832" cy="400110"/>
            </a:xfrm>
            <a:prstGeom prst="rect">
              <a:avLst/>
            </a:prstGeom>
            <a:noFill/>
          </p:spPr>
          <p:txBody>
            <a:bodyPr wrap="square" rtlCol="0">
              <a:spAutoFit/>
            </a:bodyPr>
            <a:lstStyle/>
            <a:p>
              <a:r>
                <a:rPr lang="en-BE" sz="2000" b="1" dirty="0"/>
                <a:t>V2</a:t>
              </a:r>
            </a:p>
          </p:txBody>
        </p:sp>
      </p:grpSp>
      <p:sp>
        <p:nvSpPr>
          <p:cNvPr id="2" name="Title 1">
            <a:extLst>
              <a:ext uri="{FF2B5EF4-FFF2-40B4-BE49-F238E27FC236}">
                <a16:creationId xmlns:a16="http://schemas.microsoft.com/office/drawing/2014/main" id="{747012AE-8419-8503-0CDE-AB3B0C80C4A0}"/>
              </a:ext>
            </a:extLst>
          </p:cNvPr>
          <p:cNvSpPr>
            <a:spLocks noGrp="1"/>
          </p:cNvSpPr>
          <p:nvPr>
            <p:ph type="title"/>
          </p:nvPr>
        </p:nvSpPr>
        <p:spPr>
          <a:xfrm>
            <a:off x="838200" y="326886"/>
            <a:ext cx="10515600" cy="708301"/>
          </a:xfrm>
        </p:spPr>
        <p:txBody>
          <a:bodyPr/>
          <a:lstStyle/>
          <a:p>
            <a:r>
              <a:rPr lang="en-GB" b="0" i="0" dirty="0">
                <a:solidFill>
                  <a:srgbClr val="1F1F1F"/>
                </a:solidFill>
                <a:effectLst/>
                <a:latin typeface="Source Sans Pro" panose="020B0503030403020204" pitchFamily="34" charset="0"/>
              </a:rPr>
              <a:t>Git &amp; GitHub - version Control</a:t>
            </a:r>
            <a:endParaRPr lang="en-BE" dirty="0"/>
          </a:p>
        </p:txBody>
      </p:sp>
      <p:pic>
        <p:nvPicPr>
          <p:cNvPr id="15" name="Google Shape;125;p4" descr="Content management, features, order management, software application,  survey icon - Download on Iconfinder">
            <a:extLst>
              <a:ext uri="{FF2B5EF4-FFF2-40B4-BE49-F238E27FC236}">
                <a16:creationId xmlns:a16="http://schemas.microsoft.com/office/drawing/2014/main" id="{C8309F9A-2BF4-F5CD-C909-79D2CD8396BD}"/>
              </a:ext>
            </a:extLst>
          </p:cNvPr>
          <p:cNvPicPr preferRelativeResize="0"/>
          <p:nvPr/>
        </p:nvPicPr>
        <p:blipFill rotWithShape="1">
          <a:blip r:embed="rId5">
            <a:alphaModFix/>
          </a:blip>
          <a:srcRect/>
          <a:stretch/>
        </p:blipFill>
        <p:spPr>
          <a:xfrm>
            <a:off x="9807225" y="1391202"/>
            <a:ext cx="548831" cy="548831"/>
          </a:xfrm>
          <a:prstGeom prst="rect">
            <a:avLst/>
          </a:prstGeom>
          <a:noFill/>
          <a:ln>
            <a:noFill/>
          </a:ln>
        </p:spPr>
      </p:pic>
      <p:pic>
        <p:nvPicPr>
          <p:cNvPr id="21" name="Google Shape;125;p4" descr="Content management, features, order management, software application,  survey icon - Download on Iconfinder">
            <a:extLst>
              <a:ext uri="{FF2B5EF4-FFF2-40B4-BE49-F238E27FC236}">
                <a16:creationId xmlns:a16="http://schemas.microsoft.com/office/drawing/2014/main" id="{E18FD26F-8837-1CFB-46DC-C19CE10F553A}"/>
              </a:ext>
            </a:extLst>
          </p:cNvPr>
          <p:cNvPicPr preferRelativeResize="0"/>
          <p:nvPr/>
        </p:nvPicPr>
        <p:blipFill rotWithShape="1">
          <a:blip r:embed="rId5">
            <a:alphaModFix/>
          </a:blip>
          <a:srcRect/>
          <a:stretch/>
        </p:blipFill>
        <p:spPr>
          <a:xfrm>
            <a:off x="7305101" y="2629880"/>
            <a:ext cx="376810" cy="355673"/>
          </a:xfrm>
          <a:prstGeom prst="rect">
            <a:avLst/>
          </a:prstGeom>
          <a:noFill/>
          <a:ln>
            <a:noFill/>
          </a:ln>
        </p:spPr>
      </p:pic>
      <p:pic>
        <p:nvPicPr>
          <p:cNvPr id="22" name="Google Shape;125;p4" descr="Content management, features, order management, software application,  survey icon - Download on Iconfinder">
            <a:extLst>
              <a:ext uri="{FF2B5EF4-FFF2-40B4-BE49-F238E27FC236}">
                <a16:creationId xmlns:a16="http://schemas.microsoft.com/office/drawing/2014/main" id="{2B5EA89A-0520-782E-B437-EAD4FE27237F}"/>
              </a:ext>
            </a:extLst>
          </p:cNvPr>
          <p:cNvPicPr preferRelativeResize="0"/>
          <p:nvPr/>
        </p:nvPicPr>
        <p:blipFill rotWithShape="1">
          <a:blip r:embed="rId5">
            <a:alphaModFix/>
          </a:blip>
          <a:srcRect/>
          <a:stretch/>
        </p:blipFill>
        <p:spPr>
          <a:xfrm>
            <a:off x="8241506" y="2753584"/>
            <a:ext cx="376810" cy="355673"/>
          </a:xfrm>
          <a:prstGeom prst="rect">
            <a:avLst/>
          </a:prstGeom>
          <a:noFill/>
          <a:ln>
            <a:noFill/>
          </a:ln>
        </p:spPr>
      </p:pic>
      <p:pic>
        <p:nvPicPr>
          <p:cNvPr id="23" name="Google Shape;125;p4" descr="Content management, features, order management, software application,  survey icon - Download on Iconfinder">
            <a:extLst>
              <a:ext uri="{FF2B5EF4-FFF2-40B4-BE49-F238E27FC236}">
                <a16:creationId xmlns:a16="http://schemas.microsoft.com/office/drawing/2014/main" id="{5E50C63E-D11B-DE96-DA72-B0059A6A9B95}"/>
              </a:ext>
            </a:extLst>
          </p:cNvPr>
          <p:cNvPicPr preferRelativeResize="0"/>
          <p:nvPr/>
        </p:nvPicPr>
        <p:blipFill rotWithShape="1">
          <a:blip r:embed="rId5">
            <a:alphaModFix/>
          </a:blip>
          <a:srcRect/>
          <a:stretch/>
        </p:blipFill>
        <p:spPr>
          <a:xfrm>
            <a:off x="10046781" y="2664690"/>
            <a:ext cx="376810" cy="355673"/>
          </a:xfrm>
          <a:prstGeom prst="rect">
            <a:avLst/>
          </a:prstGeom>
          <a:noFill/>
          <a:ln>
            <a:noFill/>
          </a:ln>
        </p:spPr>
      </p:pic>
      <p:pic>
        <p:nvPicPr>
          <p:cNvPr id="24" name="Google Shape;125;p4" descr="Content management, features, order management, software application,  survey icon - Download on Iconfinder">
            <a:extLst>
              <a:ext uri="{FF2B5EF4-FFF2-40B4-BE49-F238E27FC236}">
                <a16:creationId xmlns:a16="http://schemas.microsoft.com/office/drawing/2014/main" id="{163F17DB-959E-7664-7935-799BEE6DFF99}"/>
              </a:ext>
            </a:extLst>
          </p:cNvPr>
          <p:cNvPicPr preferRelativeResize="0"/>
          <p:nvPr/>
        </p:nvPicPr>
        <p:blipFill rotWithShape="1">
          <a:blip r:embed="rId5">
            <a:alphaModFix/>
          </a:blip>
          <a:srcRect/>
          <a:stretch/>
        </p:blipFill>
        <p:spPr>
          <a:xfrm>
            <a:off x="10999281" y="2753584"/>
            <a:ext cx="376810" cy="355673"/>
          </a:xfrm>
          <a:prstGeom prst="rect">
            <a:avLst/>
          </a:prstGeom>
          <a:noFill/>
          <a:ln>
            <a:noFill/>
          </a:ln>
        </p:spPr>
      </p:pic>
      <p:pic>
        <p:nvPicPr>
          <p:cNvPr id="25" name="Google Shape;125;p4" descr="Content management, features, order management, software application,  survey icon - Download on Iconfinder">
            <a:extLst>
              <a:ext uri="{FF2B5EF4-FFF2-40B4-BE49-F238E27FC236}">
                <a16:creationId xmlns:a16="http://schemas.microsoft.com/office/drawing/2014/main" id="{CC2441BF-0347-3800-760C-4B80513B14C0}"/>
              </a:ext>
            </a:extLst>
          </p:cNvPr>
          <p:cNvPicPr preferRelativeResize="0"/>
          <p:nvPr/>
        </p:nvPicPr>
        <p:blipFill rotWithShape="1">
          <a:blip r:embed="rId5">
            <a:alphaModFix/>
          </a:blip>
          <a:srcRect/>
          <a:stretch/>
        </p:blipFill>
        <p:spPr>
          <a:xfrm>
            <a:off x="6940197" y="3728142"/>
            <a:ext cx="376810" cy="355673"/>
          </a:xfrm>
          <a:prstGeom prst="rect">
            <a:avLst/>
          </a:prstGeom>
          <a:noFill/>
          <a:ln>
            <a:noFill/>
          </a:ln>
        </p:spPr>
      </p:pic>
      <p:pic>
        <p:nvPicPr>
          <p:cNvPr id="26" name="Google Shape;125;p4" descr="Content management, features, order management, software application,  survey icon - Download on Iconfinder">
            <a:extLst>
              <a:ext uri="{FF2B5EF4-FFF2-40B4-BE49-F238E27FC236}">
                <a16:creationId xmlns:a16="http://schemas.microsoft.com/office/drawing/2014/main" id="{AF6A0DE7-268D-71CE-8A48-31D3C97039F4}"/>
              </a:ext>
            </a:extLst>
          </p:cNvPr>
          <p:cNvPicPr preferRelativeResize="0"/>
          <p:nvPr/>
        </p:nvPicPr>
        <p:blipFill rotWithShape="1">
          <a:blip r:embed="rId5">
            <a:alphaModFix/>
          </a:blip>
          <a:srcRect/>
          <a:stretch/>
        </p:blipFill>
        <p:spPr>
          <a:xfrm>
            <a:off x="7864696" y="3754444"/>
            <a:ext cx="376810" cy="355673"/>
          </a:xfrm>
          <a:prstGeom prst="rect">
            <a:avLst/>
          </a:prstGeom>
          <a:noFill/>
          <a:ln>
            <a:noFill/>
          </a:ln>
        </p:spPr>
      </p:pic>
      <p:pic>
        <p:nvPicPr>
          <p:cNvPr id="27" name="Google Shape;125;p4" descr="Content management, features, order management, software application,  survey icon - Download on Iconfinder">
            <a:extLst>
              <a:ext uri="{FF2B5EF4-FFF2-40B4-BE49-F238E27FC236}">
                <a16:creationId xmlns:a16="http://schemas.microsoft.com/office/drawing/2014/main" id="{2A076AE2-B0D4-11AB-7100-BE3D8F2FB378}"/>
              </a:ext>
            </a:extLst>
          </p:cNvPr>
          <p:cNvPicPr preferRelativeResize="0"/>
          <p:nvPr/>
        </p:nvPicPr>
        <p:blipFill rotWithShape="1">
          <a:blip r:embed="rId5">
            <a:alphaModFix/>
          </a:blip>
          <a:srcRect/>
          <a:stretch/>
        </p:blipFill>
        <p:spPr>
          <a:xfrm>
            <a:off x="9667589" y="3727012"/>
            <a:ext cx="376810" cy="355673"/>
          </a:xfrm>
          <a:prstGeom prst="rect">
            <a:avLst/>
          </a:prstGeom>
          <a:noFill/>
          <a:ln>
            <a:noFill/>
          </a:ln>
        </p:spPr>
      </p:pic>
      <p:pic>
        <p:nvPicPr>
          <p:cNvPr id="28" name="Google Shape;125;p4" descr="Content management, features, order management, software application,  survey icon - Download on Iconfinder">
            <a:extLst>
              <a:ext uri="{FF2B5EF4-FFF2-40B4-BE49-F238E27FC236}">
                <a16:creationId xmlns:a16="http://schemas.microsoft.com/office/drawing/2014/main" id="{7F0B5A23-DA44-1C1A-042B-23A156CFBDFD}"/>
              </a:ext>
            </a:extLst>
          </p:cNvPr>
          <p:cNvPicPr preferRelativeResize="0"/>
          <p:nvPr/>
        </p:nvPicPr>
        <p:blipFill rotWithShape="1">
          <a:blip r:embed="rId5">
            <a:alphaModFix/>
          </a:blip>
          <a:srcRect/>
          <a:stretch/>
        </p:blipFill>
        <p:spPr>
          <a:xfrm>
            <a:off x="10700291" y="3785050"/>
            <a:ext cx="376810" cy="355673"/>
          </a:xfrm>
          <a:prstGeom prst="rect">
            <a:avLst/>
          </a:prstGeom>
          <a:noFill/>
          <a:ln>
            <a:noFill/>
          </a:ln>
        </p:spPr>
      </p:pic>
      <p:grpSp>
        <p:nvGrpSpPr>
          <p:cNvPr id="45" name="Group 44">
            <a:extLst>
              <a:ext uri="{FF2B5EF4-FFF2-40B4-BE49-F238E27FC236}">
                <a16:creationId xmlns:a16="http://schemas.microsoft.com/office/drawing/2014/main" id="{4629C493-AC5F-C3AD-D1C8-AA16BF1D4ECF}"/>
              </a:ext>
            </a:extLst>
          </p:cNvPr>
          <p:cNvGrpSpPr/>
          <p:nvPr/>
        </p:nvGrpSpPr>
        <p:grpSpPr>
          <a:xfrm>
            <a:off x="6966148" y="3042101"/>
            <a:ext cx="4431016" cy="1454595"/>
            <a:chOff x="6966148" y="3042101"/>
            <a:chExt cx="4431016" cy="1454595"/>
          </a:xfrm>
        </p:grpSpPr>
        <p:pic>
          <p:nvPicPr>
            <p:cNvPr id="1030" name="Picture 6" descr="Check Mark, Tick and Cross Signs, Green Checkmark OK and Red X Icons,  Symbols YES and NO Button for Vote, Decision Stock Vector - Illustration of  choose, check: 162227564">
              <a:extLst>
                <a:ext uri="{FF2B5EF4-FFF2-40B4-BE49-F238E27FC236}">
                  <a16:creationId xmlns:a16="http://schemas.microsoft.com/office/drawing/2014/main" id="{8A3BBFC8-2BFC-C826-E4C9-AD9306CC6EE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9875" b="87500" l="60250" r="87750">
                          <a14:foregroundMark x1="84750" y1="59875" x2="84750" y2="59875"/>
                          <a14:foregroundMark x1="60250" y1="65000" x2="60250" y2="65000"/>
                          <a14:foregroundMark x1="62375" y1="87125" x2="62375" y2="87125"/>
                          <a14:foregroundMark x1="84500" y1="87125" x2="84500" y2="87125"/>
                          <a14:foregroundMark x1="85125" y1="87500" x2="85125" y2="87500"/>
                        </a14:backgroundRemoval>
                      </a14:imgEffect>
                    </a14:imgLayer>
                  </a14:imgProps>
                </a:ext>
                <a:ext uri="{28A0092B-C50C-407E-A947-70E740481C1C}">
                  <a14:useLocalDpi xmlns:a14="http://schemas.microsoft.com/office/drawing/2010/main" val="0"/>
                </a:ext>
              </a:extLst>
            </a:blip>
            <a:srcRect l="59631" t="58209" r="9067" b="10488"/>
            <a:stretch/>
          </p:blipFill>
          <p:spPr bwMode="auto">
            <a:xfrm>
              <a:off x="11067837" y="3188868"/>
              <a:ext cx="329327" cy="32932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Check Mark, Tick and Cross Signs, Green Checkmark OK and Red X Icons,  Symbols YES and NO Button for Vote, Decision Stock Vector - Illustration of  choose, check: 162227564">
              <a:extLst>
                <a:ext uri="{FF2B5EF4-FFF2-40B4-BE49-F238E27FC236}">
                  <a16:creationId xmlns:a16="http://schemas.microsoft.com/office/drawing/2014/main" id="{2EAF0DC8-A53A-DADA-8D5F-98042A095C46}"/>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1750" b="40375" l="56375" r="88125">
                          <a14:foregroundMark x1="56500" y1="27375" x2="56500" y2="27375"/>
                          <a14:foregroundMark x1="66000" y1="40375" x2="66000" y2="40375"/>
                          <a14:foregroundMark x1="87125" y1="12750" x2="87125" y2="12750"/>
                          <a14:foregroundMark x1="87500" y1="13125" x2="87500" y2="13125"/>
                          <a14:foregroundMark x1="88125" y1="13750" x2="88125" y2="13750"/>
                          <a14:foregroundMark x1="86750" y1="12750" x2="86750" y2="12750"/>
                          <a14:foregroundMark x1="86750" y1="11750" x2="86750" y2="11750"/>
                          <a14:foregroundMark x1="88125" y1="14125" x2="88125" y2="14125"/>
                        </a14:backgroundRemoval>
                      </a14:imgEffect>
                    </a14:imgLayer>
                  </a14:imgProps>
                </a:ext>
                <a:ext uri="{28A0092B-C50C-407E-A947-70E740481C1C}">
                  <a14:useLocalDpi xmlns:a14="http://schemas.microsoft.com/office/drawing/2010/main" val="0"/>
                </a:ext>
              </a:extLst>
            </a:blip>
            <a:srcRect l="55244" t="10296" r="9314" b="57870"/>
            <a:stretch/>
          </p:blipFill>
          <p:spPr bwMode="auto">
            <a:xfrm>
              <a:off x="6966148" y="3042101"/>
              <a:ext cx="338953" cy="30444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heck Mark, Tick and Cross Signs, Green Checkmark OK and Red X Icons,  Symbols YES and NO Button for Vote, Decision Stock Vector - Illustration of  choose, check: 162227564">
              <a:extLst>
                <a:ext uri="{FF2B5EF4-FFF2-40B4-BE49-F238E27FC236}">
                  <a16:creationId xmlns:a16="http://schemas.microsoft.com/office/drawing/2014/main" id="{55E40567-8458-2342-0602-24F80C129A26}"/>
                </a:ext>
              </a:extLst>
            </p:cNvPr>
            <p:cNvPicPr>
              <a:picLocks noChangeAspect="1" noChangeArrowheads="1"/>
            </p:cNvPicPr>
            <p:nvPr/>
          </p:nvPicPr>
          <p:blipFill rotWithShape="1">
            <a:blip r:embed="rId8">
              <a:extLst>
                <a:ext uri="{BEBA8EAE-BF5A-486C-A8C5-ECC9F3942E4B}">
                  <a14:imgProps xmlns:a14="http://schemas.microsoft.com/office/drawing/2010/main">
                    <a14:imgLayer r:embed="rId10">
                      <a14:imgEffect>
                        <a14:backgroundRemoval t="11750" b="40375" l="56375" r="88125">
                          <a14:foregroundMark x1="56500" y1="27375" x2="56500" y2="27375"/>
                          <a14:foregroundMark x1="66000" y1="40375" x2="66000" y2="40375"/>
                          <a14:foregroundMark x1="87125" y1="12750" x2="87125" y2="12750"/>
                          <a14:foregroundMark x1="87500" y1="13125" x2="87500" y2="13125"/>
                          <a14:foregroundMark x1="88125" y1="13750" x2="88125" y2="13750"/>
                          <a14:foregroundMark x1="86750" y1="12750" x2="86750" y2="12750"/>
                          <a14:foregroundMark x1="86750" y1="11750" x2="86750" y2="11750"/>
                          <a14:foregroundMark x1="88125" y1="14125" x2="88125" y2="14125"/>
                        </a14:backgroundRemoval>
                      </a14:imgEffect>
                    </a14:imgLayer>
                  </a14:imgProps>
                </a:ext>
                <a:ext uri="{28A0092B-C50C-407E-A947-70E740481C1C}">
                  <a14:useLocalDpi xmlns:a14="http://schemas.microsoft.com/office/drawing/2010/main" val="0"/>
                </a:ext>
              </a:extLst>
            </a:blip>
            <a:srcRect l="55244" t="10296" r="9314" b="57870"/>
            <a:stretch/>
          </p:blipFill>
          <p:spPr bwMode="auto">
            <a:xfrm>
              <a:off x="10116287" y="3893592"/>
              <a:ext cx="338953" cy="30444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heck Mark, Tick and Cross Signs, Green Checkmark OK and Red X Icons,  Symbols YES and NO Button for Vote, Decision Stock Vector - Illustration of  choose, check: 162227564">
              <a:extLst>
                <a:ext uri="{FF2B5EF4-FFF2-40B4-BE49-F238E27FC236}">
                  <a16:creationId xmlns:a16="http://schemas.microsoft.com/office/drawing/2014/main" id="{8E22E47B-1C67-A893-63CA-A7821D9F3226}"/>
                </a:ext>
              </a:extLst>
            </p:cNvPr>
            <p:cNvPicPr>
              <a:picLocks noChangeAspect="1" noChangeArrowheads="1"/>
            </p:cNvPicPr>
            <p:nvPr/>
          </p:nvPicPr>
          <p:blipFill rotWithShape="1">
            <a:blip r:embed="rId8">
              <a:extLst>
                <a:ext uri="{BEBA8EAE-BF5A-486C-A8C5-ECC9F3942E4B}">
                  <a14:imgProps xmlns:a14="http://schemas.microsoft.com/office/drawing/2010/main">
                    <a14:imgLayer r:embed="rId11">
                      <a14:imgEffect>
                        <a14:backgroundRemoval t="11750" b="40375" l="56375" r="88125">
                          <a14:foregroundMark x1="56500" y1="27375" x2="56500" y2="27375"/>
                          <a14:foregroundMark x1="66000" y1="40375" x2="66000" y2="40375"/>
                          <a14:foregroundMark x1="87125" y1="12750" x2="87125" y2="12750"/>
                          <a14:foregroundMark x1="87500" y1="13125" x2="87500" y2="13125"/>
                          <a14:foregroundMark x1="88125" y1="13750" x2="88125" y2="13750"/>
                          <a14:foregroundMark x1="86750" y1="12750" x2="86750" y2="12750"/>
                          <a14:foregroundMark x1="86750" y1="11750" x2="86750" y2="11750"/>
                          <a14:foregroundMark x1="88125" y1="14125" x2="88125" y2="14125"/>
                        </a14:backgroundRemoval>
                      </a14:imgEffect>
                    </a14:imgLayer>
                  </a14:imgProps>
                </a:ext>
                <a:ext uri="{28A0092B-C50C-407E-A947-70E740481C1C}">
                  <a14:useLocalDpi xmlns:a14="http://schemas.microsoft.com/office/drawing/2010/main" val="0"/>
                </a:ext>
              </a:extLst>
            </a:blip>
            <a:srcRect l="55244" t="10296" r="9314" b="57870"/>
            <a:stretch/>
          </p:blipFill>
          <p:spPr bwMode="auto">
            <a:xfrm>
              <a:off x="10084638" y="3045132"/>
              <a:ext cx="338953" cy="30444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Check Mark, Tick and Cross Signs, Green Checkmark OK and Red X Icons,  Symbols YES and NO Button for Vote, Decision Stock Vector - Illustration of  choose, check: 162227564">
              <a:extLst>
                <a:ext uri="{FF2B5EF4-FFF2-40B4-BE49-F238E27FC236}">
                  <a16:creationId xmlns:a16="http://schemas.microsoft.com/office/drawing/2014/main" id="{E9B42058-53BA-A2A0-E391-C91C87CCFC83}"/>
                </a:ext>
              </a:extLst>
            </p:cNvPr>
            <p:cNvPicPr>
              <a:picLocks noChangeAspect="1" noChangeArrowheads="1"/>
            </p:cNvPicPr>
            <p:nvPr/>
          </p:nvPicPr>
          <p:blipFill rotWithShape="1">
            <a:blip r:embed="rId8">
              <a:extLst>
                <a:ext uri="{BEBA8EAE-BF5A-486C-A8C5-ECC9F3942E4B}">
                  <a14:imgProps xmlns:a14="http://schemas.microsoft.com/office/drawing/2010/main">
                    <a14:imgLayer r:embed="rId12">
                      <a14:imgEffect>
                        <a14:backgroundRemoval t="11750" b="40375" l="56375" r="88125">
                          <a14:foregroundMark x1="56500" y1="27375" x2="56500" y2="27375"/>
                          <a14:foregroundMark x1="66000" y1="40375" x2="66000" y2="40375"/>
                          <a14:foregroundMark x1="87125" y1="12750" x2="87125" y2="12750"/>
                          <a14:foregroundMark x1="87500" y1="13125" x2="87500" y2="13125"/>
                          <a14:foregroundMark x1="88125" y1="13750" x2="88125" y2="13750"/>
                          <a14:foregroundMark x1="86750" y1="12750" x2="86750" y2="12750"/>
                          <a14:foregroundMark x1="86750" y1="11750" x2="86750" y2="11750"/>
                          <a14:foregroundMark x1="88125" y1="14125" x2="88125" y2="14125"/>
                        </a14:backgroundRemoval>
                      </a14:imgEffect>
                    </a14:imgLayer>
                  </a14:imgProps>
                </a:ext>
                <a:ext uri="{28A0092B-C50C-407E-A947-70E740481C1C}">
                  <a14:useLocalDpi xmlns:a14="http://schemas.microsoft.com/office/drawing/2010/main" val="0"/>
                </a:ext>
              </a:extLst>
            </a:blip>
            <a:srcRect l="55244" t="10296" r="9314" b="57870"/>
            <a:stretch/>
          </p:blipFill>
          <p:spPr bwMode="auto">
            <a:xfrm>
              <a:off x="8279363" y="4163673"/>
              <a:ext cx="338953" cy="30444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Check Mark, Tick and Cross Signs, Green Checkmark OK and Red X Icons,  Symbols YES and NO Button for Vote, Decision Stock Vector - Illustration of  choose, check: 162227564">
              <a:extLst>
                <a:ext uri="{FF2B5EF4-FFF2-40B4-BE49-F238E27FC236}">
                  <a16:creationId xmlns:a16="http://schemas.microsoft.com/office/drawing/2014/main" id="{250F1239-387A-41C1-3057-1029F335A33C}"/>
                </a:ext>
              </a:extLst>
            </p:cNvPr>
            <p:cNvPicPr>
              <a:picLocks noChangeAspect="1" noChangeArrowheads="1"/>
            </p:cNvPicPr>
            <p:nvPr/>
          </p:nvPicPr>
          <p:blipFill rotWithShape="1">
            <a:blip r:embed="rId6">
              <a:extLst>
                <a:ext uri="{BEBA8EAE-BF5A-486C-A8C5-ECC9F3942E4B}">
                  <a14:imgProps xmlns:a14="http://schemas.microsoft.com/office/drawing/2010/main">
                    <a14:imgLayer r:embed="rId13">
                      <a14:imgEffect>
                        <a14:backgroundRemoval t="59875" b="87500" l="60250" r="87750">
                          <a14:foregroundMark x1="84750" y1="59875" x2="84750" y2="59875"/>
                          <a14:foregroundMark x1="60250" y1="65000" x2="60250" y2="65000"/>
                          <a14:foregroundMark x1="62375" y1="87125" x2="62375" y2="87125"/>
                          <a14:foregroundMark x1="84500" y1="87125" x2="84500" y2="87125"/>
                          <a14:foregroundMark x1="85125" y1="87500" x2="85125" y2="87500"/>
                        </a14:backgroundRemoval>
                      </a14:imgEffect>
                    </a14:imgLayer>
                  </a14:imgProps>
                </a:ext>
                <a:ext uri="{28A0092B-C50C-407E-A947-70E740481C1C}">
                  <a14:useLocalDpi xmlns:a14="http://schemas.microsoft.com/office/drawing/2010/main" val="0"/>
                </a:ext>
              </a:extLst>
            </a:blip>
            <a:srcRect l="59631" t="58209" r="9067" b="10488"/>
            <a:stretch/>
          </p:blipFill>
          <p:spPr bwMode="auto">
            <a:xfrm>
              <a:off x="8221455" y="3181885"/>
              <a:ext cx="329327" cy="32932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Check Mark, Tick and Cross Signs, Green Checkmark OK and Red X Icons,  Symbols YES and NO Button for Vote, Decision Stock Vector - Illustration of  choose, check: 162227564">
              <a:extLst>
                <a:ext uri="{FF2B5EF4-FFF2-40B4-BE49-F238E27FC236}">
                  <a16:creationId xmlns:a16="http://schemas.microsoft.com/office/drawing/2014/main" id="{54ED3C2B-FA89-AA9B-8AAE-F8C0296F771E}"/>
                </a:ext>
              </a:extLst>
            </p:cNvPr>
            <p:cNvPicPr>
              <a:picLocks noChangeAspect="1" noChangeArrowheads="1"/>
            </p:cNvPicPr>
            <p:nvPr/>
          </p:nvPicPr>
          <p:blipFill rotWithShape="1">
            <a:blip r:embed="rId6">
              <a:extLst>
                <a:ext uri="{BEBA8EAE-BF5A-486C-A8C5-ECC9F3942E4B}">
                  <a14:imgProps xmlns:a14="http://schemas.microsoft.com/office/drawing/2010/main">
                    <a14:imgLayer r:embed="rId14">
                      <a14:imgEffect>
                        <a14:backgroundRemoval t="59875" b="87500" l="60250" r="87750">
                          <a14:foregroundMark x1="84750" y1="59875" x2="84750" y2="59875"/>
                          <a14:foregroundMark x1="60250" y1="65000" x2="60250" y2="65000"/>
                          <a14:foregroundMark x1="62375" y1="87125" x2="62375" y2="87125"/>
                          <a14:foregroundMark x1="84500" y1="87125" x2="84500" y2="87125"/>
                          <a14:foregroundMark x1="85125" y1="87500" x2="85125" y2="87500"/>
                        </a14:backgroundRemoval>
                      </a14:imgEffect>
                    </a14:imgLayer>
                  </a14:imgProps>
                </a:ext>
                <a:ext uri="{28A0092B-C50C-407E-A947-70E740481C1C}">
                  <a14:useLocalDpi xmlns:a14="http://schemas.microsoft.com/office/drawing/2010/main" val="0"/>
                </a:ext>
              </a:extLst>
            </a:blip>
            <a:srcRect l="59631" t="58209" r="9067" b="10488"/>
            <a:stretch/>
          </p:blipFill>
          <p:spPr bwMode="auto">
            <a:xfrm>
              <a:off x="7290318" y="4099341"/>
              <a:ext cx="329327" cy="32932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Check Mark, Tick and Cross Signs, Green Checkmark OK and Red X Icons,  Symbols YES and NO Button for Vote, Decision Stock Vector - Illustration of  choose, check: 162227564">
              <a:extLst>
                <a:ext uri="{FF2B5EF4-FFF2-40B4-BE49-F238E27FC236}">
                  <a16:creationId xmlns:a16="http://schemas.microsoft.com/office/drawing/2014/main" id="{030FC9EB-4EAC-597C-5967-341256E15C65}"/>
                </a:ext>
              </a:extLst>
            </p:cNvPr>
            <p:cNvPicPr>
              <a:picLocks noChangeAspect="1" noChangeArrowheads="1"/>
            </p:cNvPicPr>
            <p:nvPr/>
          </p:nvPicPr>
          <p:blipFill rotWithShape="1">
            <a:blip r:embed="rId6">
              <a:extLst>
                <a:ext uri="{BEBA8EAE-BF5A-486C-A8C5-ECC9F3942E4B}">
                  <a14:imgProps xmlns:a14="http://schemas.microsoft.com/office/drawing/2010/main">
                    <a14:imgLayer r:embed="rId13">
                      <a14:imgEffect>
                        <a14:backgroundRemoval t="59875" b="87500" l="60250" r="87750">
                          <a14:foregroundMark x1="84750" y1="59875" x2="84750" y2="59875"/>
                          <a14:foregroundMark x1="60250" y1="65000" x2="60250" y2="65000"/>
                          <a14:foregroundMark x1="62375" y1="87125" x2="62375" y2="87125"/>
                          <a14:foregroundMark x1="84500" y1="87125" x2="84500" y2="87125"/>
                          <a14:foregroundMark x1="85125" y1="87500" x2="85125" y2="87500"/>
                        </a14:backgroundRemoval>
                      </a14:imgEffect>
                    </a14:imgLayer>
                  </a14:imgProps>
                </a:ext>
                <a:ext uri="{28A0092B-C50C-407E-A947-70E740481C1C}">
                  <a14:useLocalDpi xmlns:a14="http://schemas.microsoft.com/office/drawing/2010/main" val="0"/>
                </a:ext>
              </a:extLst>
            </a:blip>
            <a:srcRect l="59631" t="58209" r="9067" b="10488"/>
            <a:stretch/>
          </p:blipFill>
          <p:spPr bwMode="auto">
            <a:xfrm>
              <a:off x="11024473" y="4167369"/>
              <a:ext cx="329327" cy="3293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7" name="Group 1026">
            <a:extLst>
              <a:ext uri="{FF2B5EF4-FFF2-40B4-BE49-F238E27FC236}">
                <a16:creationId xmlns:a16="http://schemas.microsoft.com/office/drawing/2014/main" id="{BCE7D078-26CA-A55C-9198-819B9AAD3BEE}"/>
              </a:ext>
            </a:extLst>
          </p:cNvPr>
          <p:cNvGrpSpPr/>
          <p:nvPr/>
        </p:nvGrpSpPr>
        <p:grpSpPr>
          <a:xfrm>
            <a:off x="483107" y="991886"/>
            <a:ext cx="6244302" cy="3341496"/>
            <a:chOff x="483107" y="991886"/>
            <a:chExt cx="6244302" cy="3341496"/>
          </a:xfrm>
        </p:grpSpPr>
        <p:sp>
          <p:nvSpPr>
            <p:cNvPr id="48" name="TextBox 47">
              <a:extLst>
                <a:ext uri="{FF2B5EF4-FFF2-40B4-BE49-F238E27FC236}">
                  <a16:creationId xmlns:a16="http://schemas.microsoft.com/office/drawing/2014/main" id="{806C384B-AA09-8F87-3DA2-0A53BAB9D4DF}"/>
                </a:ext>
              </a:extLst>
            </p:cNvPr>
            <p:cNvSpPr txBox="1"/>
            <p:nvPr/>
          </p:nvSpPr>
          <p:spPr>
            <a:xfrm>
              <a:off x="2589939" y="991886"/>
              <a:ext cx="548832" cy="400110"/>
            </a:xfrm>
            <a:prstGeom prst="rect">
              <a:avLst/>
            </a:prstGeom>
            <a:noFill/>
          </p:spPr>
          <p:txBody>
            <a:bodyPr wrap="square" rtlCol="0">
              <a:spAutoFit/>
            </a:bodyPr>
            <a:lstStyle/>
            <a:p>
              <a:r>
                <a:rPr lang="en-BE" sz="2000" b="1" dirty="0"/>
                <a:t>V1</a:t>
              </a:r>
            </a:p>
          </p:txBody>
        </p:sp>
        <p:grpSp>
          <p:nvGrpSpPr>
            <p:cNvPr id="1025" name="Group 1024">
              <a:extLst>
                <a:ext uri="{FF2B5EF4-FFF2-40B4-BE49-F238E27FC236}">
                  <a16:creationId xmlns:a16="http://schemas.microsoft.com/office/drawing/2014/main" id="{4A80FF62-5087-F80A-245D-69564E354E88}"/>
                </a:ext>
              </a:extLst>
            </p:cNvPr>
            <p:cNvGrpSpPr/>
            <p:nvPr/>
          </p:nvGrpSpPr>
          <p:grpSpPr>
            <a:xfrm>
              <a:off x="483107" y="1173785"/>
              <a:ext cx="6244302" cy="3159597"/>
              <a:chOff x="483107" y="1173785"/>
              <a:chExt cx="6244302" cy="3159597"/>
            </a:xfrm>
          </p:grpSpPr>
          <p:grpSp>
            <p:nvGrpSpPr>
              <p:cNvPr id="46" name="Group 45">
                <a:extLst>
                  <a:ext uri="{FF2B5EF4-FFF2-40B4-BE49-F238E27FC236}">
                    <a16:creationId xmlns:a16="http://schemas.microsoft.com/office/drawing/2014/main" id="{BB79124F-9FBB-A172-C08B-BEFF7ACC09EC}"/>
                  </a:ext>
                </a:extLst>
              </p:cNvPr>
              <p:cNvGrpSpPr/>
              <p:nvPr/>
            </p:nvGrpSpPr>
            <p:grpSpPr>
              <a:xfrm>
                <a:off x="483107" y="1173785"/>
                <a:ext cx="4814888" cy="3159597"/>
                <a:chOff x="485775" y="1188510"/>
                <a:chExt cx="4814888" cy="3159597"/>
              </a:xfrm>
            </p:grpSpPr>
            <p:grpSp>
              <p:nvGrpSpPr>
                <p:cNvPr id="16" name="Group 15">
                  <a:extLst>
                    <a:ext uri="{FF2B5EF4-FFF2-40B4-BE49-F238E27FC236}">
                      <a16:creationId xmlns:a16="http://schemas.microsoft.com/office/drawing/2014/main" id="{C1BD5A6B-5E14-D3D8-DDD0-DF41B7F215DF}"/>
                    </a:ext>
                  </a:extLst>
                </p:cNvPr>
                <p:cNvGrpSpPr/>
                <p:nvPr/>
              </p:nvGrpSpPr>
              <p:grpSpPr>
                <a:xfrm>
                  <a:off x="485775" y="1188510"/>
                  <a:ext cx="4814888" cy="3159597"/>
                  <a:chOff x="485775" y="1188510"/>
                  <a:chExt cx="4814888" cy="3159597"/>
                </a:xfrm>
              </p:grpSpPr>
              <p:pic>
                <p:nvPicPr>
                  <p:cNvPr id="6" name="Content Placeholder 4" descr="Diagram&#10;&#10;Description automatically generated">
                    <a:extLst>
                      <a:ext uri="{FF2B5EF4-FFF2-40B4-BE49-F238E27FC236}">
                        <a16:creationId xmlns:a16="http://schemas.microsoft.com/office/drawing/2014/main" id="{E28CB3E5-BCBF-95A8-BFCD-FA86D39C7B46}"/>
                      </a:ext>
                    </a:extLst>
                  </p:cNvPr>
                  <p:cNvPicPr>
                    <a:picLocks noChangeAspect="1"/>
                  </p:cNvPicPr>
                  <p:nvPr/>
                </p:nvPicPr>
                <p:blipFill rotWithShape="1">
                  <a:blip r:embed="rId3"/>
                  <a:srcRect t="43789"/>
                  <a:stretch/>
                </p:blipFill>
                <p:spPr>
                  <a:xfrm>
                    <a:off x="485775" y="2713019"/>
                    <a:ext cx="4814888" cy="1635088"/>
                  </a:xfrm>
                  <a:prstGeom prst="rect">
                    <a:avLst/>
                  </a:prstGeom>
                </p:spPr>
              </p:pic>
              <p:pic>
                <p:nvPicPr>
                  <p:cNvPr id="8" name="Picture 2" descr="software development Icon - Free PNG &amp; SVG 581062 - Noun Project">
                    <a:extLst>
                      <a:ext uri="{FF2B5EF4-FFF2-40B4-BE49-F238E27FC236}">
                        <a16:creationId xmlns:a16="http://schemas.microsoft.com/office/drawing/2014/main" id="{7F04A6EA-CB18-5C4F-45FF-DB4A260864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521" y="1188510"/>
                    <a:ext cx="1278732" cy="127873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C1EA07C4-ADD0-4FF1-F783-749B6A900742}"/>
                      </a:ext>
                    </a:extLst>
                  </p:cNvPr>
                  <p:cNvCxnSpPr>
                    <a:cxnSpLocks/>
                  </p:cNvCxnSpPr>
                  <p:nvPr/>
                </p:nvCxnSpPr>
                <p:spPr>
                  <a:xfrm>
                    <a:off x="2867023" y="2259864"/>
                    <a:ext cx="0" cy="95482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37" name="Picture 6" descr="Check Mark, Tick and Cross Signs, Green Checkmark OK and Red X Icons,  Symbols YES and NO Button for Vote, Decision Stock Vector - Illustration of  choose, check: 162227564">
                  <a:extLst>
                    <a:ext uri="{FF2B5EF4-FFF2-40B4-BE49-F238E27FC236}">
                      <a16:creationId xmlns:a16="http://schemas.microsoft.com/office/drawing/2014/main" id="{86BCCB81-2375-F8FC-8267-76AF5DD0463F}"/>
                    </a:ext>
                  </a:extLst>
                </p:cNvPr>
                <p:cNvPicPr>
                  <a:picLocks noChangeAspect="1" noChangeArrowheads="1"/>
                </p:cNvPicPr>
                <p:nvPr/>
              </p:nvPicPr>
              <p:blipFill rotWithShape="1">
                <a:blip r:embed="rId8">
                  <a:extLst>
                    <a:ext uri="{BEBA8EAE-BF5A-486C-A8C5-ECC9F3942E4B}">
                      <a14:imgProps xmlns:a14="http://schemas.microsoft.com/office/drawing/2010/main">
                        <a14:imgLayer r:embed="rId15">
                          <a14:imgEffect>
                            <a14:backgroundRemoval t="11750" b="40375" l="56375" r="88125">
                              <a14:foregroundMark x1="56500" y1="27375" x2="56500" y2="27375"/>
                              <a14:foregroundMark x1="66000" y1="40375" x2="66000" y2="40375"/>
                              <a14:foregroundMark x1="87125" y1="12750" x2="87125" y2="12750"/>
                              <a14:foregroundMark x1="87500" y1="13125" x2="87500" y2="13125"/>
                              <a14:foregroundMark x1="88125" y1="13750" x2="88125" y2="13750"/>
                              <a14:foregroundMark x1="86750" y1="12750" x2="86750" y2="12750"/>
                              <a14:foregroundMark x1="86750" y1="11750" x2="86750" y2="11750"/>
                              <a14:foregroundMark x1="88125" y1="14125" x2="88125" y2="14125"/>
                            </a14:backgroundRemoval>
                          </a14:imgEffect>
                        </a14:imgLayer>
                      </a14:imgProps>
                    </a:ext>
                    <a:ext uri="{28A0092B-C50C-407E-A947-70E740481C1C}">
                      <a14:useLocalDpi xmlns:a14="http://schemas.microsoft.com/office/drawing/2010/main" val="0"/>
                    </a:ext>
                  </a:extLst>
                </a:blip>
                <a:srcRect l="55244" t="10296" r="9314" b="57870"/>
                <a:stretch/>
              </p:blipFill>
              <p:spPr bwMode="auto">
                <a:xfrm>
                  <a:off x="4624199" y="3836275"/>
                  <a:ext cx="338953" cy="30444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Check Mark, Tick and Cross Signs, Green Checkmark OK and Red X Icons,  Symbols YES and NO Button for Vote, Decision Stock Vector - Illustration of  choose, check: 162227564">
                  <a:extLst>
                    <a:ext uri="{FF2B5EF4-FFF2-40B4-BE49-F238E27FC236}">
                      <a16:creationId xmlns:a16="http://schemas.microsoft.com/office/drawing/2014/main" id="{383AEA21-06E6-910E-FF4D-170546B7630B}"/>
                    </a:ext>
                  </a:extLst>
                </p:cNvPr>
                <p:cNvPicPr>
                  <a:picLocks noChangeAspect="1" noChangeArrowheads="1"/>
                </p:cNvPicPr>
                <p:nvPr/>
              </p:nvPicPr>
              <p:blipFill rotWithShape="1">
                <a:blip r:embed="rId8">
                  <a:extLst>
                    <a:ext uri="{BEBA8EAE-BF5A-486C-A8C5-ECC9F3942E4B}">
                      <a14:imgProps xmlns:a14="http://schemas.microsoft.com/office/drawing/2010/main">
                        <a14:imgLayer r:embed="rId16">
                          <a14:imgEffect>
                            <a14:backgroundRemoval t="11750" b="40375" l="56375" r="88125">
                              <a14:foregroundMark x1="56500" y1="27375" x2="56500" y2="27375"/>
                              <a14:foregroundMark x1="66000" y1="40375" x2="66000" y2="40375"/>
                              <a14:foregroundMark x1="87125" y1="12750" x2="87125" y2="12750"/>
                              <a14:foregroundMark x1="87500" y1="13125" x2="87500" y2="13125"/>
                              <a14:foregroundMark x1="88125" y1="13750" x2="88125" y2="13750"/>
                              <a14:foregroundMark x1="86750" y1="12750" x2="86750" y2="12750"/>
                              <a14:foregroundMark x1="86750" y1="11750" x2="86750" y2="11750"/>
                              <a14:foregroundMark x1="88125" y1="14125" x2="88125" y2="14125"/>
                            </a14:backgroundRemoval>
                          </a14:imgEffect>
                        </a14:imgLayer>
                      </a14:imgProps>
                    </a:ext>
                    <a:ext uri="{28A0092B-C50C-407E-A947-70E740481C1C}">
                      <a14:useLocalDpi xmlns:a14="http://schemas.microsoft.com/office/drawing/2010/main" val="0"/>
                    </a:ext>
                  </a:extLst>
                </a:blip>
                <a:srcRect l="55244" t="10296" r="9314" b="57870"/>
                <a:stretch/>
              </p:blipFill>
              <p:spPr bwMode="auto">
                <a:xfrm>
                  <a:off x="3629354" y="3794893"/>
                  <a:ext cx="338953" cy="30444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Check Mark, Tick and Cross Signs, Green Checkmark OK and Red X Icons,  Symbols YES and NO Button for Vote, Decision Stock Vector - Illustration of  choose, check: 162227564">
                  <a:extLst>
                    <a:ext uri="{FF2B5EF4-FFF2-40B4-BE49-F238E27FC236}">
                      <a16:creationId xmlns:a16="http://schemas.microsoft.com/office/drawing/2014/main" id="{29CA4A0E-28BC-74E3-D691-BAB71AC367FC}"/>
                    </a:ext>
                  </a:extLst>
                </p:cNvPr>
                <p:cNvPicPr>
                  <a:picLocks noChangeAspect="1" noChangeArrowheads="1"/>
                </p:cNvPicPr>
                <p:nvPr/>
              </p:nvPicPr>
              <p:blipFill rotWithShape="1">
                <a:blip r:embed="rId8">
                  <a:extLst>
                    <a:ext uri="{BEBA8EAE-BF5A-486C-A8C5-ECC9F3942E4B}">
                      <a14:imgProps xmlns:a14="http://schemas.microsoft.com/office/drawing/2010/main">
                        <a14:imgLayer r:embed="rId17">
                          <a14:imgEffect>
                            <a14:backgroundRemoval t="11750" b="40375" l="56375" r="88125">
                              <a14:foregroundMark x1="56500" y1="27375" x2="56500" y2="27375"/>
                              <a14:foregroundMark x1="66000" y1="40375" x2="66000" y2="40375"/>
                              <a14:foregroundMark x1="87125" y1="12750" x2="87125" y2="12750"/>
                              <a14:foregroundMark x1="87500" y1="13125" x2="87500" y2="13125"/>
                              <a14:foregroundMark x1="88125" y1="13750" x2="88125" y2="13750"/>
                              <a14:foregroundMark x1="86750" y1="12750" x2="86750" y2="12750"/>
                              <a14:foregroundMark x1="86750" y1="11750" x2="86750" y2="11750"/>
                              <a14:foregroundMark x1="88125" y1="14125" x2="88125" y2="14125"/>
                            </a14:backgroundRemoval>
                          </a14:imgEffect>
                        </a14:imgLayer>
                      </a14:imgProps>
                    </a:ext>
                    <a:ext uri="{28A0092B-C50C-407E-A947-70E740481C1C}">
                      <a14:useLocalDpi xmlns:a14="http://schemas.microsoft.com/office/drawing/2010/main" val="0"/>
                    </a:ext>
                  </a:extLst>
                </a:blip>
                <a:srcRect l="55244" t="10296" r="9314" b="57870"/>
                <a:stretch/>
              </p:blipFill>
              <p:spPr bwMode="auto">
                <a:xfrm>
                  <a:off x="4584900" y="2877437"/>
                  <a:ext cx="338953" cy="30444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Check Mark, Tick and Cross Signs, Green Checkmark OK and Red X Icons,  Symbols YES and NO Button for Vote, Decision Stock Vector - Illustration of  choose, check: 162227564">
                  <a:extLst>
                    <a:ext uri="{FF2B5EF4-FFF2-40B4-BE49-F238E27FC236}">
                      <a16:creationId xmlns:a16="http://schemas.microsoft.com/office/drawing/2014/main" id="{077ECAF3-151A-F01A-DC36-B37AD773146A}"/>
                    </a:ext>
                  </a:extLst>
                </p:cNvPr>
                <p:cNvPicPr>
                  <a:picLocks noChangeAspect="1" noChangeArrowheads="1"/>
                </p:cNvPicPr>
                <p:nvPr/>
              </p:nvPicPr>
              <p:blipFill rotWithShape="1">
                <a:blip r:embed="rId8">
                  <a:extLst>
                    <a:ext uri="{BEBA8EAE-BF5A-486C-A8C5-ECC9F3942E4B}">
                      <a14:imgProps xmlns:a14="http://schemas.microsoft.com/office/drawing/2010/main">
                        <a14:imgLayer r:embed="rId13">
                          <a14:imgEffect>
                            <a14:backgroundRemoval t="11750" b="40375" l="56375" r="88125">
                              <a14:foregroundMark x1="56500" y1="27375" x2="56500" y2="27375"/>
                              <a14:foregroundMark x1="66000" y1="40375" x2="66000" y2="40375"/>
                              <a14:foregroundMark x1="87125" y1="12750" x2="87125" y2="12750"/>
                              <a14:foregroundMark x1="87500" y1="13125" x2="87500" y2="13125"/>
                              <a14:foregroundMark x1="88125" y1="13750" x2="88125" y2="13750"/>
                              <a14:foregroundMark x1="86750" y1="12750" x2="86750" y2="12750"/>
                              <a14:foregroundMark x1="86750" y1="11750" x2="86750" y2="11750"/>
                              <a14:foregroundMark x1="88125" y1="14125" x2="88125" y2="14125"/>
                            </a14:backgroundRemoval>
                          </a14:imgEffect>
                        </a14:imgLayer>
                      </a14:imgProps>
                    </a:ext>
                    <a:ext uri="{28A0092B-C50C-407E-A947-70E740481C1C}">
                      <a14:useLocalDpi xmlns:a14="http://schemas.microsoft.com/office/drawing/2010/main" val="0"/>
                    </a:ext>
                  </a:extLst>
                </a:blip>
                <a:srcRect l="55244" t="10296" r="9314" b="57870"/>
                <a:stretch/>
              </p:blipFill>
              <p:spPr bwMode="auto">
                <a:xfrm>
                  <a:off x="1781053" y="3836275"/>
                  <a:ext cx="338953" cy="30444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Check Mark, Tick and Cross Signs, Green Checkmark OK and Red X Icons,  Symbols YES and NO Button for Vote, Decision Stock Vector - Illustration of  choose, check: 162227564">
                  <a:extLst>
                    <a:ext uri="{FF2B5EF4-FFF2-40B4-BE49-F238E27FC236}">
                      <a16:creationId xmlns:a16="http://schemas.microsoft.com/office/drawing/2014/main" id="{C4C6EC9B-3F28-7811-B59F-1ECB7104A1D3}"/>
                    </a:ext>
                  </a:extLst>
                </p:cNvPr>
                <p:cNvPicPr>
                  <a:picLocks noChangeAspect="1" noChangeArrowheads="1"/>
                </p:cNvPicPr>
                <p:nvPr/>
              </p:nvPicPr>
              <p:blipFill rotWithShape="1">
                <a:blip r:embed="rId8">
                  <a:extLst>
                    <a:ext uri="{BEBA8EAE-BF5A-486C-A8C5-ECC9F3942E4B}">
                      <a14:imgProps xmlns:a14="http://schemas.microsoft.com/office/drawing/2010/main">
                        <a14:imgLayer r:embed="rId18">
                          <a14:imgEffect>
                            <a14:backgroundRemoval t="11750" b="40375" l="56375" r="88125">
                              <a14:foregroundMark x1="56500" y1="27375" x2="56500" y2="27375"/>
                              <a14:foregroundMark x1="66000" y1="40375" x2="66000" y2="40375"/>
                              <a14:foregroundMark x1="87125" y1="12750" x2="87125" y2="12750"/>
                              <a14:foregroundMark x1="87500" y1="13125" x2="87500" y2="13125"/>
                              <a14:foregroundMark x1="88125" y1="13750" x2="88125" y2="13750"/>
                              <a14:foregroundMark x1="86750" y1="12750" x2="86750" y2="12750"/>
                              <a14:foregroundMark x1="86750" y1="11750" x2="86750" y2="11750"/>
                              <a14:foregroundMark x1="88125" y1="14125" x2="88125" y2="14125"/>
                            </a14:backgroundRemoval>
                          </a14:imgEffect>
                        </a14:imgLayer>
                      </a14:imgProps>
                    </a:ext>
                    <a:ext uri="{28A0092B-C50C-407E-A947-70E740481C1C}">
                      <a14:useLocalDpi xmlns:a14="http://schemas.microsoft.com/office/drawing/2010/main" val="0"/>
                    </a:ext>
                  </a:extLst>
                </a:blip>
                <a:srcRect l="55244" t="10296" r="9314" b="57870"/>
                <a:stretch/>
              </p:blipFill>
              <p:spPr bwMode="auto">
                <a:xfrm>
                  <a:off x="3610196" y="2804809"/>
                  <a:ext cx="338953" cy="30444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Check Mark, Tick and Cross Signs, Green Checkmark OK and Red X Icons,  Symbols YES and NO Button for Vote, Decision Stock Vector - Illustration of  choose, check: 162227564">
                  <a:extLst>
                    <a:ext uri="{FF2B5EF4-FFF2-40B4-BE49-F238E27FC236}">
                      <a16:creationId xmlns:a16="http://schemas.microsoft.com/office/drawing/2014/main" id="{C1B48F62-0994-5C7D-3FFC-824E80BE27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13">
                          <a14:imgEffect>
                            <a14:backgroundRemoval t="11750" b="40375" l="56375" r="88125">
                              <a14:foregroundMark x1="56500" y1="27375" x2="56500" y2="27375"/>
                              <a14:foregroundMark x1="66000" y1="40375" x2="66000" y2="40375"/>
                              <a14:foregroundMark x1="87125" y1="12750" x2="87125" y2="12750"/>
                              <a14:foregroundMark x1="87500" y1="13125" x2="87500" y2="13125"/>
                              <a14:foregroundMark x1="88125" y1="13750" x2="88125" y2="13750"/>
                              <a14:foregroundMark x1="86750" y1="12750" x2="86750" y2="12750"/>
                              <a14:foregroundMark x1="86750" y1="11750" x2="86750" y2="11750"/>
                              <a14:foregroundMark x1="88125" y1="14125" x2="88125" y2="14125"/>
                            </a14:backgroundRemoval>
                          </a14:imgEffect>
                        </a14:imgLayer>
                      </a14:imgProps>
                    </a:ext>
                    <a:ext uri="{28A0092B-C50C-407E-A947-70E740481C1C}">
                      <a14:useLocalDpi xmlns:a14="http://schemas.microsoft.com/office/drawing/2010/main" val="0"/>
                    </a:ext>
                  </a:extLst>
                </a:blip>
                <a:srcRect l="55244" t="10296" r="9314" b="57870"/>
                <a:stretch/>
              </p:blipFill>
              <p:spPr bwMode="auto">
                <a:xfrm>
                  <a:off x="1790169" y="2910240"/>
                  <a:ext cx="338953" cy="30444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Check Mark, Tick and Cross Signs, Green Checkmark OK and Red X Icons,  Symbols YES and NO Button for Vote, Decision Stock Vector - Illustration of  choose, check: 162227564">
                  <a:extLst>
                    <a:ext uri="{FF2B5EF4-FFF2-40B4-BE49-F238E27FC236}">
                      <a16:creationId xmlns:a16="http://schemas.microsoft.com/office/drawing/2014/main" id="{32BC7D2F-8B8E-4DA3-8202-4EAB12C1B0D4}"/>
                    </a:ext>
                  </a:extLst>
                </p:cNvPr>
                <p:cNvPicPr>
                  <a:picLocks noChangeAspect="1" noChangeArrowheads="1"/>
                </p:cNvPicPr>
                <p:nvPr/>
              </p:nvPicPr>
              <p:blipFill rotWithShape="1">
                <a:blip r:embed="rId8">
                  <a:extLst>
                    <a:ext uri="{BEBA8EAE-BF5A-486C-A8C5-ECC9F3942E4B}">
                      <a14:imgProps xmlns:a14="http://schemas.microsoft.com/office/drawing/2010/main">
                        <a14:imgLayer r:embed="rId15">
                          <a14:imgEffect>
                            <a14:backgroundRemoval t="11750" b="40375" l="56375" r="88125">
                              <a14:foregroundMark x1="56500" y1="27375" x2="56500" y2="27375"/>
                              <a14:foregroundMark x1="66000" y1="40375" x2="66000" y2="40375"/>
                              <a14:foregroundMark x1="87125" y1="12750" x2="87125" y2="12750"/>
                              <a14:foregroundMark x1="87500" y1="13125" x2="87500" y2="13125"/>
                              <a14:foregroundMark x1="88125" y1="13750" x2="88125" y2="13750"/>
                              <a14:foregroundMark x1="86750" y1="12750" x2="86750" y2="12750"/>
                              <a14:foregroundMark x1="86750" y1="11750" x2="86750" y2="11750"/>
                              <a14:foregroundMark x1="88125" y1="14125" x2="88125" y2="14125"/>
                            </a14:backgroundRemoval>
                          </a14:imgEffect>
                        </a14:imgLayer>
                      </a14:imgProps>
                    </a:ext>
                    <a:ext uri="{28A0092B-C50C-407E-A947-70E740481C1C}">
                      <a14:useLocalDpi xmlns:a14="http://schemas.microsoft.com/office/drawing/2010/main" val="0"/>
                    </a:ext>
                  </a:extLst>
                </a:blip>
                <a:srcRect l="55244" t="10296" r="9314" b="57870"/>
                <a:stretch/>
              </p:blipFill>
              <p:spPr bwMode="auto">
                <a:xfrm>
                  <a:off x="778501" y="3746261"/>
                  <a:ext cx="338953" cy="30444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Check Mark, Tick and Cross Signs, Green Checkmark OK and Red X Icons,  Symbols YES and NO Button for Vote, Decision Stock Vector - Illustration of  choose, check: 162227564">
                  <a:extLst>
                    <a:ext uri="{FF2B5EF4-FFF2-40B4-BE49-F238E27FC236}">
                      <a16:creationId xmlns:a16="http://schemas.microsoft.com/office/drawing/2014/main" id="{1FADB600-69C5-802D-9470-23BABC23A2CB}"/>
                    </a:ext>
                  </a:extLst>
                </p:cNvPr>
                <p:cNvPicPr>
                  <a:picLocks noChangeAspect="1" noChangeArrowheads="1"/>
                </p:cNvPicPr>
                <p:nvPr/>
              </p:nvPicPr>
              <p:blipFill rotWithShape="1">
                <a:blip r:embed="rId8">
                  <a:extLst>
                    <a:ext uri="{BEBA8EAE-BF5A-486C-A8C5-ECC9F3942E4B}">
                      <a14:imgProps xmlns:a14="http://schemas.microsoft.com/office/drawing/2010/main">
                        <a14:imgLayer r:embed="rId19">
                          <a14:imgEffect>
                            <a14:backgroundRemoval t="11750" b="40375" l="56375" r="88125">
                              <a14:foregroundMark x1="56500" y1="27375" x2="56500" y2="27375"/>
                              <a14:foregroundMark x1="66000" y1="40375" x2="66000" y2="40375"/>
                              <a14:foregroundMark x1="87125" y1="12750" x2="87125" y2="12750"/>
                              <a14:foregroundMark x1="87500" y1="13125" x2="87500" y2="13125"/>
                              <a14:foregroundMark x1="88125" y1="13750" x2="88125" y2="13750"/>
                              <a14:foregroundMark x1="86750" y1="12750" x2="86750" y2="12750"/>
                              <a14:foregroundMark x1="86750" y1="11750" x2="86750" y2="11750"/>
                              <a14:foregroundMark x1="88125" y1="14125" x2="88125" y2="14125"/>
                            </a14:backgroundRemoval>
                          </a14:imgEffect>
                        </a14:imgLayer>
                      </a14:imgProps>
                    </a:ext>
                    <a:ext uri="{28A0092B-C50C-407E-A947-70E740481C1C}">
                      <a14:useLocalDpi xmlns:a14="http://schemas.microsoft.com/office/drawing/2010/main" val="0"/>
                    </a:ext>
                  </a:extLst>
                </a:blip>
                <a:srcRect l="55244" t="10296" r="9314" b="57870"/>
                <a:stretch/>
              </p:blipFill>
              <p:spPr bwMode="auto">
                <a:xfrm>
                  <a:off x="827571" y="2779196"/>
                  <a:ext cx="338953" cy="304448"/>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2" descr="Flashback Icons - Free SVG &amp; PNG Flashback Images - Noun Project">
                <a:extLst>
                  <a:ext uri="{FF2B5EF4-FFF2-40B4-BE49-F238E27FC236}">
                    <a16:creationId xmlns:a16="http://schemas.microsoft.com/office/drawing/2014/main" id="{C5E7F4A8-F15D-9FC3-E9DF-9A239EBF623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57409" y="2931420"/>
                <a:ext cx="1270000" cy="12700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60" name="Picture 59">
            <a:extLst>
              <a:ext uri="{FF2B5EF4-FFF2-40B4-BE49-F238E27FC236}">
                <a16:creationId xmlns:a16="http://schemas.microsoft.com/office/drawing/2014/main" id="{5CAE8E95-075C-B90B-64E0-D2D1AF2488EF}"/>
              </a:ext>
            </a:extLst>
          </p:cNvPr>
          <p:cNvPicPr>
            <a:picLocks noChangeAspect="1"/>
          </p:cNvPicPr>
          <p:nvPr/>
        </p:nvPicPr>
        <p:blipFill>
          <a:blip r:embed="rId21"/>
          <a:stretch>
            <a:fillRect/>
          </a:stretch>
        </p:blipFill>
        <p:spPr>
          <a:xfrm>
            <a:off x="10053457" y="1659390"/>
            <a:ext cx="417518" cy="393193"/>
          </a:xfrm>
          <a:prstGeom prst="rect">
            <a:avLst/>
          </a:prstGeom>
        </p:spPr>
      </p:pic>
      <p:grpSp>
        <p:nvGrpSpPr>
          <p:cNvPr id="1024" name="Group 1023">
            <a:extLst>
              <a:ext uri="{FF2B5EF4-FFF2-40B4-BE49-F238E27FC236}">
                <a16:creationId xmlns:a16="http://schemas.microsoft.com/office/drawing/2014/main" id="{7E701A53-B3DB-BA24-78FD-A256AD03F3E6}"/>
              </a:ext>
            </a:extLst>
          </p:cNvPr>
          <p:cNvGrpSpPr/>
          <p:nvPr/>
        </p:nvGrpSpPr>
        <p:grpSpPr>
          <a:xfrm>
            <a:off x="5504086" y="1035187"/>
            <a:ext cx="1384872" cy="1594693"/>
            <a:chOff x="5504086" y="1035187"/>
            <a:chExt cx="1384872" cy="1594693"/>
          </a:xfrm>
        </p:grpSpPr>
        <p:pic>
          <p:nvPicPr>
            <p:cNvPr id="1034" name="Picture 10" descr="Source-control Icons - Free SVG &amp; PNG Source-control Images - Noun Project">
              <a:extLst>
                <a:ext uri="{FF2B5EF4-FFF2-40B4-BE49-F238E27FC236}">
                  <a16:creationId xmlns:a16="http://schemas.microsoft.com/office/drawing/2014/main" id="{4FB0C5E3-3A7E-53BA-674C-98A145F04CF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04086" y="1245008"/>
              <a:ext cx="1384872" cy="1384872"/>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95D242EB-70DC-EB9A-3D2F-86390952F550}"/>
                </a:ext>
              </a:extLst>
            </p:cNvPr>
            <p:cNvSpPr txBox="1"/>
            <p:nvPr/>
          </p:nvSpPr>
          <p:spPr>
            <a:xfrm>
              <a:off x="5944365" y="1035187"/>
              <a:ext cx="682229" cy="461665"/>
            </a:xfrm>
            <a:prstGeom prst="rect">
              <a:avLst/>
            </a:prstGeom>
            <a:noFill/>
          </p:spPr>
          <p:txBody>
            <a:bodyPr wrap="square" rtlCol="0">
              <a:spAutoFit/>
            </a:bodyPr>
            <a:lstStyle/>
            <a:p>
              <a:r>
                <a:rPr lang="en-BE" sz="2400" b="1" dirty="0"/>
                <a:t>VCS</a:t>
              </a:r>
            </a:p>
          </p:txBody>
        </p:sp>
      </p:grpSp>
      <p:pic>
        <p:nvPicPr>
          <p:cNvPr id="3" name="Picture 6" descr="Check Mark, Tick and Cross Signs, Green Checkmark OK and Red X Icons,  Symbols YES and NO Button for Vote, Decision Stock Vector - Illustration of  choose, check: 162227564">
            <a:extLst>
              <a:ext uri="{FF2B5EF4-FFF2-40B4-BE49-F238E27FC236}">
                <a16:creationId xmlns:a16="http://schemas.microsoft.com/office/drawing/2014/main" id="{63D3C2A9-9F05-1BCD-20DC-3BBCD03919D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1750" b="40375" l="56375" r="88125">
                        <a14:foregroundMark x1="56500" y1="27375" x2="56500" y2="27375"/>
                        <a14:foregroundMark x1="66000" y1="40375" x2="66000" y2="40375"/>
                        <a14:foregroundMark x1="87125" y1="12750" x2="87125" y2="12750"/>
                        <a14:foregroundMark x1="87500" y1="13125" x2="87500" y2="13125"/>
                        <a14:foregroundMark x1="88125" y1="13750" x2="88125" y2="13750"/>
                        <a14:foregroundMark x1="86750" y1="12750" x2="86750" y2="12750"/>
                        <a14:foregroundMark x1="86750" y1="11750" x2="86750" y2="11750"/>
                        <a14:foregroundMark x1="88125" y1="14125" x2="88125" y2="14125"/>
                      </a14:backgroundRemoval>
                    </a14:imgEffect>
                  </a14:imgLayer>
                </a14:imgProps>
              </a:ext>
              <a:ext uri="{28A0092B-C50C-407E-A947-70E740481C1C}">
                <a14:useLocalDpi xmlns:a14="http://schemas.microsoft.com/office/drawing/2010/main" val="0"/>
              </a:ext>
            </a:extLst>
          </a:blip>
          <a:srcRect l="55244" t="10296" r="9314" b="57870"/>
          <a:stretch/>
        </p:blipFill>
        <p:spPr bwMode="auto">
          <a:xfrm>
            <a:off x="9904492" y="1073579"/>
            <a:ext cx="338953" cy="30444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5DEDAB2F-7087-7547-8354-4B7443EB389F}"/>
              </a:ext>
            </a:extLst>
          </p:cNvPr>
          <p:cNvGrpSpPr/>
          <p:nvPr/>
        </p:nvGrpSpPr>
        <p:grpSpPr>
          <a:xfrm>
            <a:off x="5742778" y="4979752"/>
            <a:ext cx="1969262" cy="1603967"/>
            <a:chOff x="5608437" y="5095399"/>
            <a:chExt cx="1969262" cy="1603967"/>
          </a:xfrm>
        </p:grpSpPr>
        <p:pic>
          <p:nvPicPr>
            <p:cNvPr id="1026" name="Picture 2" descr="Software-development Icons - Free SVG &amp; PNG Software ...">
              <a:extLst>
                <a:ext uri="{FF2B5EF4-FFF2-40B4-BE49-F238E27FC236}">
                  <a16:creationId xmlns:a16="http://schemas.microsoft.com/office/drawing/2014/main" id="{1F78CA99-E8C8-A582-CDBD-6A485980FE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6161" y="5095399"/>
              <a:ext cx="1213815" cy="12138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E03FBD5-2932-7DAB-012B-66A13E23362E}"/>
                </a:ext>
              </a:extLst>
            </p:cNvPr>
            <p:cNvSpPr txBox="1"/>
            <p:nvPr/>
          </p:nvSpPr>
          <p:spPr>
            <a:xfrm>
              <a:off x="5608437" y="6053035"/>
              <a:ext cx="1969262" cy="646331"/>
            </a:xfrm>
            <a:prstGeom prst="rect">
              <a:avLst/>
            </a:prstGeom>
            <a:noFill/>
          </p:spPr>
          <p:txBody>
            <a:bodyPr wrap="square" rtlCol="0">
              <a:spAutoFit/>
            </a:bodyPr>
            <a:lstStyle/>
            <a:p>
              <a:pPr algn="ctr"/>
              <a:r>
                <a:rPr lang="en-BE" dirty="0"/>
                <a:t>Software project development</a:t>
              </a:r>
            </a:p>
          </p:txBody>
        </p:sp>
      </p:grpSp>
      <p:grpSp>
        <p:nvGrpSpPr>
          <p:cNvPr id="12" name="Group 11">
            <a:extLst>
              <a:ext uri="{FF2B5EF4-FFF2-40B4-BE49-F238E27FC236}">
                <a16:creationId xmlns:a16="http://schemas.microsoft.com/office/drawing/2014/main" id="{9539D66E-EDCC-C260-584B-8E8CD91C5AAB}"/>
              </a:ext>
            </a:extLst>
          </p:cNvPr>
          <p:cNvGrpSpPr/>
          <p:nvPr/>
        </p:nvGrpSpPr>
        <p:grpSpPr>
          <a:xfrm>
            <a:off x="7334317" y="4657568"/>
            <a:ext cx="3664964" cy="1631216"/>
            <a:chOff x="7334317" y="4657568"/>
            <a:chExt cx="3664964" cy="1631216"/>
          </a:xfrm>
        </p:grpSpPr>
        <p:sp>
          <p:nvSpPr>
            <p:cNvPr id="7" name="TextBox 6">
              <a:extLst>
                <a:ext uri="{FF2B5EF4-FFF2-40B4-BE49-F238E27FC236}">
                  <a16:creationId xmlns:a16="http://schemas.microsoft.com/office/drawing/2014/main" id="{2C4054C3-8676-D9E5-B5C3-2DC78D7BEEBD}"/>
                </a:ext>
              </a:extLst>
            </p:cNvPr>
            <p:cNvSpPr txBox="1"/>
            <p:nvPr/>
          </p:nvSpPr>
          <p:spPr>
            <a:xfrm>
              <a:off x="8327519" y="4657568"/>
              <a:ext cx="2671762" cy="1631216"/>
            </a:xfrm>
            <a:prstGeom prst="rect">
              <a:avLst/>
            </a:prstGeom>
            <a:noFill/>
            <a:ln w="38100">
              <a:solidFill>
                <a:srgbClr val="166623"/>
              </a:solidFill>
            </a:ln>
          </p:spPr>
          <p:txBody>
            <a:bodyPr wrap="square" rtlCol="0">
              <a:spAutoFit/>
            </a:bodyPr>
            <a:lstStyle/>
            <a:p>
              <a:pPr algn="ctr"/>
              <a:r>
                <a:rPr lang="en-BE" sz="2000" b="1" u="sng" dirty="0"/>
                <a:t>Project Files</a:t>
              </a:r>
            </a:p>
            <a:p>
              <a:pPr marL="342900" indent="-342900">
                <a:buFont typeface="Arial" panose="020B0604020202020204" pitchFamily="34" charset="0"/>
                <a:buChar char="•"/>
              </a:pPr>
              <a:r>
                <a:rPr lang="en-BE" sz="2000" dirty="0"/>
                <a:t>Code</a:t>
              </a:r>
            </a:p>
            <a:p>
              <a:pPr marL="342900" indent="-342900">
                <a:buFont typeface="Arial" panose="020B0604020202020204" pitchFamily="34" charset="0"/>
                <a:buChar char="•"/>
              </a:pPr>
              <a:r>
                <a:rPr lang="en-BE" sz="2000" dirty="0"/>
                <a:t>Tests</a:t>
              </a:r>
            </a:p>
            <a:p>
              <a:pPr marL="342900" indent="-342900">
                <a:buFont typeface="Arial" panose="020B0604020202020204" pitchFamily="34" charset="0"/>
                <a:buChar char="•"/>
              </a:pPr>
              <a:r>
                <a:rPr lang="en-BE" sz="2000" dirty="0"/>
                <a:t>Documentation</a:t>
              </a:r>
            </a:p>
            <a:p>
              <a:pPr marL="342900" indent="-342900">
                <a:buFont typeface="Arial" panose="020B0604020202020204" pitchFamily="34" charset="0"/>
                <a:buChar char="•"/>
              </a:pPr>
              <a:r>
                <a:rPr lang="en-BE" sz="2000" dirty="0"/>
                <a:t>Configuration</a:t>
              </a:r>
            </a:p>
          </p:txBody>
        </p:sp>
        <p:sp>
          <p:nvSpPr>
            <p:cNvPr id="9" name="Right Arrow 8">
              <a:extLst>
                <a:ext uri="{FF2B5EF4-FFF2-40B4-BE49-F238E27FC236}">
                  <a16:creationId xmlns:a16="http://schemas.microsoft.com/office/drawing/2014/main" id="{3DBA8C48-355F-BF1F-B580-8E05A8A8F06C}"/>
                </a:ext>
              </a:extLst>
            </p:cNvPr>
            <p:cNvSpPr/>
            <p:nvPr/>
          </p:nvSpPr>
          <p:spPr>
            <a:xfrm>
              <a:off x="7334317" y="5322860"/>
              <a:ext cx="786525" cy="46469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11" name="TextBox 10">
            <a:extLst>
              <a:ext uri="{FF2B5EF4-FFF2-40B4-BE49-F238E27FC236}">
                <a16:creationId xmlns:a16="http://schemas.microsoft.com/office/drawing/2014/main" id="{43495FF8-7E0B-15F5-88DD-948D8264167D}"/>
              </a:ext>
            </a:extLst>
          </p:cNvPr>
          <p:cNvSpPr txBox="1"/>
          <p:nvPr/>
        </p:nvSpPr>
        <p:spPr>
          <a:xfrm>
            <a:off x="5517967" y="3929972"/>
            <a:ext cx="1223323" cy="400110"/>
          </a:xfrm>
          <a:prstGeom prst="rect">
            <a:avLst/>
          </a:prstGeom>
          <a:noFill/>
        </p:spPr>
        <p:txBody>
          <a:bodyPr wrap="square" rtlCol="0">
            <a:spAutoFit/>
          </a:bodyPr>
          <a:lstStyle/>
          <a:p>
            <a:r>
              <a:rPr lang="en-BE" sz="2000" dirty="0"/>
              <a:t>rollback</a:t>
            </a:r>
          </a:p>
        </p:txBody>
      </p:sp>
      <p:pic>
        <p:nvPicPr>
          <p:cNvPr id="13" name="Picture 12">
            <a:extLst>
              <a:ext uri="{FF2B5EF4-FFF2-40B4-BE49-F238E27FC236}">
                <a16:creationId xmlns:a16="http://schemas.microsoft.com/office/drawing/2014/main" id="{D273604B-776A-F0D5-7F4C-C58334F04CF5}"/>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0000" l="10000" r="90000"/>
                    </a14:imgEffect>
                  </a14:imgLayer>
                </a14:imgProps>
              </a:ext>
            </a:extLst>
          </a:blip>
          <a:srcRect l="5953" t="10534" r="2533" b="6922"/>
          <a:stretch/>
        </p:blipFill>
        <p:spPr>
          <a:xfrm>
            <a:off x="10063744" y="1469323"/>
            <a:ext cx="455230" cy="403306"/>
          </a:xfrm>
          <a:prstGeom prst="rect">
            <a:avLst/>
          </a:prstGeom>
        </p:spPr>
      </p:pic>
      <p:pic>
        <p:nvPicPr>
          <p:cNvPr id="1040" name="Picture 16" descr="Git Logo PNG Transparent &amp; SVG Vector - Freebie Supply">
            <a:extLst>
              <a:ext uri="{FF2B5EF4-FFF2-40B4-BE49-F238E27FC236}">
                <a16:creationId xmlns:a16="http://schemas.microsoft.com/office/drawing/2014/main" id="{D262EA68-EF86-9534-6DB8-16090243D2AA}"/>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10505" t="26224" r="10619" b="25997"/>
          <a:stretch/>
        </p:blipFill>
        <p:spPr bwMode="auto">
          <a:xfrm>
            <a:off x="2046892" y="4989256"/>
            <a:ext cx="2671762" cy="121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49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dissolve">
                                      <p:cBhvr>
                                        <p:cTn id="15" dur="50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dissolve">
                                      <p:cBhvr>
                                        <p:cTn id="30" dur="500"/>
                                        <p:tgtEl>
                                          <p:spTgt spid="21"/>
                                        </p:tgtEl>
                                      </p:cBhvr>
                                    </p:animEffect>
                                  </p:childTnLst>
                                </p:cTn>
                              </p:par>
                              <p:par>
                                <p:cTn id="31" presetID="9"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par>
                                <p:cTn id="34" presetID="9"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dissolve">
                                      <p:cBhvr>
                                        <p:cTn id="36" dur="500"/>
                                        <p:tgtEl>
                                          <p:spTgt spid="25"/>
                                        </p:tgtEl>
                                      </p:cBhvr>
                                    </p:animEffect>
                                  </p:childTnLst>
                                </p:cTn>
                              </p:par>
                              <p:par>
                                <p:cTn id="37" presetID="9"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dissolve">
                                      <p:cBhvr>
                                        <p:cTn id="39" dur="500"/>
                                        <p:tgtEl>
                                          <p:spTgt spid="26"/>
                                        </p:tgtEl>
                                      </p:cBhvr>
                                    </p:animEffect>
                                  </p:childTnLst>
                                </p:cTn>
                              </p:par>
                              <p:par>
                                <p:cTn id="40" presetID="9"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dissolve">
                                      <p:cBhvr>
                                        <p:cTn id="42" dur="500"/>
                                        <p:tgtEl>
                                          <p:spTgt spid="27"/>
                                        </p:tgtEl>
                                      </p:cBhvr>
                                    </p:animEffect>
                                  </p:childTnLst>
                                </p:cTn>
                              </p:par>
                              <p:par>
                                <p:cTn id="43" presetID="9"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dissolve">
                                      <p:cBhvr>
                                        <p:cTn id="45" dur="500"/>
                                        <p:tgtEl>
                                          <p:spTgt spid="23"/>
                                        </p:tgtEl>
                                      </p:cBhvr>
                                    </p:animEffect>
                                  </p:childTnLst>
                                </p:cTn>
                              </p:par>
                              <p:par>
                                <p:cTn id="46" presetID="9"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dissolve">
                                      <p:cBhvr>
                                        <p:cTn id="48" dur="500"/>
                                        <p:tgtEl>
                                          <p:spTgt spid="24"/>
                                        </p:tgtEl>
                                      </p:cBhvr>
                                    </p:animEffect>
                                  </p:childTnLst>
                                </p:cTn>
                              </p:par>
                              <p:par>
                                <p:cTn id="49" presetID="9"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dissolv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dissolve">
                                      <p:cBhvr>
                                        <p:cTn id="56" dur="500"/>
                                        <p:tgtEl>
                                          <p:spTgt spid="45"/>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dissolv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dissolve">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nodeType="clickEffect">
                                  <p:stCondLst>
                                    <p:cond delay="0"/>
                                  </p:stCondLst>
                                  <p:childTnLst>
                                    <p:set>
                                      <p:cBhvr>
                                        <p:cTn id="70" dur="1" fill="hold">
                                          <p:stCondLst>
                                            <p:cond delay="0"/>
                                          </p:stCondLst>
                                        </p:cTn>
                                        <p:tgtEl>
                                          <p:spTgt spid="1024"/>
                                        </p:tgtEl>
                                        <p:attrNameLst>
                                          <p:attrName>style.visibility</p:attrName>
                                        </p:attrNameLst>
                                      </p:cBhvr>
                                      <p:to>
                                        <p:strVal val="visible"/>
                                      </p:to>
                                    </p:set>
                                    <p:animEffect transition="in" filter="dissolve">
                                      <p:cBhvr>
                                        <p:cTn id="71" dur="500"/>
                                        <p:tgtEl>
                                          <p:spTgt spid="1024"/>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1027"/>
                                        </p:tgtEl>
                                        <p:attrNameLst>
                                          <p:attrName>style.visibility</p:attrName>
                                        </p:attrNameLst>
                                      </p:cBhvr>
                                      <p:to>
                                        <p:strVal val="visible"/>
                                      </p:to>
                                    </p:set>
                                    <p:animEffect transition="in" filter="dissolve">
                                      <p:cBhvr>
                                        <p:cTn id="76" dur="500"/>
                                        <p:tgtEl>
                                          <p:spTgt spid="1027"/>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dissolve">
                                      <p:cBhvr>
                                        <p:cTn id="7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79CF-3236-5363-598E-5CE68C889E5D}"/>
              </a:ext>
            </a:extLst>
          </p:cNvPr>
          <p:cNvSpPr>
            <a:spLocks noGrp="1"/>
          </p:cNvSpPr>
          <p:nvPr>
            <p:ph type="title"/>
          </p:nvPr>
        </p:nvSpPr>
        <p:spPr/>
        <p:txBody>
          <a:bodyPr/>
          <a:lstStyle/>
          <a:p>
            <a:r>
              <a:rPr lang="en-US" dirty="0"/>
              <a:t>Project Evaluation</a:t>
            </a:r>
          </a:p>
        </p:txBody>
      </p:sp>
      <p:sp>
        <p:nvSpPr>
          <p:cNvPr id="3" name="Content Placeholder 2">
            <a:extLst>
              <a:ext uri="{FF2B5EF4-FFF2-40B4-BE49-F238E27FC236}">
                <a16:creationId xmlns:a16="http://schemas.microsoft.com/office/drawing/2014/main" id="{91603895-6E0A-A3F0-59E7-2B843E610DE2}"/>
              </a:ext>
            </a:extLst>
          </p:cNvPr>
          <p:cNvSpPr>
            <a:spLocks noGrp="1"/>
          </p:cNvSpPr>
          <p:nvPr>
            <p:ph idx="1"/>
          </p:nvPr>
        </p:nvSpPr>
        <p:spPr/>
        <p:txBody>
          <a:bodyPr/>
          <a:lstStyle/>
          <a:p>
            <a:r>
              <a:rPr lang="en-US">
                <a:hlinkClick r:id="rId2"/>
              </a:rPr>
              <a:t>Project Evaluation</a:t>
            </a:r>
            <a:endParaRPr lang="en-US"/>
          </a:p>
        </p:txBody>
      </p:sp>
    </p:spTree>
    <p:extLst>
      <p:ext uri="{BB962C8B-B14F-4D97-AF65-F5344CB8AC3E}">
        <p14:creationId xmlns:p14="http://schemas.microsoft.com/office/powerpoint/2010/main" val="1112440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012AE-8419-8503-0CDE-AB3B0C80C4A0}"/>
              </a:ext>
            </a:extLst>
          </p:cNvPr>
          <p:cNvSpPr>
            <a:spLocks noGrp="1"/>
          </p:cNvSpPr>
          <p:nvPr>
            <p:ph type="title"/>
          </p:nvPr>
        </p:nvSpPr>
        <p:spPr>
          <a:xfrm>
            <a:off x="838200" y="326886"/>
            <a:ext cx="10515600" cy="708301"/>
          </a:xfrm>
        </p:spPr>
        <p:txBody>
          <a:bodyPr/>
          <a:lstStyle/>
          <a:p>
            <a:pPr algn="l"/>
            <a:r>
              <a:rPr lang="en-GB" b="0" i="0" dirty="0">
                <a:solidFill>
                  <a:srgbClr val="1F1F1F"/>
                </a:solidFill>
                <a:effectLst/>
                <a:latin typeface="Source Sans Pro" panose="020B0503030403020204" pitchFamily="34" charset="0"/>
              </a:rPr>
              <a:t>What is Git?</a:t>
            </a:r>
          </a:p>
        </p:txBody>
      </p:sp>
      <p:pic>
        <p:nvPicPr>
          <p:cNvPr id="3" name="Picture 16" descr="Git Logo PNG Transparent &amp; SVG Vector - Freebie Supply">
            <a:extLst>
              <a:ext uri="{FF2B5EF4-FFF2-40B4-BE49-F238E27FC236}">
                <a16:creationId xmlns:a16="http://schemas.microsoft.com/office/drawing/2014/main" id="{831027E7-B920-01BE-2FB5-8225C0F856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05" t="26224" r="10619" b="25997"/>
          <a:stretch/>
        </p:blipFill>
        <p:spPr bwMode="auto">
          <a:xfrm>
            <a:off x="2046892" y="4989256"/>
            <a:ext cx="2671762" cy="12138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F92FF4-2F9F-D2E4-10B6-D9F73D459501}"/>
              </a:ext>
            </a:extLst>
          </p:cNvPr>
          <p:cNvSpPr txBox="1"/>
          <p:nvPr/>
        </p:nvSpPr>
        <p:spPr>
          <a:xfrm>
            <a:off x="838200" y="1128370"/>
            <a:ext cx="10794166" cy="3493264"/>
          </a:xfrm>
          <a:prstGeom prst="rect">
            <a:avLst/>
          </a:prstGeom>
          <a:noFill/>
        </p:spPr>
        <p:txBody>
          <a:bodyPr wrap="square">
            <a:spAutoFit/>
          </a:bodyPr>
          <a:lstStyle/>
          <a:p>
            <a:pPr marL="285750" indent="-285750" algn="l">
              <a:buFont typeface="Arial" panose="020B0604020202020204" pitchFamily="34" charset="0"/>
              <a:buChar char="•"/>
            </a:pPr>
            <a:r>
              <a:rPr lang="en-GB" sz="2400" b="0" i="0" dirty="0">
                <a:solidFill>
                  <a:srgbClr val="1F1F1F"/>
                </a:solidFill>
                <a:effectLst/>
                <a:latin typeface="Arial" panose="020B0604020202020204" pitchFamily="34" charset="0"/>
                <a:cs typeface="Arial" panose="020B0604020202020204" pitchFamily="34" charset="0"/>
              </a:rPr>
              <a:t>Git is a free open-source system available for Installation on Unix-based platforms, Windows, and macOS.</a:t>
            </a:r>
          </a:p>
          <a:p>
            <a:pPr marL="285750" indent="-285750" rtl="0" fontAlgn="base">
              <a:spcBef>
                <a:spcPts val="600"/>
              </a:spcBef>
              <a:spcAft>
                <a:spcPts val="0"/>
              </a:spcAft>
              <a:buFont typeface="Arial" panose="020B0604020202020204" pitchFamily="34" charset="0"/>
              <a:buChar char="•"/>
            </a:pPr>
            <a:r>
              <a:rPr lang="en-GB" sz="2400" b="0" i="0" u="none" strike="noStrike" dirty="0">
                <a:solidFill>
                  <a:srgbClr val="000000"/>
                </a:solidFill>
                <a:effectLst/>
                <a:latin typeface="Arial" panose="020B0604020202020204" pitchFamily="34" charset="0"/>
                <a:cs typeface="Arial" panose="020B0604020202020204" pitchFamily="34" charset="0"/>
              </a:rPr>
              <a:t>One resource I like, and I recommend digging through is this free book: </a:t>
            </a:r>
            <a:r>
              <a:rPr lang="en-GB" sz="2400" b="0" i="0" u="sng" strike="noStrike" dirty="0">
                <a:solidFill>
                  <a:srgbClr val="511E3E"/>
                </a:solidFill>
                <a:effectLst/>
                <a:latin typeface="Arial" panose="020B0604020202020204" pitchFamily="34" charset="0"/>
                <a:cs typeface="Arial" panose="020B0604020202020204" pitchFamily="34" charset="0"/>
                <a:hlinkClick r:id="rId4"/>
              </a:rPr>
              <a:t>http://git-scm.com/book/en/v2</a:t>
            </a:r>
            <a:endParaRPr lang="en-GB" sz="2400" b="0" i="0" u="none" strike="noStrike" dirty="0">
              <a:solidFill>
                <a:srgbClr val="000000"/>
              </a:solidFill>
              <a:effectLst/>
              <a:latin typeface="Arial" panose="020B0604020202020204" pitchFamily="34" charset="0"/>
              <a:cs typeface="Arial" panose="020B0604020202020204" pitchFamily="34" charset="0"/>
            </a:endParaRPr>
          </a:p>
          <a:p>
            <a:pPr marL="285750" indent="-285750" rtl="0" fontAlgn="base">
              <a:spcBef>
                <a:spcPts val="0"/>
              </a:spcBef>
              <a:spcAft>
                <a:spcPts val="0"/>
              </a:spcAft>
              <a:buFont typeface="Arial" panose="020B0604020202020204" pitchFamily="34" charset="0"/>
              <a:buChar char="•"/>
            </a:pPr>
            <a:r>
              <a:rPr lang="en-GB" sz="2400" b="0" i="0" u="none" strike="noStrike" dirty="0">
                <a:solidFill>
                  <a:srgbClr val="000000"/>
                </a:solidFill>
                <a:effectLst/>
                <a:latin typeface="Arial" panose="020B0604020202020204" pitchFamily="34" charset="0"/>
                <a:cs typeface="Arial" panose="020B0604020202020204" pitchFamily="34" charset="0"/>
              </a:rPr>
              <a:t>Another is Stack Overflow</a:t>
            </a:r>
          </a:p>
          <a:p>
            <a:pPr marL="285750" indent="-285750" rtl="0" fontAlgn="base">
              <a:spcBef>
                <a:spcPts val="0"/>
              </a:spcBef>
              <a:spcAft>
                <a:spcPts val="0"/>
              </a:spcAft>
              <a:buFont typeface="Arial" panose="020B0604020202020204" pitchFamily="34" charset="0"/>
              <a:buChar char="•"/>
            </a:pPr>
            <a:r>
              <a:rPr lang="en-GB" sz="2400" b="0" i="0" u="none" strike="noStrike" dirty="0">
                <a:solidFill>
                  <a:srgbClr val="000000"/>
                </a:solidFill>
                <a:effectLst/>
                <a:latin typeface="Arial" panose="020B0604020202020204" pitchFamily="34" charset="0"/>
                <a:cs typeface="Arial" panose="020B0604020202020204" pitchFamily="34" charset="0"/>
              </a:rPr>
              <a:t>And if you are really, really stuck, the formal documentation: </a:t>
            </a:r>
            <a:r>
              <a:rPr lang="en-GB" sz="2400" b="0" i="0" u="sng" strike="noStrike" dirty="0">
                <a:solidFill>
                  <a:srgbClr val="511E3E"/>
                </a:solidFill>
                <a:effectLst/>
                <a:latin typeface="Arial" panose="020B0604020202020204" pitchFamily="34" charset="0"/>
                <a:cs typeface="Arial" panose="020B0604020202020204" pitchFamily="34" charset="0"/>
                <a:hlinkClick r:id="rId5"/>
              </a:rPr>
              <a:t>http://git-scm.com/documentation</a:t>
            </a:r>
            <a:endParaRPr lang="en-GB" sz="2400" b="0" i="0" u="none" strike="noStrike"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rgbClr val="1F1F1F"/>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rgbClr val="1F1F1F"/>
              </a:solidFill>
              <a:effectLst/>
              <a:latin typeface="Source Sans Pro" panose="020B0503030403020204" pitchFamily="34" charset="0"/>
            </a:endParaRPr>
          </a:p>
        </p:txBody>
      </p:sp>
    </p:spTree>
    <p:extLst>
      <p:ext uri="{BB962C8B-B14F-4D97-AF65-F5344CB8AC3E}">
        <p14:creationId xmlns:p14="http://schemas.microsoft.com/office/powerpoint/2010/main" val="2758679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012AE-8419-8503-0CDE-AB3B0C80C4A0}"/>
              </a:ext>
            </a:extLst>
          </p:cNvPr>
          <p:cNvSpPr>
            <a:spLocks noGrp="1"/>
          </p:cNvSpPr>
          <p:nvPr>
            <p:ph type="title"/>
          </p:nvPr>
        </p:nvSpPr>
        <p:spPr>
          <a:xfrm>
            <a:off x="838200" y="185316"/>
            <a:ext cx="10515600" cy="708301"/>
          </a:xfrm>
        </p:spPr>
        <p:txBody>
          <a:bodyPr/>
          <a:lstStyle/>
          <a:p>
            <a:pPr algn="l"/>
            <a:r>
              <a:rPr lang="en-GB" b="0" i="0" dirty="0">
                <a:solidFill>
                  <a:srgbClr val="1F1F1F"/>
                </a:solidFill>
                <a:effectLst/>
                <a:latin typeface="Source Sans Pro" panose="020B0503030403020204" pitchFamily="34" charset="0"/>
              </a:rPr>
              <a:t>Working with Git</a:t>
            </a:r>
          </a:p>
        </p:txBody>
      </p:sp>
      <p:sp>
        <p:nvSpPr>
          <p:cNvPr id="4" name="TextBox 3">
            <a:extLst>
              <a:ext uri="{FF2B5EF4-FFF2-40B4-BE49-F238E27FC236}">
                <a16:creationId xmlns:a16="http://schemas.microsoft.com/office/drawing/2014/main" id="{8EA29CC4-94C2-C56A-1203-362AF232AAA2}"/>
              </a:ext>
            </a:extLst>
          </p:cNvPr>
          <p:cNvSpPr txBox="1"/>
          <p:nvPr/>
        </p:nvSpPr>
        <p:spPr>
          <a:xfrm>
            <a:off x="270696" y="1032512"/>
            <a:ext cx="8026858" cy="1323439"/>
          </a:xfrm>
          <a:prstGeom prst="rect">
            <a:avLst/>
          </a:prstGeom>
          <a:noFill/>
        </p:spPr>
        <p:txBody>
          <a:bodyPr wrap="square" rtlCol="0">
            <a:spAutoFit/>
          </a:bodyPr>
          <a:lstStyle/>
          <a:p>
            <a:r>
              <a:rPr lang="en-GB" sz="2400" dirty="0"/>
              <a:t>There are two ways to start working with a git repository:</a:t>
            </a:r>
            <a:endParaRPr lang="en-BE" sz="2400" dirty="0"/>
          </a:p>
          <a:p>
            <a:pPr marL="457200" indent="-457200">
              <a:buFont typeface="Arial" panose="020B0604020202020204" pitchFamily="34" charset="0"/>
              <a:buChar char="•"/>
            </a:pPr>
            <a:r>
              <a:rPr lang="en-BE" sz="2400" dirty="0"/>
              <a:t>git init </a:t>
            </a:r>
            <a:r>
              <a:rPr lang="en-BE" sz="2800" dirty="0"/>
              <a:t>- </a:t>
            </a:r>
            <a:r>
              <a:rPr lang="en-GB" sz="1800" dirty="0"/>
              <a:t>creating a repository from scratch</a:t>
            </a:r>
            <a:r>
              <a:rPr lang="en-BE" sz="2800" dirty="0"/>
              <a:t> </a:t>
            </a:r>
          </a:p>
          <a:p>
            <a:pPr marL="457200" indent="-457200">
              <a:buFont typeface="Arial" panose="020B0604020202020204" pitchFamily="34" charset="0"/>
              <a:buChar char="•"/>
            </a:pPr>
            <a:r>
              <a:rPr lang="en-GB" sz="2400" dirty="0"/>
              <a:t>g</a:t>
            </a:r>
            <a:r>
              <a:rPr lang="en-BE" sz="2400" dirty="0"/>
              <a:t>it clone </a:t>
            </a:r>
            <a:r>
              <a:rPr lang="en-BE" sz="2800" dirty="0"/>
              <a:t>- </a:t>
            </a:r>
            <a:r>
              <a:rPr lang="en-GB" sz="1800" dirty="0"/>
              <a:t>a repository already exists somewhere else on a remote site</a:t>
            </a:r>
            <a:endParaRPr lang="en-BE" sz="2800" dirty="0"/>
          </a:p>
        </p:txBody>
      </p:sp>
      <p:pic>
        <p:nvPicPr>
          <p:cNvPr id="7" name="Picture 6" descr="Text&#10;&#10;Description automatically generated">
            <a:extLst>
              <a:ext uri="{FF2B5EF4-FFF2-40B4-BE49-F238E27FC236}">
                <a16:creationId xmlns:a16="http://schemas.microsoft.com/office/drawing/2014/main" id="{E6B96B3A-B0B0-A790-112E-C56BE28E1FF6}"/>
              </a:ext>
            </a:extLst>
          </p:cNvPr>
          <p:cNvPicPr>
            <a:picLocks noChangeAspect="1"/>
          </p:cNvPicPr>
          <p:nvPr/>
        </p:nvPicPr>
        <p:blipFill>
          <a:blip r:embed="rId3"/>
          <a:stretch>
            <a:fillRect/>
          </a:stretch>
        </p:blipFill>
        <p:spPr>
          <a:xfrm>
            <a:off x="2526302" y="2365749"/>
            <a:ext cx="5715000" cy="4203700"/>
          </a:xfrm>
          <a:prstGeom prst="rect">
            <a:avLst/>
          </a:prstGeom>
        </p:spPr>
      </p:pic>
      <p:sp>
        <p:nvSpPr>
          <p:cNvPr id="8" name="Rounded Rectangle 7">
            <a:extLst>
              <a:ext uri="{FF2B5EF4-FFF2-40B4-BE49-F238E27FC236}">
                <a16:creationId xmlns:a16="http://schemas.microsoft.com/office/drawing/2014/main" id="{390381F2-90B7-9917-0499-F602001283B4}"/>
              </a:ext>
            </a:extLst>
          </p:cNvPr>
          <p:cNvSpPr/>
          <p:nvPr/>
        </p:nvSpPr>
        <p:spPr>
          <a:xfrm>
            <a:off x="660425" y="1525099"/>
            <a:ext cx="1144930" cy="368140"/>
          </a:xfrm>
          <a:prstGeom prst="roundRect">
            <a:avLst/>
          </a:prstGeom>
          <a:noFill/>
          <a:ln w="28575">
            <a:solidFill>
              <a:srgbClr val="1666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39" name="Group 38">
            <a:extLst>
              <a:ext uri="{FF2B5EF4-FFF2-40B4-BE49-F238E27FC236}">
                <a16:creationId xmlns:a16="http://schemas.microsoft.com/office/drawing/2014/main" id="{B2353493-91EB-408B-3E6F-22C36B6A88A8}"/>
              </a:ext>
            </a:extLst>
          </p:cNvPr>
          <p:cNvGrpSpPr/>
          <p:nvPr/>
        </p:nvGrpSpPr>
        <p:grpSpPr>
          <a:xfrm>
            <a:off x="6769455" y="2372982"/>
            <a:ext cx="2600326" cy="553998"/>
            <a:chOff x="7200900" y="1341358"/>
            <a:chExt cx="2600326" cy="553998"/>
          </a:xfrm>
        </p:grpSpPr>
        <p:sp>
          <p:nvSpPr>
            <p:cNvPr id="9" name="TextBox 8">
              <a:extLst>
                <a:ext uri="{FF2B5EF4-FFF2-40B4-BE49-F238E27FC236}">
                  <a16:creationId xmlns:a16="http://schemas.microsoft.com/office/drawing/2014/main" id="{1BAC817F-FDE2-C25E-A068-FC54483921C0}"/>
                </a:ext>
              </a:extLst>
            </p:cNvPr>
            <p:cNvSpPr txBox="1"/>
            <p:nvPr/>
          </p:nvSpPr>
          <p:spPr>
            <a:xfrm>
              <a:off x="9234254" y="1341358"/>
              <a:ext cx="566972" cy="369332"/>
            </a:xfrm>
            <a:prstGeom prst="rect">
              <a:avLst/>
            </a:prstGeom>
            <a:noFill/>
            <a:ln w="28575">
              <a:solidFill>
                <a:srgbClr val="166623"/>
              </a:solidFill>
            </a:ln>
          </p:spPr>
          <p:txBody>
            <a:bodyPr wrap="square" rtlCol="0">
              <a:spAutoFit/>
            </a:bodyPr>
            <a:lstStyle/>
            <a:p>
              <a:r>
                <a:rPr lang="en-GB" dirty="0"/>
                <a:t>R</a:t>
              </a:r>
              <a:r>
                <a:rPr lang="en-BE" dirty="0"/>
                <a:t>un</a:t>
              </a:r>
            </a:p>
          </p:txBody>
        </p:sp>
        <p:cxnSp>
          <p:nvCxnSpPr>
            <p:cNvPr id="11" name="Straight Arrow Connector 10">
              <a:extLst>
                <a:ext uri="{FF2B5EF4-FFF2-40B4-BE49-F238E27FC236}">
                  <a16:creationId xmlns:a16="http://schemas.microsoft.com/office/drawing/2014/main" id="{9A4685C6-72C5-FA10-14A1-FFC56975E2DA}"/>
                </a:ext>
              </a:extLst>
            </p:cNvPr>
            <p:cNvCxnSpPr>
              <a:cxnSpLocks/>
              <a:stCxn id="9" idx="1"/>
            </p:cNvCxnSpPr>
            <p:nvPr/>
          </p:nvCxnSpPr>
          <p:spPr>
            <a:xfrm flipH="1">
              <a:off x="7200900" y="1526024"/>
              <a:ext cx="2033354" cy="36933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FDF9F182-253D-31E8-171D-964B9455380C}"/>
              </a:ext>
            </a:extLst>
          </p:cNvPr>
          <p:cNvGrpSpPr/>
          <p:nvPr/>
        </p:nvGrpSpPr>
        <p:grpSpPr>
          <a:xfrm>
            <a:off x="3554768" y="3319856"/>
            <a:ext cx="8328981" cy="369332"/>
            <a:chOff x="3986213" y="2288232"/>
            <a:chExt cx="8328981" cy="369332"/>
          </a:xfrm>
        </p:grpSpPr>
        <p:sp>
          <p:nvSpPr>
            <p:cNvPr id="15" name="TextBox 14">
              <a:extLst>
                <a:ext uri="{FF2B5EF4-FFF2-40B4-BE49-F238E27FC236}">
                  <a16:creationId xmlns:a16="http://schemas.microsoft.com/office/drawing/2014/main" id="{CB2E3920-0A4A-F7C6-8404-0A54703AB983}"/>
                </a:ext>
              </a:extLst>
            </p:cNvPr>
            <p:cNvSpPr txBox="1"/>
            <p:nvPr/>
          </p:nvSpPr>
          <p:spPr>
            <a:xfrm>
              <a:off x="9164960" y="2288232"/>
              <a:ext cx="3150234" cy="369332"/>
            </a:xfrm>
            <a:prstGeom prst="rect">
              <a:avLst/>
            </a:prstGeom>
            <a:noFill/>
            <a:ln w="28575">
              <a:solidFill>
                <a:srgbClr val="166623"/>
              </a:solidFill>
            </a:ln>
          </p:spPr>
          <p:txBody>
            <a:bodyPr wrap="square" rtlCol="0">
              <a:spAutoFit/>
            </a:bodyPr>
            <a:lstStyle/>
            <a:p>
              <a:r>
                <a:rPr lang="en-US" dirty="0"/>
                <a:t>Empty working tree/directory</a:t>
              </a:r>
              <a:endParaRPr lang="en-BE" dirty="0"/>
            </a:p>
          </p:txBody>
        </p:sp>
        <p:cxnSp>
          <p:nvCxnSpPr>
            <p:cNvPr id="16" name="Straight Arrow Connector 15">
              <a:extLst>
                <a:ext uri="{FF2B5EF4-FFF2-40B4-BE49-F238E27FC236}">
                  <a16:creationId xmlns:a16="http://schemas.microsoft.com/office/drawing/2014/main" id="{2CA42125-CCE8-8A56-A8FE-A74C7CFE578A}"/>
                </a:ext>
              </a:extLst>
            </p:cNvPr>
            <p:cNvCxnSpPr>
              <a:cxnSpLocks/>
              <a:stCxn id="15" idx="1"/>
            </p:cNvCxnSpPr>
            <p:nvPr/>
          </p:nvCxnSpPr>
          <p:spPr>
            <a:xfrm flipH="1">
              <a:off x="3986213" y="2472898"/>
              <a:ext cx="5178747" cy="348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A1D25E3-D16B-05E6-5155-060E0959C308}"/>
              </a:ext>
            </a:extLst>
          </p:cNvPr>
          <p:cNvGrpSpPr/>
          <p:nvPr/>
        </p:nvGrpSpPr>
        <p:grpSpPr>
          <a:xfrm>
            <a:off x="7426680" y="3995359"/>
            <a:ext cx="2800351" cy="369332"/>
            <a:chOff x="7858125" y="2963735"/>
            <a:chExt cx="2800351" cy="369332"/>
          </a:xfrm>
        </p:grpSpPr>
        <p:sp>
          <p:nvSpPr>
            <p:cNvPr id="19" name="TextBox 18">
              <a:extLst>
                <a:ext uri="{FF2B5EF4-FFF2-40B4-BE49-F238E27FC236}">
                  <a16:creationId xmlns:a16="http://schemas.microsoft.com/office/drawing/2014/main" id="{E0348839-E536-36AE-2E1E-1A4EFC178275}"/>
                </a:ext>
              </a:extLst>
            </p:cNvPr>
            <p:cNvSpPr txBox="1"/>
            <p:nvPr/>
          </p:nvSpPr>
          <p:spPr>
            <a:xfrm>
              <a:off x="9191392" y="2963735"/>
              <a:ext cx="1467084" cy="369332"/>
            </a:xfrm>
            <a:prstGeom prst="rect">
              <a:avLst/>
            </a:prstGeom>
            <a:noFill/>
            <a:ln w="28575">
              <a:solidFill>
                <a:srgbClr val="166623"/>
              </a:solidFill>
            </a:ln>
          </p:spPr>
          <p:txBody>
            <a:bodyPr wrap="square" rtlCol="0">
              <a:spAutoFit/>
            </a:bodyPr>
            <a:lstStyle/>
            <a:p>
              <a:r>
                <a:rPr lang="en-US" dirty="0"/>
                <a:t>Git directory</a:t>
              </a:r>
              <a:endParaRPr lang="en-BE" dirty="0"/>
            </a:p>
          </p:txBody>
        </p:sp>
        <p:cxnSp>
          <p:nvCxnSpPr>
            <p:cNvPr id="20" name="Straight Arrow Connector 19">
              <a:extLst>
                <a:ext uri="{FF2B5EF4-FFF2-40B4-BE49-F238E27FC236}">
                  <a16:creationId xmlns:a16="http://schemas.microsoft.com/office/drawing/2014/main" id="{84B65259-0BA5-DE8E-15FA-32E24FE7906A}"/>
                </a:ext>
              </a:extLst>
            </p:cNvPr>
            <p:cNvCxnSpPr>
              <a:cxnSpLocks/>
            </p:cNvCxnSpPr>
            <p:nvPr/>
          </p:nvCxnSpPr>
          <p:spPr>
            <a:xfrm flipH="1">
              <a:off x="7858125" y="3131001"/>
              <a:ext cx="1318978" cy="1041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6105AC90-6B9E-4EC6-C57C-2AC8359643FA}"/>
              </a:ext>
            </a:extLst>
          </p:cNvPr>
          <p:cNvGrpSpPr/>
          <p:nvPr/>
        </p:nvGrpSpPr>
        <p:grpSpPr>
          <a:xfrm>
            <a:off x="7912455" y="4364691"/>
            <a:ext cx="3009899" cy="1996171"/>
            <a:chOff x="8343900" y="3333067"/>
            <a:chExt cx="3009899" cy="1996171"/>
          </a:xfrm>
        </p:grpSpPr>
        <p:sp>
          <p:nvSpPr>
            <p:cNvPr id="22" name="Right Brace 21">
              <a:extLst>
                <a:ext uri="{FF2B5EF4-FFF2-40B4-BE49-F238E27FC236}">
                  <a16:creationId xmlns:a16="http://schemas.microsoft.com/office/drawing/2014/main" id="{404CB07A-1607-AA88-43F3-DB0E6A550324}"/>
                </a:ext>
              </a:extLst>
            </p:cNvPr>
            <p:cNvSpPr/>
            <p:nvPr/>
          </p:nvSpPr>
          <p:spPr>
            <a:xfrm>
              <a:off x="8343900" y="3643313"/>
              <a:ext cx="85725" cy="1685925"/>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23" name="TextBox 22">
              <a:extLst>
                <a:ext uri="{FF2B5EF4-FFF2-40B4-BE49-F238E27FC236}">
                  <a16:creationId xmlns:a16="http://schemas.microsoft.com/office/drawing/2014/main" id="{FEB714D2-8C3F-A44B-9117-D507FD34790A}"/>
                </a:ext>
              </a:extLst>
            </p:cNvPr>
            <p:cNvSpPr txBox="1"/>
            <p:nvPr/>
          </p:nvSpPr>
          <p:spPr>
            <a:xfrm>
              <a:off x="9058744" y="4674776"/>
              <a:ext cx="1467084" cy="369332"/>
            </a:xfrm>
            <a:prstGeom prst="rect">
              <a:avLst/>
            </a:prstGeom>
            <a:noFill/>
            <a:ln w="28575">
              <a:solidFill>
                <a:srgbClr val="166623"/>
              </a:solidFill>
            </a:ln>
          </p:spPr>
          <p:txBody>
            <a:bodyPr wrap="square" rtlCol="0">
              <a:spAutoFit/>
            </a:bodyPr>
            <a:lstStyle/>
            <a:p>
              <a:r>
                <a:rPr lang="en-US" dirty="0"/>
                <a:t>Bunch of files</a:t>
              </a:r>
              <a:endParaRPr lang="en-BE" dirty="0"/>
            </a:p>
          </p:txBody>
        </p:sp>
        <p:cxnSp>
          <p:nvCxnSpPr>
            <p:cNvPr id="24" name="Straight Arrow Connector 23">
              <a:extLst>
                <a:ext uri="{FF2B5EF4-FFF2-40B4-BE49-F238E27FC236}">
                  <a16:creationId xmlns:a16="http://schemas.microsoft.com/office/drawing/2014/main" id="{F118536E-C011-504B-4A1E-1DF04FCDE7A8}"/>
                </a:ext>
              </a:extLst>
            </p:cNvPr>
            <p:cNvCxnSpPr>
              <a:cxnSpLocks/>
              <a:stCxn id="23" idx="1"/>
            </p:cNvCxnSpPr>
            <p:nvPr/>
          </p:nvCxnSpPr>
          <p:spPr>
            <a:xfrm flipH="1" flipV="1">
              <a:off x="8399255" y="4715513"/>
              <a:ext cx="659489" cy="14392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560A859-D23B-CD67-3C0D-27A21A232A19}"/>
                </a:ext>
              </a:extLst>
            </p:cNvPr>
            <p:cNvSpPr txBox="1"/>
            <p:nvPr/>
          </p:nvSpPr>
          <p:spPr>
            <a:xfrm>
              <a:off x="9164960" y="3742583"/>
              <a:ext cx="2188839" cy="369332"/>
            </a:xfrm>
            <a:prstGeom prst="rect">
              <a:avLst/>
            </a:prstGeom>
            <a:noFill/>
            <a:ln w="28575">
              <a:solidFill>
                <a:srgbClr val="166623"/>
              </a:solidFill>
            </a:ln>
          </p:spPr>
          <p:txBody>
            <a:bodyPr wrap="square" rtlCol="0">
              <a:spAutoFit/>
            </a:bodyPr>
            <a:lstStyle/>
            <a:p>
              <a:r>
                <a:rPr lang="en-US" dirty="0"/>
                <a:t>Git history/changes</a:t>
              </a:r>
              <a:endParaRPr lang="en-BE" dirty="0"/>
            </a:p>
          </p:txBody>
        </p:sp>
        <p:cxnSp>
          <p:nvCxnSpPr>
            <p:cNvPr id="28" name="Straight Arrow Connector 27">
              <a:extLst>
                <a:ext uri="{FF2B5EF4-FFF2-40B4-BE49-F238E27FC236}">
                  <a16:creationId xmlns:a16="http://schemas.microsoft.com/office/drawing/2014/main" id="{0615596B-BFED-3B48-FF22-83C0C1DE13ED}"/>
                </a:ext>
              </a:extLst>
            </p:cNvPr>
            <p:cNvCxnSpPr>
              <a:cxnSpLocks/>
              <a:stCxn id="23" idx="0"/>
              <a:endCxn id="26" idx="2"/>
            </p:cNvCxnSpPr>
            <p:nvPr/>
          </p:nvCxnSpPr>
          <p:spPr>
            <a:xfrm flipV="1">
              <a:off x="9792286" y="4111915"/>
              <a:ext cx="467094" cy="56286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3867633-FF9B-B183-2B81-C3E178AF6CC9}"/>
                </a:ext>
              </a:extLst>
            </p:cNvPr>
            <p:cNvCxnSpPr>
              <a:cxnSpLocks/>
              <a:stCxn id="19" idx="2"/>
              <a:endCxn id="26" idx="0"/>
            </p:cNvCxnSpPr>
            <p:nvPr/>
          </p:nvCxnSpPr>
          <p:spPr>
            <a:xfrm>
              <a:off x="9913211" y="3333067"/>
              <a:ext cx="346169" cy="40951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052" name="Picture 4" descr="Repository Icons - Free SVG &amp; PNG Repository Images - Noun Project">
            <a:extLst>
              <a:ext uri="{FF2B5EF4-FFF2-40B4-BE49-F238E27FC236}">
                <a16:creationId xmlns:a16="http://schemas.microsoft.com/office/drawing/2014/main" id="{DB7990B8-EE93-200D-E21A-295BD8BE10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56670" y="4479773"/>
            <a:ext cx="958200" cy="95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60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dissolv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dissolv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dissolve">
                                      <p:cBhvr>
                                        <p:cTn id="32" dur="500"/>
                                        <p:tgtEl>
                                          <p:spTgt spid="43"/>
                                        </p:tgtEl>
                                      </p:cBhvr>
                                    </p:animEffect>
                                  </p:childTnLst>
                                </p:cTn>
                              </p:par>
                              <p:par>
                                <p:cTn id="33" presetID="9" presetClass="entr" presetSubtype="0" fill="hold" nodeType="with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dissolve">
                                      <p:cBhvr>
                                        <p:cTn id="3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012AE-8419-8503-0CDE-AB3B0C80C4A0}"/>
              </a:ext>
            </a:extLst>
          </p:cNvPr>
          <p:cNvSpPr>
            <a:spLocks noGrp="1"/>
          </p:cNvSpPr>
          <p:nvPr>
            <p:ph type="title"/>
          </p:nvPr>
        </p:nvSpPr>
        <p:spPr>
          <a:xfrm>
            <a:off x="838200" y="326886"/>
            <a:ext cx="10515600" cy="708301"/>
          </a:xfrm>
        </p:spPr>
        <p:txBody>
          <a:bodyPr/>
          <a:lstStyle/>
          <a:p>
            <a:pPr algn="l"/>
            <a:r>
              <a:rPr lang="en-GB" b="0" i="0" dirty="0">
                <a:solidFill>
                  <a:srgbClr val="1F1F1F"/>
                </a:solidFill>
                <a:effectLst/>
                <a:latin typeface="Source Sans Pro" panose="020B0503030403020204" pitchFamily="34" charset="0"/>
              </a:rPr>
              <a:t>Working with Git</a:t>
            </a:r>
          </a:p>
        </p:txBody>
      </p:sp>
      <p:pic>
        <p:nvPicPr>
          <p:cNvPr id="5" name="Picture 4" descr="Text&#10;&#10;Description automatically generated">
            <a:extLst>
              <a:ext uri="{FF2B5EF4-FFF2-40B4-BE49-F238E27FC236}">
                <a16:creationId xmlns:a16="http://schemas.microsoft.com/office/drawing/2014/main" id="{121CF2EB-6216-0749-40B4-AB3A5C2E864D}"/>
              </a:ext>
            </a:extLst>
          </p:cNvPr>
          <p:cNvPicPr>
            <a:picLocks noChangeAspect="1"/>
          </p:cNvPicPr>
          <p:nvPr/>
        </p:nvPicPr>
        <p:blipFill>
          <a:blip r:embed="rId3"/>
          <a:stretch>
            <a:fillRect/>
          </a:stretch>
        </p:blipFill>
        <p:spPr>
          <a:xfrm>
            <a:off x="608206" y="1166812"/>
            <a:ext cx="5029200" cy="3009900"/>
          </a:xfrm>
          <a:prstGeom prst="rect">
            <a:avLst/>
          </a:prstGeom>
        </p:spPr>
      </p:pic>
      <p:pic>
        <p:nvPicPr>
          <p:cNvPr id="10" name="Picture 9" descr="Text&#10;&#10;Description automatically generated">
            <a:extLst>
              <a:ext uri="{FF2B5EF4-FFF2-40B4-BE49-F238E27FC236}">
                <a16:creationId xmlns:a16="http://schemas.microsoft.com/office/drawing/2014/main" id="{3FC6A049-42BC-47DE-B19B-0D89448F7DDD}"/>
              </a:ext>
            </a:extLst>
          </p:cNvPr>
          <p:cNvPicPr>
            <a:picLocks noChangeAspect="1"/>
          </p:cNvPicPr>
          <p:nvPr/>
        </p:nvPicPr>
        <p:blipFill rotWithShape="1">
          <a:blip r:embed="rId4"/>
          <a:srcRect b="19981"/>
          <a:stretch/>
        </p:blipFill>
        <p:spPr>
          <a:xfrm>
            <a:off x="608206" y="4308338"/>
            <a:ext cx="4797232" cy="1823382"/>
          </a:xfrm>
          <a:prstGeom prst="rect">
            <a:avLst/>
          </a:prstGeom>
        </p:spPr>
      </p:pic>
      <p:grpSp>
        <p:nvGrpSpPr>
          <p:cNvPr id="48" name="Group 47">
            <a:extLst>
              <a:ext uri="{FF2B5EF4-FFF2-40B4-BE49-F238E27FC236}">
                <a16:creationId xmlns:a16="http://schemas.microsoft.com/office/drawing/2014/main" id="{565F2415-95EB-B0D2-D838-FFECB3550BB3}"/>
              </a:ext>
            </a:extLst>
          </p:cNvPr>
          <p:cNvGrpSpPr/>
          <p:nvPr/>
        </p:nvGrpSpPr>
        <p:grpSpPr>
          <a:xfrm>
            <a:off x="3257550" y="1714500"/>
            <a:ext cx="6478394" cy="3105983"/>
            <a:chOff x="3257550" y="1714500"/>
            <a:chExt cx="6478394" cy="3105983"/>
          </a:xfrm>
        </p:grpSpPr>
        <p:grpSp>
          <p:nvGrpSpPr>
            <p:cNvPr id="47" name="Group 46">
              <a:extLst>
                <a:ext uri="{FF2B5EF4-FFF2-40B4-BE49-F238E27FC236}">
                  <a16:creationId xmlns:a16="http://schemas.microsoft.com/office/drawing/2014/main" id="{D5BBFE24-0799-DD4E-3FAA-422604B1EF4F}"/>
                </a:ext>
              </a:extLst>
            </p:cNvPr>
            <p:cNvGrpSpPr/>
            <p:nvPr/>
          </p:nvGrpSpPr>
          <p:grpSpPr>
            <a:xfrm>
              <a:off x="6891337" y="1714500"/>
              <a:ext cx="2844607" cy="3105983"/>
              <a:chOff x="6891337" y="1714500"/>
              <a:chExt cx="2844607" cy="3105983"/>
            </a:xfrm>
          </p:grpSpPr>
          <p:sp>
            <p:nvSpPr>
              <p:cNvPr id="13" name="Rectangle 12">
                <a:extLst>
                  <a:ext uri="{FF2B5EF4-FFF2-40B4-BE49-F238E27FC236}">
                    <a16:creationId xmlns:a16="http://schemas.microsoft.com/office/drawing/2014/main" id="{6E2C2356-923E-BD45-4BA8-4A96467D008A}"/>
                  </a:ext>
                </a:extLst>
              </p:cNvPr>
              <p:cNvSpPr/>
              <p:nvPr/>
            </p:nvSpPr>
            <p:spPr>
              <a:xfrm>
                <a:off x="8145269" y="1714500"/>
                <a:ext cx="1590675" cy="557213"/>
              </a:xfrm>
              <a:prstGeom prst="rect">
                <a:avLst/>
              </a:prstGeom>
              <a:solidFill>
                <a:srgbClr val="18827F"/>
              </a:solidFill>
              <a:ln>
                <a:solidFill>
                  <a:srgbClr val="1882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dirty="0"/>
                  <a:t>Staging Area</a:t>
                </a:r>
              </a:p>
            </p:txBody>
          </p:sp>
          <p:cxnSp>
            <p:nvCxnSpPr>
              <p:cNvPr id="21" name="Straight Connector 20">
                <a:extLst>
                  <a:ext uri="{FF2B5EF4-FFF2-40B4-BE49-F238E27FC236}">
                    <a16:creationId xmlns:a16="http://schemas.microsoft.com/office/drawing/2014/main" id="{76449CE9-5DCC-9D02-0F12-E0C4AE7CC230}"/>
                  </a:ext>
                </a:extLst>
              </p:cNvPr>
              <p:cNvCxnSpPr/>
              <p:nvPr/>
            </p:nvCxnSpPr>
            <p:spPr>
              <a:xfrm flipH="1">
                <a:off x="8935566" y="2277308"/>
                <a:ext cx="1" cy="254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ight Arrow 26">
                <a:extLst>
                  <a:ext uri="{FF2B5EF4-FFF2-40B4-BE49-F238E27FC236}">
                    <a16:creationId xmlns:a16="http://schemas.microsoft.com/office/drawing/2014/main" id="{FD0D288F-075A-2324-F710-B401ADBCAF8E}"/>
                  </a:ext>
                </a:extLst>
              </p:cNvPr>
              <p:cNvSpPr/>
              <p:nvPr/>
            </p:nvSpPr>
            <p:spPr>
              <a:xfrm>
                <a:off x="6891337" y="2814638"/>
                <a:ext cx="2044229" cy="614362"/>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dirty="0"/>
                  <a:t>git add menu1.txt</a:t>
                </a:r>
              </a:p>
            </p:txBody>
          </p:sp>
        </p:grpSp>
        <p:cxnSp>
          <p:nvCxnSpPr>
            <p:cNvPr id="32" name="Straight Arrow Connector 31">
              <a:extLst>
                <a:ext uri="{FF2B5EF4-FFF2-40B4-BE49-F238E27FC236}">
                  <a16:creationId xmlns:a16="http://schemas.microsoft.com/office/drawing/2014/main" id="{679FC764-9662-AA4D-7814-D6AAEBFD92AA}"/>
                </a:ext>
              </a:extLst>
            </p:cNvPr>
            <p:cNvCxnSpPr>
              <a:cxnSpLocks/>
              <a:stCxn id="27" idx="1"/>
            </p:cNvCxnSpPr>
            <p:nvPr/>
          </p:nvCxnSpPr>
          <p:spPr>
            <a:xfrm flipH="1">
              <a:off x="3257550" y="3121819"/>
              <a:ext cx="3633787" cy="30718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921AF501-8CBF-13A6-E50A-BAB95F8DC7EA}"/>
              </a:ext>
            </a:extLst>
          </p:cNvPr>
          <p:cNvGrpSpPr/>
          <p:nvPr/>
        </p:nvGrpSpPr>
        <p:grpSpPr>
          <a:xfrm>
            <a:off x="5353609" y="1714500"/>
            <a:ext cx="6394928" cy="3105984"/>
            <a:chOff x="5353609" y="1714500"/>
            <a:chExt cx="6394928" cy="3105984"/>
          </a:xfrm>
        </p:grpSpPr>
        <p:grpSp>
          <p:nvGrpSpPr>
            <p:cNvPr id="49" name="Group 48">
              <a:extLst>
                <a:ext uri="{FF2B5EF4-FFF2-40B4-BE49-F238E27FC236}">
                  <a16:creationId xmlns:a16="http://schemas.microsoft.com/office/drawing/2014/main" id="{60760F19-D1F0-AA47-F09F-3B2E33CB71B3}"/>
                </a:ext>
              </a:extLst>
            </p:cNvPr>
            <p:cNvGrpSpPr/>
            <p:nvPr/>
          </p:nvGrpSpPr>
          <p:grpSpPr>
            <a:xfrm>
              <a:off x="8935566" y="1714500"/>
              <a:ext cx="2812971" cy="3105984"/>
              <a:chOff x="8935566" y="1714500"/>
              <a:chExt cx="2812971" cy="3105984"/>
            </a:xfrm>
          </p:grpSpPr>
          <p:sp>
            <p:nvSpPr>
              <p:cNvPr id="14" name="Rectangle 13">
                <a:extLst>
                  <a:ext uri="{FF2B5EF4-FFF2-40B4-BE49-F238E27FC236}">
                    <a16:creationId xmlns:a16="http://schemas.microsoft.com/office/drawing/2014/main" id="{468388D3-9FA2-3A3A-A767-5800FF485FFC}"/>
                  </a:ext>
                </a:extLst>
              </p:cNvPr>
              <p:cNvSpPr/>
              <p:nvPr/>
            </p:nvSpPr>
            <p:spPr>
              <a:xfrm>
                <a:off x="10157862" y="1714500"/>
                <a:ext cx="1590675" cy="557213"/>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dirty="0"/>
                  <a:t>.git directory</a:t>
                </a:r>
              </a:p>
            </p:txBody>
          </p:sp>
          <p:cxnSp>
            <p:nvCxnSpPr>
              <p:cNvPr id="25" name="Straight Connector 24">
                <a:extLst>
                  <a:ext uri="{FF2B5EF4-FFF2-40B4-BE49-F238E27FC236}">
                    <a16:creationId xmlns:a16="http://schemas.microsoft.com/office/drawing/2014/main" id="{51A01C34-9688-C1BB-4E2C-7F181C431059}"/>
                  </a:ext>
                </a:extLst>
              </p:cNvPr>
              <p:cNvCxnSpPr/>
              <p:nvPr/>
            </p:nvCxnSpPr>
            <p:spPr>
              <a:xfrm flipH="1">
                <a:off x="10953199" y="2277309"/>
                <a:ext cx="1" cy="254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ight Arrow 28">
                <a:extLst>
                  <a:ext uri="{FF2B5EF4-FFF2-40B4-BE49-F238E27FC236}">
                    <a16:creationId xmlns:a16="http://schemas.microsoft.com/office/drawing/2014/main" id="{DFE4D725-B8B1-2ACA-9A2E-DC60BEC28E65}"/>
                  </a:ext>
                </a:extLst>
              </p:cNvPr>
              <p:cNvSpPr/>
              <p:nvPr/>
            </p:nvSpPr>
            <p:spPr>
              <a:xfrm>
                <a:off x="8935566" y="3543300"/>
                <a:ext cx="1988780" cy="614362"/>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dirty="0"/>
                  <a:t>git commit</a:t>
                </a:r>
              </a:p>
            </p:txBody>
          </p:sp>
        </p:grpSp>
        <p:cxnSp>
          <p:nvCxnSpPr>
            <p:cNvPr id="34" name="Straight Arrow Connector 33">
              <a:extLst>
                <a:ext uri="{FF2B5EF4-FFF2-40B4-BE49-F238E27FC236}">
                  <a16:creationId xmlns:a16="http://schemas.microsoft.com/office/drawing/2014/main" id="{F937453D-E4D5-1C93-E4C4-DA68FED669EF}"/>
                </a:ext>
              </a:extLst>
            </p:cNvPr>
            <p:cNvCxnSpPr>
              <a:cxnSpLocks/>
            </p:cNvCxnSpPr>
            <p:nvPr/>
          </p:nvCxnSpPr>
          <p:spPr>
            <a:xfrm flipH="1">
              <a:off x="5353609" y="3893343"/>
              <a:ext cx="3580842" cy="76557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681C0748-0CA2-4BA2-1421-15326E5CD886}"/>
              </a:ext>
            </a:extLst>
          </p:cNvPr>
          <p:cNvGrpSpPr/>
          <p:nvPr/>
        </p:nvGrpSpPr>
        <p:grpSpPr>
          <a:xfrm>
            <a:off x="5353609" y="270978"/>
            <a:ext cx="5019116" cy="1015240"/>
            <a:chOff x="5353609" y="270978"/>
            <a:chExt cx="5019116" cy="1015240"/>
          </a:xfrm>
        </p:grpSpPr>
        <p:sp>
          <p:nvSpPr>
            <p:cNvPr id="38" name="TextBox 37">
              <a:extLst>
                <a:ext uri="{FF2B5EF4-FFF2-40B4-BE49-F238E27FC236}">
                  <a16:creationId xmlns:a16="http://schemas.microsoft.com/office/drawing/2014/main" id="{D0FB48F9-6DA8-9EBC-52B9-2546595602FD}"/>
                </a:ext>
              </a:extLst>
            </p:cNvPr>
            <p:cNvSpPr txBox="1"/>
            <p:nvPr/>
          </p:nvSpPr>
          <p:spPr>
            <a:xfrm>
              <a:off x="6543675" y="270978"/>
              <a:ext cx="3829050" cy="400110"/>
            </a:xfrm>
            <a:prstGeom prst="rect">
              <a:avLst/>
            </a:prstGeom>
            <a:noFill/>
            <a:ln w="28575">
              <a:solidFill>
                <a:srgbClr val="C00000"/>
              </a:solidFill>
            </a:ln>
          </p:spPr>
          <p:txBody>
            <a:bodyPr wrap="square" rtlCol="0">
              <a:spAutoFit/>
            </a:bodyPr>
            <a:lstStyle/>
            <a:p>
              <a:r>
                <a:rPr lang="en-BE" sz="2000" dirty="0"/>
                <a:t>Working directory – add menu1.txt</a:t>
              </a:r>
            </a:p>
          </p:txBody>
        </p:sp>
        <p:cxnSp>
          <p:nvCxnSpPr>
            <p:cNvPr id="39" name="Straight Arrow Connector 38">
              <a:extLst>
                <a:ext uri="{FF2B5EF4-FFF2-40B4-BE49-F238E27FC236}">
                  <a16:creationId xmlns:a16="http://schemas.microsoft.com/office/drawing/2014/main" id="{0550009B-CCEE-1E48-EB2C-DEA516BBF35B}"/>
                </a:ext>
              </a:extLst>
            </p:cNvPr>
            <p:cNvCxnSpPr>
              <a:cxnSpLocks/>
              <a:stCxn id="38" idx="2"/>
            </p:cNvCxnSpPr>
            <p:nvPr/>
          </p:nvCxnSpPr>
          <p:spPr>
            <a:xfrm flipH="1">
              <a:off x="5353609" y="671088"/>
              <a:ext cx="3104591" cy="61513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AE3A82B4-A075-D361-594B-2E68E89312B2}"/>
              </a:ext>
            </a:extLst>
          </p:cNvPr>
          <p:cNvGrpSpPr/>
          <p:nvPr/>
        </p:nvGrpSpPr>
        <p:grpSpPr>
          <a:xfrm>
            <a:off x="5715412" y="1714500"/>
            <a:ext cx="1971263" cy="3100388"/>
            <a:chOff x="5715412" y="1714500"/>
            <a:chExt cx="1971263" cy="3100388"/>
          </a:xfrm>
        </p:grpSpPr>
        <p:grpSp>
          <p:nvGrpSpPr>
            <p:cNvPr id="45" name="Group 44">
              <a:extLst>
                <a:ext uri="{FF2B5EF4-FFF2-40B4-BE49-F238E27FC236}">
                  <a16:creationId xmlns:a16="http://schemas.microsoft.com/office/drawing/2014/main" id="{B8183A08-895D-DDB6-A825-04A6849459A2}"/>
                </a:ext>
              </a:extLst>
            </p:cNvPr>
            <p:cNvGrpSpPr/>
            <p:nvPr/>
          </p:nvGrpSpPr>
          <p:grpSpPr>
            <a:xfrm>
              <a:off x="6096000" y="1714500"/>
              <a:ext cx="1590675" cy="3100388"/>
              <a:chOff x="6096000" y="1714500"/>
              <a:chExt cx="1590675" cy="3100388"/>
            </a:xfrm>
          </p:grpSpPr>
          <p:sp>
            <p:nvSpPr>
              <p:cNvPr id="12" name="Rectangle 11">
                <a:extLst>
                  <a:ext uri="{FF2B5EF4-FFF2-40B4-BE49-F238E27FC236}">
                    <a16:creationId xmlns:a16="http://schemas.microsoft.com/office/drawing/2014/main" id="{2FA9C52A-CEE7-6195-13F8-155026AF1300}"/>
                  </a:ext>
                </a:extLst>
              </p:cNvPr>
              <p:cNvSpPr/>
              <p:nvPr/>
            </p:nvSpPr>
            <p:spPr>
              <a:xfrm>
                <a:off x="6096000" y="1714500"/>
                <a:ext cx="1590675" cy="557213"/>
              </a:xfrm>
              <a:prstGeom prst="rect">
                <a:avLst/>
              </a:prstGeom>
              <a:solidFill>
                <a:srgbClr val="F73D0D"/>
              </a:solidFill>
              <a:ln>
                <a:solidFill>
                  <a:srgbClr val="F73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dirty="0"/>
                  <a:t>Working Directory</a:t>
                </a:r>
              </a:p>
            </p:txBody>
          </p:sp>
          <p:cxnSp>
            <p:nvCxnSpPr>
              <p:cNvPr id="18" name="Straight Connector 17">
                <a:extLst>
                  <a:ext uri="{FF2B5EF4-FFF2-40B4-BE49-F238E27FC236}">
                    <a16:creationId xmlns:a16="http://schemas.microsoft.com/office/drawing/2014/main" id="{1A2807B8-1B9A-3253-462D-7D6F804F375D}"/>
                  </a:ext>
                </a:extLst>
              </p:cNvPr>
              <p:cNvCxnSpPr>
                <a:stCxn id="12" idx="2"/>
              </p:cNvCxnSpPr>
              <p:nvPr/>
            </p:nvCxnSpPr>
            <p:spPr>
              <a:xfrm flipH="1">
                <a:off x="6891337" y="2271713"/>
                <a:ext cx="1" cy="254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Right Arrow 43">
              <a:extLst>
                <a:ext uri="{FF2B5EF4-FFF2-40B4-BE49-F238E27FC236}">
                  <a16:creationId xmlns:a16="http://schemas.microsoft.com/office/drawing/2014/main" id="{B2AFFE60-D3D7-8A75-B34B-60FEB7EB558F}"/>
                </a:ext>
              </a:extLst>
            </p:cNvPr>
            <p:cNvSpPr/>
            <p:nvPr/>
          </p:nvSpPr>
          <p:spPr>
            <a:xfrm>
              <a:off x="5715412" y="2375832"/>
              <a:ext cx="1188402" cy="614362"/>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t>Modify WD</a:t>
              </a:r>
            </a:p>
          </p:txBody>
        </p:sp>
      </p:grpSp>
      <p:sp>
        <p:nvSpPr>
          <p:cNvPr id="4" name="TextBox 3">
            <a:extLst>
              <a:ext uri="{FF2B5EF4-FFF2-40B4-BE49-F238E27FC236}">
                <a16:creationId xmlns:a16="http://schemas.microsoft.com/office/drawing/2014/main" id="{96646E52-26CD-AAF4-A4AE-40C1B1D679F8}"/>
              </a:ext>
            </a:extLst>
          </p:cNvPr>
          <p:cNvSpPr txBox="1"/>
          <p:nvPr/>
        </p:nvSpPr>
        <p:spPr>
          <a:xfrm>
            <a:off x="7572375" y="1079092"/>
            <a:ext cx="2996171" cy="523220"/>
          </a:xfrm>
          <a:prstGeom prst="rect">
            <a:avLst/>
          </a:prstGeom>
          <a:noFill/>
        </p:spPr>
        <p:txBody>
          <a:bodyPr wrap="square" rtlCol="0">
            <a:spAutoFit/>
          </a:bodyPr>
          <a:lstStyle/>
          <a:p>
            <a:r>
              <a:rPr lang="en-BE" sz="2800" b="1" u="sng" dirty="0"/>
              <a:t>The Git WorkFlow</a:t>
            </a:r>
          </a:p>
        </p:txBody>
      </p:sp>
      <p:sp>
        <p:nvSpPr>
          <p:cNvPr id="6" name="Left Arrow 5">
            <a:extLst>
              <a:ext uri="{FF2B5EF4-FFF2-40B4-BE49-F238E27FC236}">
                <a16:creationId xmlns:a16="http://schemas.microsoft.com/office/drawing/2014/main" id="{F4D2B60F-5BAB-0053-4DA0-2E41D9AF51E6}"/>
              </a:ext>
            </a:extLst>
          </p:cNvPr>
          <p:cNvSpPr/>
          <p:nvPr/>
        </p:nvSpPr>
        <p:spPr>
          <a:xfrm>
            <a:off x="5632324" y="2145207"/>
            <a:ext cx="242694" cy="138113"/>
          </a:xfrm>
          <a:prstGeom prst="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19C034C-3DD7-A9AB-40AB-58A15A25C3FA}"/>
              </a:ext>
            </a:extLst>
          </p:cNvPr>
          <p:cNvGrpSpPr/>
          <p:nvPr/>
        </p:nvGrpSpPr>
        <p:grpSpPr>
          <a:xfrm>
            <a:off x="9378099" y="4140454"/>
            <a:ext cx="1081237" cy="703127"/>
            <a:chOff x="9378099" y="4140454"/>
            <a:chExt cx="1081237" cy="703127"/>
          </a:xfrm>
        </p:grpSpPr>
        <p:pic>
          <p:nvPicPr>
            <p:cNvPr id="1026" name="Picture 2" descr="The floppy disk Save icon: Visual language of an era long-gone | by Scott  Oliveri | UX Collective">
              <a:extLst>
                <a:ext uri="{FF2B5EF4-FFF2-40B4-BE49-F238E27FC236}">
                  <a16:creationId xmlns:a16="http://schemas.microsoft.com/office/drawing/2014/main" id="{DC5EA7DA-5742-C583-67AB-A9C5BEEBEB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534" t="20574" r="4982" b="16720"/>
            <a:stretch/>
          </p:blipFill>
          <p:spPr bwMode="auto">
            <a:xfrm>
              <a:off x="9644959" y="4140454"/>
              <a:ext cx="455548" cy="4119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7ED65CE-4427-6361-D924-364A4B159264}"/>
                </a:ext>
              </a:extLst>
            </p:cNvPr>
            <p:cNvSpPr txBox="1"/>
            <p:nvPr/>
          </p:nvSpPr>
          <p:spPr>
            <a:xfrm>
              <a:off x="9378099" y="4474249"/>
              <a:ext cx="1081237" cy="369332"/>
            </a:xfrm>
            <a:prstGeom prst="rect">
              <a:avLst/>
            </a:prstGeom>
            <a:noFill/>
          </p:spPr>
          <p:txBody>
            <a:bodyPr wrap="square" rtlCol="0">
              <a:spAutoFit/>
            </a:bodyPr>
            <a:lstStyle/>
            <a:p>
              <a:r>
                <a:rPr lang="en-US" dirty="0"/>
                <a:t>changes</a:t>
              </a:r>
            </a:p>
          </p:txBody>
        </p:sp>
      </p:grpSp>
    </p:spTree>
    <p:extLst>
      <p:ext uri="{BB962C8B-B14F-4D97-AF65-F5344CB8AC3E}">
        <p14:creationId xmlns:p14="http://schemas.microsoft.com/office/powerpoint/2010/main" val="307830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par>
                                <p:cTn id="8" presetID="9"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dissolv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dissolve">
                                      <p:cBhvr>
                                        <p:cTn id="15" dur="500"/>
                                        <p:tgtEl>
                                          <p:spTgt spid="4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dissolv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95382</TotalTime>
  <Words>7009</Words>
  <Application>Microsoft Macintosh PowerPoint</Application>
  <PresentationFormat>Widescreen</PresentationFormat>
  <Paragraphs>772</Paragraphs>
  <Slides>60</Slides>
  <Notes>57</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Arial</vt:lpstr>
      <vt:lpstr>Calibri</vt:lpstr>
      <vt:lpstr>Calibri Light</vt:lpstr>
      <vt:lpstr>Menlo</vt:lpstr>
      <vt:lpstr>OpenSans</vt:lpstr>
      <vt:lpstr>Source Sans Pro</vt:lpstr>
      <vt:lpstr>Times New Roman</vt:lpstr>
      <vt:lpstr>Wingdings</vt:lpstr>
      <vt:lpstr>Office Theme</vt:lpstr>
      <vt:lpstr>Git and GitHub</vt:lpstr>
      <vt:lpstr>Anouncements</vt:lpstr>
      <vt:lpstr>Anouncements</vt:lpstr>
      <vt:lpstr>Anouncements</vt:lpstr>
      <vt:lpstr>Git and GitHub</vt:lpstr>
      <vt:lpstr>Git &amp; GitHub - version Control</vt:lpstr>
      <vt:lpstr>What is Git?</vt:lpstr>
      <vt:lpstr>Working with Git</vt:lpstr>
      <vt:lpstr>Working with Git</vt:lpstr>
      <vt:lpstr>What makes a good commit message?</vt:lpstr>
      <vt:lpstr>Getting More Information About Our Changes</vt:lpstr>
      <vt:lpstr>Getting More Information About Our Changes</vt:lpstr>
      <vt:lpstr>Deleting and Renaming Files</vt:lpstr>
      <vt:lpstr>More git commands resources</vt:lpstr>
      <vt:lpstr>Undoing Changes</vt:lpstr>
      <vt:lpstr>Undoing Changes</vt:lpstr>
      <vt:lpstr>Undoing Changes - Rolbacks</vt:lpstr>
      <vt:lpstr>Branching and Merging</vt:lpstr>
      <vt:lpstr>Branching and Merging</vt:lpstr>
      <vt:lpstr>Branching and Merging</vt:lpstr>
      <vt:lpstr>Merge Conflicts</vt:lpstr>
      <vt:lpstr>More Resources on Branches and Merging</vt:lpstr>
      <vt:lpstr>Intro to GitHub</vt:lpstr>
      <vt:lpstr>Announcements</vt:lpstr>
      <vt:lpstr>Interacting with GitHub</vt:lpstr>
      <vt:lpstr>More Resources - Interacting with GitHub</vt:lpstr>
      <vt:lpstr>Working with Remote and Fetching Changes</vt:lpstr>
      <vt:lpstr>Working with Remote and Fetching Changes</vt:lpstr>
      <vt:lpstr>Conflict Resolution with Remotes</vt:lpstr>
      <vt:lpstr>Collaboration on GitHub - Pull request – Fork Workflow</vt:lpstr>
      <vt:lpstr>Collaboration on GitHub - Pull request – Fork Workflow</vt:lpstr>
      <vt:lpstr>Collaboration on GitHub - Pull request – Fork Workflow</vt:lpstr>
      <vt:lpstr>Collaboration on GitHub - Pull request – Fork Workflow</vt:lpstr>
      <vt:lpstr>Updating an Existing Pull Request</vt:lpstr>
      <vt:lpstr>Updating an Existing Pull Request</vt:lpstr>
      <vt:lpstr>Squashing Changes</vt:lpstr>
      <vt:lpstr>Squashing Changes</vt:lpstr>
      <vt:lpstr>Squashing Changes</vt:lpstr>
      <vt:lpstr>Best Practices for Collaboration</vt:lpstr>
      <vt:lpstr>Code Reviews</vt:lpstr>
      <vt:lpstr>Why do we need to perform code reviews?</vt:lpstr>
      <vt:lpstr>Why do we need to perform code reviews?</vt:lpstr>
      <vt:lpstr>A simple Code Review Workflow</vt:lpstr>
      <vt:lpstr>A simple Code Review Workflow</vt:lpstr>
      <vt:lpstr>Code Reviews on GitHub</vt:lpstr>
      <vt:lpstr>Code Reviews on GitHub</vt:lpstr>
      <vt:lpstr>Code Reviews on GitHub</vt:lpstr>
      <vt:lpstr>Merging PRs – Branch Protection Rules</vt:lpstr>
      <vt:lpstr>Integrating PRs</vt:lpstr>
      <vt:lpstr>More Information on Code Reviews</vt:lpstr>
      <vt:lpstr>Managing Team Projects</vt:lpstr>
      <vt:lpstr>Tracking Issues</vt:lpstr>
      <vt:lpstr>Issue Template</vt:lpstr>
      <vt:lpstr>Issue Triage</vt:lpstr>
      <vt:lpstr>Issue Tracker - GitHub</vt:lpstr>
      <vt:lpstr>Tracking Issues - GitHub</vt:lpstr>
      <vt:lpstr>Managing Projects Additional Tools</vt:lpstr>
      <vt:lpstr>Project – Pull requests and reviews requirements</vt:lpstr>
      <vt:lpstr>PowerPoint Presentation</vt:lpstr>
      <vt:lpstr>Project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Git and GitHub</dc:title>
  <dc:creator>John Businge</dc:creator>
  <cp:lastModifiedBy>John Businge</cp:lastModifiedBy>
  <cp:revision>244</cp:revision>
  <dcterms:created xsi:type="dcterms:W3CDTF">2022-12-01T21:47:15Z</dcterms:created>
  <dcterms:modified xsi:type="dcterms:W3CDTF">2026-01-27T23:36:16Z</dcterms:modified>
</cp:coreProperties>
</file>